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777" r:id="rId2"/>
    <p:sldId id="828" r:id="rId3"/>
    <p:sldId id="810" r:id="rId4"/>
    <p:sldId id="811" r:id="rId5"/>
    <p:sldId id="814" r:id="rId6"/>
    <p:sldId id="842" r:id="rId7"/>
    <p:sldId id="843" r:id="rId8"/>
    <p:sldId id="844" r:id="rId9"/>
    <p:sldId id="816" r:id="rId10"/>
    <p:sldId id="845" r:id="rId11"/>
    <p:sldId id="830" r:id="rId12"/>
    <p:sldId id="846" r:id="rId13"/>
    <p:sldId id="836" r:id="rId14"/>
    <p:sldId id="834" r:id="rId15"/>
    <p:sldId id="829" r:id="rId16"/>
    <p:sldId id="821" r:id="rId17"/>
    <p:sldId id="817" r:id="rId18"/>
    <p:sldId id="826" r:id="rId19"/>
    <p:sldId id="780" r:id="rId20"/>
    <p:sldId id="789" r:id="rId21"/>
    <p:sldId id="268" r:id="rId22"/>
  </p:sldIdLst>
  <p:sldSz cx="126015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969">
          <p15:clr>
            <a:srgbClr val="A4A3A4"/>
          </p15:clr>
        </p15:guide>
        <p15:guide id="3" orient="horz" pos="1658">
          <p15:clr>
            <a:srgbClr val="A4A3A4"/>
          </p15:clr>
        </p15:guide>
        <p15:guide id="4" orient="horz" pos="3612">
          <p15:clr>
            <a:srgbClr val="A4A3A4"/>
          </p15:clr>
        </p15:guide>
        <p15:guide id="5" orient="horz" pos="4107">
          <p15:clr>
            <a:srgbClr val="A4A3A4"/>
          </p15:clr>
        </p15:guide>
        <p15:guide id="6" orient="horz" pos="572">
          <p15:clr>
            <a:srgbClr val="A4A3A4"/>
          </p15:clr>
        </p15:guide>
        <p15:guide id="7" pos="1305">
          <p15:clr>
            <a:srgbClr val="A4A3A4"/>
          </p15:clr>
        </p15:guide>
        <p15:guide id="8" pos="1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FFFEA2"/>
    <a:srgbClr val="E2E2E2"/>
    <a:srgbClr val="F2F2F2"/>
    <a:srgbClr val="E0E0E0"/>
    <a:srgbClr val="EF00E1"/>
    <a:srgbClr val="8DCCEF"/>
    <a:srgbClr val="41AAEF"/>
    <a:srgbClr val="C4A358"/>
    <a:srgbClr val="678F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81" autoAdjust="0"/>
    <p:restoredTop sz="95340" autoAdjust="0"/>
  </p:normalViewPr>
  <p:slideViewPr>
    <p:cSldViewPr>
      <p:cViewPr varScale="1">
        <p:scale>
          <a:sx n="111" d="100"/>
          <a:sy n="111" d="100"/>
        </p:scale>
        <p:origin x="568" y="200"/>
      </p:cViewPr>
      <p:guideLst>
        <p:guide orient="horz" pos="2160"/>
        <p:guide pos="3969"/>
        <p:guide orient="horz" pos="1658"/>
        <p:guide orient="horz" pos="3612"/>
        <p:guide orient="horz" pos="4107"/>
        <p:guide orient="horz" pos="572"/>
        <p:guide pos="1305"/>
        <p:guide pos="164"/>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77B0D0-4FE7-5148-BA36-AD52E27B8F30}" type="doc">
      <dgm:prSet loTypeId="urn:microsoft.com/office/officeart/2005/8/layout/radial3" loCatId="" qsTypeId="urn:microsoft.com/office/officeart/2005/8/quickstyle/simple2" qsCatId="simple" csTypeId="urn:microsoft.com/office/officeart/2005/8/colors/accent1_2" csCatId="accent1" phldr="1"/>
      <dgm:spPr/>
      <dgm:t>
        <a:bodyPr/>
        <a:lstStyle/>
        <a:p>
          <a:endParaRPr lang="zh-CN" altLang="en-US"/>
        </a:p>
      </dgm:t>
    </dgm:pt>
    <dgm:pt modelId="{2493B1F7-B4F9-D54F-9BCF-50E8EEBC5C01}">
      <dgm:prSet phldrT="[文本]" custT="1">
        <dgm:style>
          <a:lnRef idx="2">
            <a:schemeClr val="accent2"/>
          </a:lnRef>
          <a:fillRef idx="1">
            <a:schemeClr val="lt1"/>
          </a:fillRef>
          <a:effectRef idx="0">
            <a:schemeClr val="accent2"/>
          </a:effectRef>
          <a:fontRef idx="minor">
            <a:schemeClr val="dk1"/>
          </a:fontRef>
        </dgm:style>
      </dgm:prSet>
      <dgm:spPr>
        <a:solidFill>
          <a:schemeClr val="accent1">
            <a:lumMod val="20000"/>
            <a:lumOff val="80000"/>
          </a:schemeClr>
        </a:solidFill>
        <a:ln>
          <a:solidFill>
            <a:schemeClr val="accent1">
              <a:lumMod val="20000"/>
              <a:lumOff val="80000"/>
            </a:schemeClr>
          </a:solidFill>
        </a:ln>
      </dgm:spPr>
      <dgm:t>
        <a:bodyPr/>
        <a:lstStyle/>
        <a:p>
          <a:r>
            <a:rPr lang="en-US" altLang="zh-CN" sz="1400" b="1" dirty="0">
              <a:solidFill>
                <a:srgbClr val="3366FF"/>
              </a:solidFill>
              <a:latin typeface="微软雅黑"/>
              <a:ea typeface="微软雅黑"/>
              <a:cs typeface="微软雅黑"/>
            </a:rPr>
            <a:t>New</a:t>
          </a:r>
          <a:r>
            <a:rPr lang="zh-CN" altLang="en-US" sz="1400" b="1" dirty="0">
              <a:solidFill>
                <a:srgbClr val="3366FF"/>
              </a:solidFill>
              <a:latin typeface="微软雅黑"/>
              <a:ea typeface="微软雅黑"/>
              <a:cs typeface="微软雅黑"/>
            </a:rPr>
            <a:t> </a:t>
          </a:r>
          <a:r>
            <a:rPr lang="en-US" altLang="zh-CN" sz="1400" b="1" dirty="0">
              <a:solidFill>
                <a:srgbClr val="3366FF"/>
              </a:solidFill>
              <a:latin typeface="微软雅黑"/>
              <a:ea typeface="微软雅黑"/>
              <a:cs typeface="微软雅黑"/>
            </a:rPr>
            <a:t>technology</a:t>
          </a:r>
          <a:r>
            <a:rPr lang="zh-CN" altLang="en-US" sz="1400" b="1" dirty="0">
              <a:solidFill>
                <a:srgbClr val="3366FF"/>
              </a:solidFill>
              <a:latin typeface="微软雅黑"/>
              <a:ea typeface="微软雅黑"/>
              <a:cs typeface="微软雅黑"/>
            </a:rPr>
            <a:t> </a:t>
          </a:r>
          <a:r>
            <a:rPr lang="en-US" altLang="zh-CN" sz="1400" b="1" dirty="0">
              <a:solidFill>
                <a:srgbClr val="3366FF"/>
              </a:solidFill>
              <a:latin typeface="微软雅黑"/>
              <a:ea typeface="微软雅黑"/>
              <a:cs typeface="微软雅黑"/>
            </a:rPr>
            <a:t>large</a:t>
          </a:r>
          <a:r>
            <a:rPr lang="zh-CN" altLang="en-US" sz="1400" b="1" dirty="0">
              <a:solidFill>
                <a:srgbClr val="3366FF"/>
              </a:solidFill>
              <a:latin typeface="微软雅黑"/>
              <a:ea typeface="微软雅黑"/>
              <a:cs typeface="微软雅黑"/>
            </a:rPr>
            <a:t> </a:t>
          </a:r>
          <a:r>
            <a:rPr lang="en-US" altLang="zh-CN" sz="1400" b="1" dirty="0">
              <a:solidFill>
                <a:srgbClr val="3366FF"/>
              </a:solidFill>
              <a:latin typeface="微软雅黑"/>
              <a:ea typeface="微软雅黑"/>
              <a:cs typeface="微软雅黑"/>
            </a:rPr>
            <a:t>scale</a:t>
          </a:r>
          <a:r>
            <a:rPr lang="zh-CN" altLang="en-US" sz="1400" b="1" dirty="0">
              <a:solidFill>
                <a:srgbClr val="3366FF"/>
              </a:solidFill>
              <a:latin typeface="微软雅黑"/>
              <a:ea typeface="微软雅黑"/>
              <a:cs typeface="微软雅黑"/>
            </a:rPr>
            <a:t> </a:t>
          </a:r>
          <a:r>
            <a:rPr lang="en-US" altLang="zh-CN" sz="1400" b="1" dirty="0">
              <a:solidFill>
                <a:srgbClr val="3366FF"/>
              </a:solidFill>
              <a:latin typeface="微软雅黑"/>
              <a:ea typeface="微软雅黑"/>
              <a:cs typeface="微软雅黑"/>
            </a:rPr>
            <a:t>applying</a:t>
          </a:r>
          <a:r>
            <a:rPr lang="zh-CN" altLang="en-US" sz="1400" b="1" dirty="0">
              <a:solidFill>
                <a:srgbClr val="3366FF"/>
              </a:solidFill>
              <a:latin typeface="微软雅黑"/>
              <a:ea typeface="微软雅黑"/>
              <a:cs typeface="微软雅黑"/>
            </a:rPr>
            <a:t> </a:t>
          </a:r>
          <a:r>
            <a:rPr lang="en-US" altLang="zh-CN" sz="1400" b="1" dirty="0">
              <a:solidFill>
                <a:srgbClr val="3366FF"/>
              </a:solidFill>
              <a:latin typeface="微软雅黑"/>
              <a:ea typeface="微软雅黑"/>
              <a:cs typeface="微软雅黑"/>
            </a:rPr>
            <a:t>Bring</a:t>
          </a:r>
          <a:r>
            <a:rPr lang="zh-CN" altLang="en-US" sz="1400" b="1" dirty="0">
              <a:solidFill>
                <a:srgbClr val="3366FF"/>
              </a:solidFill>
              <a:latin typeface="微软雅黑"/>
              <a:ea typeface="微软雅黑"/>
              <a:cs typeface="微软雅黑"/>
            </a:rPr>
            <a:t> </a:t>
          </a:r>
          <a:r>
            <a:rPr lang="en-US" altLang="zh-CN" sz="1400" b="1" dirty="0">
              <a:solidFill>
                <a:srgbClr val="3366FF"/>
              </a:solidFill>
              <a:latin typeface="微软雅黑"/>
              <a:ea typeface="微软雅黑"/>
              <a:cs typeface="微软雅黑"/>
            </a:rPr>
            <a:t>Challenge</a:t>
          </a:r>
          <a:r>
            <a:rPr lang="zh-CN" altLang="en-US" sz="1400" b="1" dirty="0">
              <a:solidFill>
                <a:srgbClr val="3366FF"/>
              </a:solidFill>
              <a:latin typeface="微软雅黑"/>
              <a:ea typeface="微软雅黑"/>
              <a:cs typeface="微软雅黑"/>
            </a:rPr>
            <a:t> </a:t>
          </a:r>
          <a:r>
            <a:rPr lang="en-US" altLang="zh-CN" sz="1400" b="1" dirty="0">
              <a:solidFill>
                <a:srgbClr val="3366FF"/>
              </a:solidFill>
              <a:latin typeface="微软雅黑"/>
              <a:ea typeface="微软雅黑"/>
              <a:cs typeface="微软雅黑"/>
            </a:rPr>
            <a:t>for</a:t>
          </a:r>
          <a:r>
            <a:rPr lang="zh-CN" altLang="en-US" sz="1400" b="1" dirty="0">
              <a:solidFill>
                <a:srgbClr val="3366FF"/>
              </a:solidFill>
              <a:latin typeface="微软雅黑"/>
              <a:ea typeface="微软雅黑"/>
              <a:cs typeface="微软雅黑"/>
            </a:rPr>
            <a:t> </a:t>
          </a:r>
          <a:r>
            <a:rPr lang="en-US" altLang="zh-CN" sz="1400" b="1" dirty="0">
              <a:solidFill>
                <a:srgbClr val="3366FF"/>
              </a:solidFill>
              <a:latin typeface="微软雅黑"/>
              <a:ea typeface="微软雅黑"/>
              <a:cs typeface="微软雅黑"/>
            </a:rPr>
            <a:t>security</a:t>
          </a:r>
          <a:r>
            <a:rPr lang="zh-CN" altLang="en-US" sz="1400" b="1" dirty="0">
              <a:solidFill>
                <a:srgbClr val="3366FF"/>
              </a:solidFill>
              <a:latin typeface="微软雅黑"/>
              <a:ea typeface="微软雅黑"/>
              <a:cs typeface="微软雅黑"/>
            </a:rPr>
            <a:t> </a:t>
          </a:r>
          <a:r>
            <a:rPr lang="en-US" altLang="zh-CN" sz="1400" b="1" dirty="0">
              <a:solidFill>
                <a:srgbClr val="3366FF"/>
              </a:solidFill>
              <a:latin typeface="微软雅黑"/>
              <a:ea typeface="微软雅黑"/>
              <a:cs typeface="微软雅黑"/>
            </a:rPr>
            <a:t>and</a:t>
          </a:r>
          <a:r>
            <a:rPr lang="zh-CN" altLang="en-US" sz="1400" b="1" dirty="0">
              <a:solidFill>
                <a:srgbClr val="3366FF"/>
              </a:solidFill>
              <a:latin typeface="微软雅黑"/>
              <a:ea typeface="微软雅黑"/>
              <a:cs typeface="微软雅黑"/>
            </a:rPr>
            <a:t> </a:t>
          </a:r>
          <a:r>
            <a:rPr lang="en-US" altLang="zh-CN" sz="1400" b="1" dirty="0">
              <a:solidFill>
                <a:srgbClr val="3366FF"/>
              </a:solidFill>
              <a:latin typeface="微软雅黑"/>
              <a:ea typeface="微软雅黑"/>
              <a:cs typeface="微软雅黑"/>
            </a:rPr>
            <a:t>risk</a:t>
          </a:r>
          <a:endParaRPr lang="zh-CN" altLang="en-US" sz="1400" b="1" dirty="0">
            <a:solidFill>
              <a:srgbClr val="3366FF"/>
            </a:solidFill>
            <a:latin typeface="微软雅黑"/>
            <a:ea typeface="微软雅黑"/>
            <a:cs typeface="微软雅黑"/>
          </a:endParaRPr>
        </a:p>
      </dgm:t>
    </dgm:pt>
    <dgm:pt modelId="{E769C516-4AFC-4D4E-944B-0CC2E5B156E2}" type="parTrans" cxnId="{2A848684-BDA9-3A45-B9E3-BFD0A08416B7}">
      <dgm:prSet/>
      <dgm:spPr/>
      <dgm:t>
        <a:bodyPr/>
        <a:lstStyle/>
        <a:p>
          <a:endParaRPr lang="zh-CN" altLang="en-US" sz="1400"/>
        </a:p>
      </dgm:t>
    </dgm:pt>
    <dgm:pt modelId="{8078D082-BC9F-324C-99F8-9BF2C4AB2F5B}" type="sibTrans" cxnId="{2A848684-BDA9-3A45-B9E3-BFD0A08416B7}">
      <dgm:prSet/>
      <dgm:spPr/>
      <dgm:t>
        <a:bodyPr/>
        <a:lstStyle/>
        <a:p>
          <a:endParaRPr lang="zh-CN" altLang="en-US" sz="1400"/>
        </a:p>
      </dgm:t>
    </dgm:pt>
    <dgm:pt modelId="{DDB433EB-98D0-F647-B6F4-51756DC13378}">
      <dgm:prSet phldrT="[文本]" custT="1"/>
      <dgm:spPr>
        <a:solidFill>
          <a:schemeClr val="accent1">
            <a:lumMod val="40000"/>
            <a:lumOff val="60000"/>
            <a:alpha val="50000"/>
          </a:schemeClr>
        </a:solidFill>
      </dgm:spPr>
      <dgm:t>
        <a:bodyPr/>
        <a:lstStyle/>
        <a:p>
          <a:r>
            <a:rPr lang="en-US" altLang="zh-CN" sz="1400" dirty="0">
              <a:solidFill>
                <a:schemeClr val="tx1"/>
              </a:solidFill>
              <a:latin typeface="微软雅黑"/>
              <a:ea typeface="微软雅黑"/>
              <a:cs typeface="微软雅黑"/>
            </a:rPr>
            <a:t>Cloud</a:t>
          </a:r>
          <a:r>
            <a:rPr lang="zh-CN" altLang="en-US" sz="1400" dirty="0">
              <a:solidFill>
                <a:schemeClr val="tx1"/>
              </a:solidFill>
              <a:latin typeface="微软雅黑"/>
              <a:ea typeface="微软雅黑"/>
              <a:cs typeface="微软雅黑"/>
            </a:rPr>
            <a:t> </a:t>
          </a:r>
          <a:r>
            <a:rPr lang="en-US" altLang="zh-CN" sz="1400" dirty="0">
              <a:solidFill>
                <a:schemeClr val="tx1"/>
              </a:solidFill>
              <a:latin typeface="微软雅黑"/>
              <a:ea typeface="微软雅黑"/>
              <a:cs typeface="微软雅黑"/>
            </a:rPr>
            <a:t>Computing</a:t>
          </a:r>
          <a:endParaRPr lang="zh-CN" altLang="en-US" sz="1400" dirty="0">
            <a:solidFill>
              <a:schemeClr val="tx1"/>
            </a:solidFill>
            <a:latin typeface="微软雅黑"/>
            <a:ea typeface="微软雅黑"/>
            <a:cs typeface="微软雅黑"/>
          </a:endParaRPr>
        </a:p>
      </dgm:t>
    </dgm:pt>
    <dgm:pt modelId="{D10E9CE6-DAF9-524C-93E9-A616ED304E54}" type="parTrans" cxnId="{21327C5C-AA2D-874A-9277-A1BD3AF31F9B}">
      <dgm:prSet/>
      <dgm:spPr/>
      <dgm:t>
        <a:bodyPr/>
        <a:lstStyle/>
        <a:p>
          <a:endParaRPr lang="zh-CN" altLang="en-US" sz="1400"/>
        </a:p>
      </dgm:t>
    </dgm:pt>
    <dgm:pt modelId="{8626529A-D9BF-DB49-855F-6B8297372970}" type="sibTrans" cxnId="{21327C5C-AA2D-874A-9277-A1BD3AF31F9B}">
      <dgm:prSet/>
      <dgm:spPr/>
      <dgm:t>
        <a:bodyPr/>
        <a:lstStyle/>
        <a:p>
          <a:endParaRPr lang="zh-CN" altLang="en-US" sz="1400"/>
        </a:p>
      </dgm:t>
    </dgm:pt>
    <dgm:pt modelId="{438ECC3E-532F-D044-8A6F-DE4D0A2C8867}">
      <dgm:prSet phldrT="[文本]" custT="1"/>
      <dgm:spPr>
        <a:solidFill>
          <a:srgbClr val="83C2FD">
            <a:alpha val="50000"/>
          </a:srgbClr>
        </a:solidFill>
      </dgm:spPr>
      <dgm:t>
        <a:bodyPr/>
        <a:lstStyle/>
        <a:p>
          <a:r>
            <a:rPr lang="en-US" altLang="zh-CN" sz="1400" dirty="0">
              <a:solidFill>
                <a:srgbClr val="000000"/>
              </a:solidFill>
              <a:latin typeface="微软雅黑"/>
              <a:ea typeface="微软雅黑"/>
              <a:cs typeface="微软雅黑"/>
            </a:rPr>
            <a:t>AI</a:t>
          </a:r>
          <a:endParaRPr lang="zh-CN" altLang="en-US" sz="1400" dirty="0">
            <a:solidFill>
              <a:srgbClr val="000000"/>
            </a:solidFill>
            <a:latin typeface="微软雅黑"/>
            <a:ea typeface="微软雅黑"/>
            <a:cs typeface="微软雅黑"/>
          </a:endParaRPr>
        </a:p>
      </dgm:t>
    </dgm:pt>
    <dgm:pt modelId="{5B3FD4C7-7B25-3048-B95A-3A95A2C4C264}" type="parTrans" cxnId="{289A2225-EFAD-4F4F-BDFE-B1D156F8AFF7}">
      <dgm:prSet/>
      <dgm:spPr/>
      <dgm:t>
        <a:bodyPr/>
        <a:lstStyle/>
        <a:p>
          <a:endParaRPr lang="zh-CN" altLang="en-US" sz="1400"/>
        </a:p>
      </dgm:t>
    </dgm:pt>
    <dgm:pt modelId="{468C894A-631C-CC48-A455-A75237457359}" type="sibTrans" cxnId="{289A2225-EFAD-4F4F-BDFE-B1D156F8AFF7}">
      <dgm:prSet/>
      <dgm:spPr/>
      <dgm:t>
        <a:bodyPr/>
        <a:lstStyle/>
        <a:p>
          <a:endParaRPr lang="zh-CN" altLang="en-US" sz="1400"/>
        </a:p>
      </dgm:t>
    </dgm:pt>
    <dgm:pt modelId="{31C10EB6-CF43-7B46-9CD8-BFADBD2FC64A}">
      <dgm:prSet phldrT="[文本]" custT="1"/>
      <dgm:spPr>
        <a:solidFill>
          <a:srgbClr val="83C2FD">
            <a:alpha val="50000"/>
          </a:srgbClr>
        </a:solidFill>
      </dgm:spPr>
      <dgm:t>
        <a:bodyPr/>
        <a:lstStyle/>
        <a:p>
          <a:r>
            <a:rPr lang="en-US" altLang="zh-CN" sz="1400" dirty="0">
              <a:solidFill>
                <a:srgbClr val="000000"/>
              </a:solidFill>
              <a:latin typeface="微软雅黑"/>
              <a:ea typeface="微软雅黑"/>
              <a:cs typeface="微软雅黑"/>
            </a:rPr>
            <a:t>IOT</a:t>
          </a:r>
          <a:endParaRPr lang="zh-CN" altLang="en-US" sz="1400" dirty="0">
            <a:solidFill>
              <a:srgbClr val="000000"/>
            </a:solidFill>
            <a:latin typeface="微软雅黑"/>
            <a:ea typeface="微软雅黑"/>
            <a:cs typeface="微软雅黑"/>
          </a:endParaRPr>
        </a:p>
      </dgm:t>
    </dgm:pt>
    <dgm:pt modelId="{6F206823-F3F7-DA4D-8CA3-770B1F3DF79F}" type="parTrans" cxnId="{CDB95B54-555D-3D4B-84AE-6BECAB183402}">
      <dgm:prSet/>
      <dgm:spPr/>
      <dgm:t>
        <a:bodyPr/>
        <a:lstStyle/>
        <a:p>
          <a:endParaRPr lang="zh-CN" altLang="en-US" sz="1400"/>
        </a:p>
      </dgm:t>
    </dgm:pt>
    <dgm:pt modelId="{7364DC5A-5D58-7C40-A6D3-D2517308812E}" type="sibTrans" cxnId="{CDB95B54-555D-3D4B-84AE-6BECAB183402}">
      <dgm:prSet/>
      <dgm:spPr/>
      <dgm:t>
        <a:bodyPr/>
        <a:lstStyle/>
        <a:p>
          <a:endParaRPr lang="zh-CN" altLang="en-US" sz="1400"/>
        </a:p>
      </dgm:t>
    </dgm:pt>
    <dgm:pt modelId="{BEB902A3-B3BF-BB48-8542-AEF88DB42B98}">
      <dgm:prSet phldrT="[文本]" custT="1"/>
      <dgm:spPr>
        <a:solidFill>
          <a:srgbClr val="83C2FD">
            <a:alpha val="50000"/>
          </a:srgbClr>
        </a:solidFill>
      </dgm:spPr>
      <dgm:t>
        <a:bodyPr/>
        <a:lstStyle/>
        <a:p>
          <a:r>
            <a:rPr lang="en-US" altLang="zh-CN" sz="1400" dirty="0">
              <a:solidFill>
                <a:srgbClr val="000000"/>
              </a:solidFill>
              <a:latin typeface="微软雅黑"/>
              <a:ea typeface="微软雅黑"/>
              <a:cs typeface="微软雅黑"/>
            </a:rPr>
            <a:t>Block</a:t>
          </a:r>
          <a:r>
            <a:rPr lang="zh-CN" altLang="en-US" sz="1400" dirty="0">
              <a:solidFill>
                <a:srgbClr val="000000"/>
              </a:solidFill>
              <a:latin typeface="微软雅黑"/>
              <a:ea typeface="微软雅黑"/>
              <a:cs typeface="微软雅黑"/>
            </a:rPr>
            <a:t> </a:t>
          </a:r>
          <a:r>
            <a:rPr lang="en-US" altLang="zh-CN" sz="1400" dirty="0">
              <a:solidFill>
                <a:srgbClr val="000000"/>
              </a:solidFill>
              <a:latin typeface="微软雅黑"/>
              <a:ea typeface="微软雅黑"/>
              <a:cs typeface="微软雅黑"/>
            </a:rPr>
            <a:t>Chain</a:t>
          </a:r>
          <a:endParaRPr lang="zh-CN" altLang="en-US" sz="1400" dirty="0">
            <a:solidFill>
              <a:srgbClr val="000000"/>
            </a:solidFill>
            <a:latin typeface="微软雅黑"/>
            <a:ea typeface="微软雅黑"/>
            <a:cs typeface="微软雅黑"/>
          </a:endParaRPr>
        </a:p>
      </dgm:t>
    </dgm:pt>
    <dgm:pt modelId="{3D2D5430-4B51-0441-BA10-628ACFAF728D}" type="parTrans" cxnId="{A1F83B8D-E14D-8443-928F-39B090E4F5B0}">
      <dgm:prSet/>
      <dgm:spPr/>
      <dgm:t>
        <a:bodyPr/>
        <a:lstStyle/>
        <a:p>
          <a:endParaRPr lang="zh-CN" altLang="en-US" sz="1400"/>
        </a:p>
      </dgm:t>
    </dgm:pt>
    <dgm:pt modelId="{9DB7784D-419C-9340-84ED-E0839CBCCADA}" type="sibTrans" cxnId="{A1F83B8D-E14D-8443-928F-39B090E4F5B0}">
      <dgm:prSet/>
      <dgm:spPr/>
      <dgm:t>
        <a:bodyPr/>
        <a:lstStyle/>
        <a:p>
          <a:endParaRPr lang="zh-CN" altLang="en-US" sz="1400"/>
        </a:p>
      </dgm:t>
    </dgm:pt>
    <dgm:pt modelId="{FC43E46A-64FC-DC40-BB99-CDBD6271FC03}" type="pres">
      <dgm:prSet presAssocID="{9A77B0D0-4FE7-5148-BA36-AD52E27B8F30}" presName="composite" presStyleCnt="0">
        <dgm:presLayoutVars>
          <dgm:chMax val="1"/>
          <dgm:dir/>
          <dgm:resizeHandles val="exact"/>
        </dgm:presLayoutVars>
      </dgm:prSet>
      <dgm:spPr/>
    </dgm:pt>
    <dgm:pt modelId="{C9ACAE9C-9D49-5C4A-9378-303BB677CFB6}" type="pres">
      <dgm:prSet presAssocID="{9A77B0D0-4FE7-5148-BA36-AD52E27B8F30}" presName="radial" presStyleCnt="0">
        <dgm:presLayoutVars>
          <dgm:animLvl val="ctr"/>
        </dgm:presLayoutVars>
      </dgm:prSet>
      <dgm:spPr/>
    </dgm:pt>
    <dgm:pt modelId="{6A2A55EB-632D-F14F-B7B1-0BBE3E5CC4F8}" type="pres">
      <dgm:prSet presAssocID="{2493B1F7-B4F9-D54F-9BCF-50E8EEBC5C01}" presName="centerShape" presStyleLbl="vennNode1" presStyleIdx="0" presStyleCnt="5"/>
      <dgm:spPr/>
    </dgm:pt>
    <dgm:pt modelId="{061861E8-205A-C245-A25D-5935DE46FE15}" type="pres">
      <dgm:prSet presAssocID="{DDB433EB-98D0-F647-B6F4-51756DC13378}" presName="node" presStyleLbl="vennNode1" presStyleIdx="1" presStyleCnt="5">
        <dgm:presLayoutVars>
          <dgm:bulletEnabled val="1"/>
        </dgm:presLayoutVars>
      </dgm:prSet>
      <dgm:spPr/>
    </dgm:pt>
    <dgm:pt modelId="{259029C1-4270-034F-AD56-BAFFE3D629FC}" type="pres">
      <dgm:prSet presAssocID="{438ECC3E-532F-D044-8A6F-DE4D0A2C8867}" presName="node" presStyleLbl="vennNode1" presStyleIdx="2" presStyleCnt="5">
        <dgm:presLayoutVars>
          <dgm:bulletEnabled val="1"/>
        </dgm:presLayoutVars>
      </dgm:prSet>
      <dgm:spPr/>
    </dgm:pt>
    <dgm:pt modelId="{40B50609-EFD2-EF45-A052-8FBB2BE9481E}" type="pres">
      <dgm:prSet presAssocID="{31C10EB6-CF43-7B46-9CD8-BFADBD2FC64A}" presName="node" presStyleLbl="vennNode1" presStyleIdx="3" presStyleCnt="5">
        <dgm:presLayoutVars>
          <dgm:bulletEnabled val="1"/>
        </dgm:presLayoutVars>
      </dgm:prSet>
      <dgm:spPr/>
    </dgm:pt>
    <dgm:pt modelId="{2E37C80B-BA46-FA49-A342-3EC1B9D3341B}" type="pres">
      <dgm:prSet presAssocID="{BEB902A3-B3BF-BB48-8542-AEF88DB42B98}" presName="node" presStyleLbl="vennNode1" presStyleIdx="4" presStyleCnt="5">
        <dgm:presLayoutVars>
          <dgm:bulletEnabled val="1"/>
        </dgm:presLayoutVars>
      </dgm:prSet>
      <dgm:spPr/>
    </dgm:pt>
  </dgm:ptLst>
  <dgm:cxnLst>
    <dgm:cxn modelId="{289A2225-EFAD-4F4F-BDFE-B1D156F8AFF7}" srcId="{2493B1F7-B4F9-D54F-9BCF-50E8EEBC5C01}" destId="{438ECC3E-532F-D044-8A6F-DE4D0A2C8867}" srcOrd="1" destOrd="0" parTransId="{5B3FD4C7-7B25-3048-B95A-3A95A2C4C264}" sibTransId="{468C894A-631C-CC48-A455-A75237457359}"/>
    <dgm:cxn modelId="{3088133A-EF3B-E446-B9C5-E8AB555BA7DC}" type="presOf" srcId="{31C10EB6-CF43-7B46-9CD8-BFADBD2FC64A}" destId="{40B50609-EFD2-EF45-A052-8FBB2BE9481E}" srcOrd="0" destOrd="0" presId="urn:microsoft.com/office/officeart/2005/8/layout/radial3"/>
    <dgm:cxn modelId="{9815AE53-26E2-B143-AF67-7815BAB73117}" type="presOf" srcId="{DDB433EB-98D0-F647-B6F4-51756DC13378}" destId="{061861E8-205A-C245-A25D-5935DE46FE15}" srcOrd="0" destOrd="0" presId="urn:microsoft.com/office/officeart/2005/8/layout/radial3"/>
    <dgm:cxn modelId="{CDB95B54-555D-3D4B-84AE-6BECAB183402}" srcId="{2493B1F7-B4F9-D54F-9BCF-50E8EEBC5C01}" destId="{31C10EB6-CF43-7B46-9CD8-BFADBD2FC64A}" srcOrd="2" destOrd="0" parTransId="{6F206823-F3F7-DA4D-8CA3-770B1F3DF79F}" sibTransId="{7364DC5A-5D58-7C40-A6D3-D2517308812E}"/>
    <dgm:cxn modelId="{21327C5C-AA2D-874A-9277-A1BD3AF31F9B}" srcId="{2493B1F7-B4F9-D54F-9BCF-50E8EEBC5C01}" destId="{DDB433EB-98D0-F647-B6F4-51756DC13378}" srcOrd="0" destOrd="0" parTransId="{D10E9CE6-DAF9-524C-93E9-A616ED304E54}" sibTransId="{8626529A-D9BF-DB49-855F-6B8297372970}"/>
    <dgm:cxn modelId="{2A848684-BDA9-3A45-B9E3-BFD0A08416B7}" srcId="{9A77B0D0-4FE7-5148-BA36-AD52E27B8F30}" destId="{2493B1F7-B4F9-D54F-9BCF-50E8EEBC5C01}" srcOrd="0" destOrd="0" parTransId="{E769C516-4AFC-4D4E-944B-0CC2E5B156E2}" sibTransId="{8078D082-BC9F-324C-99F8-9BF2C4AB2F5B}"/>
    <dgm:cxn modelId="{B1E49A85-D786-8743-9428-54E3F381AA3C}" type="presOf" srcId="{438ECC3E-532F-D044-8A6F-DE4D0A2C8867}" destId="{259029C1-4270-034F-AD56-BAFFE3D629FC}" srcOrd="0" destOrd="0" presId="urn:microsoft.com/office/officeart/2005/8/layout/radial3"/>
    <dgm:cxn modelId="{D7C79A86-A66A-2D41-8C56-D7E087F5DD59}" type="presOf" srcId="{BEB902A3-B3BF-BB48-8542-AEF88DB42B98}" destId="{2E37C80B-BA46-FA49-A342-3EC1B9D3341B}" srcOrd="0" destOrd="0" presId="urn:microsoft.com/office/officeart/2005/8/layout/radial3"/>
    <dgm:cxn modelId="{A1F83B8D-E14D-8443-928F-39B090E4F5B0}" srcId="{2493B1F7-B4F9-D54F-9BCF-50E8EEBC5C01}" destId="{BEB902A3-B3BF-BB48-8542-AEF88DB42B98}" srcOrd="3" destOrd="0" parTransId="{3D2D5430-4B51-0441-BA10-628ACFAF728D}" sibTransId="{9DB7784D-419C-9340-84ED-E0839CBCCADA}"/>
    <dgm:cxn modelId="{785FC98D-6F74-4444-8944-150F3D2AB41D}" type="presOf" srcId="{9A77B0D0-4FE7-5148-BA36-AD52E27B8F30}" destId="{FC43E46A-64FC-DC40-BB99-CDBD6271FC03}" srcOrd="0" destOrd="0" presId="urn:microsoft.com/office/officeart/2005/8/layout/radial3"/>
    <dgm:cxn modelId="{C60D4EB4-A3DA-BF4C-807D-F55C3808E5BE}" type="presOf" srcId="{2493B1F7-B4F9-D54F-9BCF-50E8EEBC5C01}" destId="{6A2A55EB-632D-F14F-B7B1-0BBE3E5CC4F8}" srcOrd="0" destOrd="0" presId="urn:microsoft.com/office/officeart/2005/8/layout/radial3"/>
    <dgm:cxn modelId="{D4636A8E-FA00-C54A-80B4-024EED2380AE}" type="presParOf" srcId="{FC43E46A-64FC-DC40-BB99-CDBD6271FC03}" destId="{C9ACAE9C-9D49-5C4A-9378-303BB677CFB6}" srcOrd="0" destOrd="0" presId="urn:microsoft.com/office/officeart/2005/8/layout/radial3"/>
    <dgm:cxn modelId="{A0E3BA97-10DF-7849-9566-B331F6FF883A}" type="presParOf" srcId="{C9ACAE9C-9D49-5C4A-9378-303BB677CFB6}" destId="{6A2A55EB-632D-F14F-B7B1-0BBE3E5CC4F8}" srcOrd="0" destOrd="0" presId="urn:microsoft.com/office/officeart/2005/8/layout/radial3"/>
    <dgm:cxn modelId="{468784AD-9331-A84F-A9E4-D3A6796586EC}" type="presParOf" srcId="{C9ACAE9C-9D49-5C4A-9378-303BB677CFB6}" destId="{061861E8-205A-C245-A25D-5935DE46FE15}" srcOrd="1" destOrd="0" presId="urn:microsoft.com/office/officeart/2005/8/layout/radial3"/>
    <dgm:cxn modelId="{6D22E3A7-B589-044D-8895-161E0BEBFF90}" type="presParOf" srcId="{C9ACAE9C-9D49-5C4A-9378-303BB677CFB6}" destId="{259029C1-4270-034F-AD56-BAFFE3D629FC}" srcOrd="2" destOrd="0" presId="urn:microsoft.com/office/officeart/2005/8/layout/radial3"/>
    <dgm:cxn modelId="{06FD9753-9E6A-F347-97BA-8876BBD61B9C}" type="presParOf" srcId="{C9ACAE9C-9D49-5C4A-9378-303BB677CFB6}" destId="{40B50609-EFD2-EF45-A052-8FBB2BE9481E}" srcOrd="3" destOrd="0" presId="urn:microsoft.com/office/officeart/2005/8/layout/radial3"/>
    <dgm:cxn modelId="{E9D74967-5CAC-5049-BCA7-63B295660474}" type="presParOf" srcId="{C9ACAE9C-9D49-5C4A-9378-303BB677CFB6}" destId="{2E37C80B-BA46-FA49-A342-3EC1B9D3341B}" srcOrd="4"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7D4E9F-FB7A-6D47-9444-491C5CDB5822}" type="doc">
      <dgm:prSet loTypeId="urn:microsoft.com/office/officeart/2005/8/layout/radial3" loCatId="" qsTypeId="urn:microsoft.com/office/officeart/2005/8/quickstyle/simple4" qsCatId="simple" csTypeId="urn:microsoft.com/office/officeart/2005/8/colors/accent1_2" csCatId="accent1" phldr="1"/>
      <dgm:spPr/>
      <dgm:t>
        <a:bodyPr/>
        <a:lstStyle/>
        <a:p>
          <a:endParaRPr lang="zh-CN" altLang="en-US"/>
        </a:p>
      </dgm:t>
    </dgm:pt>
    <dgm:pt modelId="{29CA0E19-7FAB-EB48-96CA-A637E2EF7630}">
      <dgm:prSet phldrT="[文本]" custT="1"/>
      <dgm:spPr>
        <a:solidFill>
          <a:srgbClr val="CCC1DA">
            <a:alpha val="50000"/>
          </a:srgbClr>
        </a:solidFill>
      </dgm:spPr>
      <dgm:t>
        <a:bodyPr/>
        <a:lstStyle/>
        <a:p>
          <a:r>
            <a:rPr lang="en-US" altLang="zh-CN" sz="1400" b="1" dirty="0">
              <a:solidFill>
                <a:srgbClr val="F79646"/>
              </a:solidFill>
              <a:latin typeface="微软雅黑"/>
              <a:ea typeface="微软雅黑"/>
              <a:cs typeface="微软雅黑"/>
            </a:rPr>
            <a:t>Fraud</a:t>
          </a:r>
          <a:r>
            <a:rPr lang="zh-CN" altLang="en-US" sz="1400" b="1" dirty="0">
              <a:solidFill>
                <a:srgbClr val="F79646"/>
              </a:solidFill>
              <a:latin typeface="微软雅黑"/>
              <a:ea typeface="微软雅黑"/>
              <a:cs typeface="微软雅黑"/>
            </a:rPr>
            <a:t> </a:t>
          </a:r>
          <a:r>
            <a:rPr lang="en-US" altLang="zh-CN" sz="1400" b="1" dirty="0">
              <a:solidFill>
                <a:srgbClr val="F79646"/>
              </a:solidFill>
              <a:latin typeface="微软雅黑"/>
              <a:ea typeface="微软雅黑"/>
              <a:cs typeface="微软雅黑"/>
            </a:rPr>
            <a:t>Risk</a:t>
          </a:r>
          <a:r>
            <a:rPr lang="zh-CN" altLang="en-US" sz="1400" b="1" dirty="0">
              <a:solidFill>
                <a:srgbClr val="F79646"/>
              </a:solidFill>
              <a:latin typeface="微软雅黑"/>
              <a:ea typeface="微软雅黑"/>
              <a:cs typeface="微软雅黑"/>
            </a:rPr>
            <a:t> </a:t>
          </a:r>
          <a:r>
            <a:rPr lang="en-US" altLang="zh-CN" sz="1400" b="1" dirty="0">
              <a:solidFill>
                <a:srgbClr val="F79646"/>
              </a:solidFill>
              <a:latin typeface="微软雅黑"/>
              <a:ea typeface="微软雅黑"/>
              <a:cs typeface="微软雅黑"/>
            </a:rPr>
            <a:t>Control</a:t>
          </a:r>
          <a:r>
            <a:rPr lang="zh-CN" altLang="en-US" sz="1400" b="1" dirty="0">
              <a:solidFill>
                <a:srgbClr val="F79646"/>
              </a:solidFill>
              <a:latin typeface="微软雅黑"/>
              <a:ea typeface="微软雅黑"/>
              <a:cs typeface="微软雅黑"/>
            </a:rPr>
            <a:t> </a:t>
          </a:r>
          <a:r>
            <a:rPr lang="en-US" altLang="zh-CN" sz="1400" b="1" dirty="0">
              <a:solidFill>
                <a:srgbClr val="F79646"/>
              </a:solidFill>
              <a:latin typeface="微软雅黑"/>
              <a:ea typeface="微软雅黑"/>
              <a:cs typeface="微软雅黑"/>
            </a:rPr>
            <a:t>Became</a:t>
          </a:r>
          <a:r>
            <a:rPr lang="zh-CN" altLang="en-US" sz="1400" b="1" dirty="0">
              <a:solidFill>
                <a:srgbClr val="F79646"/>
              </a:solidFill>
              <a:latin typeface="微软雅黑"/>
              <a:ea typeface="微软雅黑"/>
              <a:cs typeface="微软雅黑"/>
            </a:rPr>
            <a:t> </a:t>
          </a:r>
          <a:r>
            <a:rPr lang="en-US" altLang="zh-CN" sz="1400" b="1" dirty="0">
              <a:solidFill>
                <a:srgbClr val="F79646"/>
              </a:solidFill>
              <a:latin typeface="微软雅黑"/>
              <a:ea typeface="微软雅黑"/>
              <a:cs typeface="微软雅黑"/>
            </a:rPr>
            <a:t>Harder</a:t>
          </a:r>
          <a:r>
            <a:rPr lang="zh-CN" altLang="en-US" sz="1400" b="1" dirty="0">
              <a:solidFill>
                <a:srgbClr val="F79646"/>
              </a:solidFill>
              <a:latin typeface="微软雅黑"/>
              <a:ea typeface="微软雅黑"/>
              <a:cs typeface="微软雅黑"/>
            </a:rPr>
            <a:t> </a:t>
          </a:r>
          <a:r>
            <a:rPr lang="en-US" altLang="zh-CN" sz="1400" b="1" dirty="0">
              <a:solidFill>
                <a:srgbClr val="F79646"/>
              </a:solidFill>
              <a:latin typeface="微软雅黑"/>
              <a:ea typeface="微软雅黑"/>
              <a:cs typeface="微软雅黑"/>
            </a:rPr>
            <a:t>and Harder </a:t>
          </a:r>
          <a:endParaRPr lang="zh-CN" altLang="en-US" sz="1400" b="1" dirty="0">
            <a:solidFill>
              <a:srgbClr val="F79646"/>
            </a:solidFill>
            <a:latin typeface="微软雅黑"/>
            <a:ea typeface="微软雅黑"/>
            <a:cs typeface="微软雅黑"/>
          </a:endParaRPr>
        </a:p>
      </dgm:t>
    </dgm:pt>
    <dgm:pt modelId="{E8FE8613-C26F-D742-8BF0-22B53B26DF31}" type="parTrans" cxnId="{DE27F433-C928-5440-97D0-74E4B449D640}">
      <dgm:prSet/>
      <dgm:spPr/>
      <dgm:t>
        <a:bodyPr/>
        <a:lstStyle/>
        <a:p>
          <a:endParaRPr lang="zh-CN" altLang="en-US"/>
        </a:p>
      </dgm:t>
    </dgm:pt>
    <dgm:pt modelId="{69C79479-43B9-1441-9682-D3736CF98D5B}" type="sibTrans" cxnId="{DE27F433-C928-5440-97D0-74E4B449D640}">
      <dgm:prSet/>
      <dgm:spPr/>
      <dgm:t>
        <a:bodyPr/>
        <a:lstStyle/>
        <a:p>
          <a:endParaRPr lang="zh-CN" altLang="en-US"/>
        </a:p>
      </dgm:t>
    </dgm:pt>
    <dgm:pt modelId="{BD8F6617-6BA7-E448-8751-22F4051FBC42}">
      <dgm:prSet phldrT="[文本]" custT="1"/>
      <dgm:spPr>
        <a:solidFill>
          <a:srgbClr val="CCC1DA">
            <a:alpha val="50000"/>
          </a:srgbClr>
        </a:solidFill>
      </dgm:spPr>
      <dgm:t>
        <a:bodyPr/>
        <a:lstStyle/>
        <a:p>
          <a:r>
            <a:rPr lang="en-US" altLang="zh-CN" sz="1600" dirty="0">
              <a:solidFill>
                <a:srgbClr val="000000"/>
              </a:solidFill>
              <a:latin typeface="微软雅黑"/>
              <a:ea typeface="微软雅黑"/>
              <a:cs typeface="微软雅黑"/>
            </a:rPr>
            <a:t>Identity Leak</a:t>
          </a:r>
          <a:endParaRPr lang="zh-CN" altLang="en-US" sz="1600" dirty="0">
            <a:solidFill>
              <a:srgbClr val="000000"/>
            </a:solidFill>
            <a:latin typeface="微软雅黑"/>
            <a:ea typeface="微软雅黑"/>
            <a:cs typeface="微软雅黑"/>
          </a:endParaRPr>
        </a:p>
      </dgm:t>
    </dgm:pt>
    <dgm:pt modelId="{17AE9CC4-A584-B545-AC19-6233A440DB13}" type="parTrans" cxnId="{1DFCC647-CF2B-E848-B2BF-A5CF13B89738}">
      <dgm:prSet/>
      <dgm:spPr/>
      <dgm:t>
        <a:bodyPr/>
        <a:lstStyle/>
        <a:p>
          <a:endParaRPr lang="zh-CN" altLang="en-US"/>
        </a:p>
      </dgm:t>
    </dgm:pt>
    <dgm:pt modelId="{2F59DAEF-7DEB-1343-8BE5-B32B320E5C3D}" type="sibTrans" cxnId="{1DFCC647-CF2B-E848-B2BF-A5CF13B89738}">
      <dgm:prSet/>
      <dgm:spPr/>
      <dgm:t>
        <a:bodyPr/>
        <a:lstStyle/>
        <a:p>
          <a:endParaRPr lang="zh-CN" altLang="en-US"/>
        </a:p>
      </dgm:t>
    </dgm:pt>
    <dgm:pt modelId="{9D1D28A6-3C3A-8844-84AB-97EC311636B0}">
      <dgm:prSet phldrT="[文本]" custT="1"/>
      <dgm:spPr>
        <a:solidFill>
          <a:srgbClr val="CCC1DA">
            <a:alpha val="50000"/>
          </a:srgbClr>
        </a:solidFill>
      </dgm:spPr>
      <dgm:t>
        <a:bodyPr/>
        <a:lstStyle/>
        <a:p>
          <a:r>
            <a:rPr lang="en-US" altLang="zh-CN" sz="1200" dirty="0">
              <a:solidFill>
                <a:srgbClr val="000000"/>
              </a:solidFill>
              <a:latin typeface="微软雅黑"/>
              <a:ea typeface="微软雅黑"/>
              <a:cs typeface="微软雅黑"/>
            </a:rPr>
            <a:t>Professional, Hidden</a:t>
          </a:r>
          <a:r>
            <a:rPr lang="zh-CN" altLang="en-US" sz="1200" dirty="0">
              <a:solidFill>
                <a:srgbClr val="000000"/>
              </a:solidFill>
              <a:latin typeface="微软雅黑"/>
              <a:ea typeface="微软雅黑"/>
              <a:cs typeface="微软雅黑"/>
            </a:rPr>
            <a:t> </a:t>
          </a:r>
          <a:r>
            <a:rPr lang="en-US" altLang="zh-CN" sz="1200" dirty="0">
              <a:solidFill>
                <a:srgbClr val="000000"/>
              </a:solidFill>
              <a:latin typeface="微软雅黑"/>
              <a:ea typeface="微软雅黑"/>
              <a:cs typeface="微软雅黑"/>
            </a:rPr>
            <a:t>Skills</a:t>
          </a:r>
          <a:r>
            <a:rPr lang="zh-CN" altLang="en-US" sz="1200" dirty="0">
              <a:solidFill>
                <a:srgbClr val="000000"/>
              </a:solidFill>
              <a:latin typeface="微软雅黑"/>
              <a:ea typeface="微软雅黑"/>
              <a:cs typeface="微软雅黑"/>
            </a:rPr>
            <a:t> </a:t>
          </a:r>
          <a:r>
            <a:rPr lang="en-US" altLang="zh-CN" sz="1200" dirty="0">
              <a:solidFill>
                <a:srgbClr val="000000"/>
              </a:solidFill>
              <a:latin typeface="微软雅黑"/>
              <a:ea typeface="微软雅黑"/>
              <a:cs typeface="微软雅黑"/>
            </a:rPr>
            <a:t>evolution</a:t>
          </a:r>
          <a:endParaRPr lang="zh-CN" altLang="en-US" sz="1200" dirty="0">
            <a:solidFill>
              <a:srgbClr val="000000"/>
            </a:solidFill>
            <a:latin typeface="微软雅黑"/>
            <a:ea typeface="微软雅黑"/>
            <a:cs typeface="微软雅黑"/>
          </a:endParaRPr>
        </a:p>
      </dgm:t>
    </dgm:pt>
    <dgm:pt modelId="{A3A8C07E-68CA-364E-9734-F94AA03680AC}" type="parTrans" cxnId="{6D449320-43C0-1445-B054-168D6175E037}">
      <dgm:prSet/>
      <dgm:spPr/>
      <dgm:t>
        <a:bodyPr/>
        <a:lstStyle/>
        <a:p>
          <a:endParaRPr lang="zh-CN" altLang="en-US"/>
        </a:p>
      </dgm:t>
    </dgm:pt>
    <dgm:pt modelId="{20BADC91-A89C-4546-82C7-DE6CB0E7CA03}" type="sibTrans" cxnId="{6D449320-43C0-1445-B054-168D6175E037}">
      <dgm:prSet/>
      <dgm:spPr/>
      <dgm:t>
        <a:bodyPr/>
        <a:lstStyle/>
        <a:p>
          <a:endParaRPr lang="zh-CN" altLang="en-US"/>
        </a:p>
      </dgm:t>
    </dgm:pt>
    <dgm:pt modelId="{D62D80C3-58CF-9A4D-BB15-57A2ABCDA40B}">
      <dgm:prSet phldrT="[文本]" custT="1"/>
      <dgm:spPr>
        <a:solidFill>
          <a:srgbClr val="CCC1DA">
            <a:alpha val="50000"/>
          </a:srgbClr>
        </a:solidFill>
      </dgm:spPr>
      <dgm:t>
        <a:bodyPr/>
        <a:lstStyle/>
        <a:p>
          <a:r>
            <a:rPr lang="en-US" altLang="zh-CN" sz="1200" dirty="0">
              <a:solidFill>
                <a:srgbClr val="000000"/>
              </a:solidFill>
              <a:latin typeface="微软雅黑"/>
              <a:ea typeface="微软雅黑"/>
              <a:cs typeface="微软雅黑"/>
            </a:rPr>
            <a:t>Identify, Proof, Disposal</a:t>
          </a:r>
        </a:p>
      </dgm:t>
    </dgm:pt>
    <dgm:pt modelId="{A5F33E65-5AC0-A94A-AED9-201950244214}" type="parTrans" cxnId="{F791B525-EBC0-9240-A0B1-9CBB67E1C8E9}">
      <dgm:prSet/>
      <dgm:spPr/>
      <dgm:t>
        <a:bodyPr/>
        <a:lstStyle/>
        <a:p>
          <a:endParaRPr lang="zh-CN" altLang="en-US"/>
        </a:p>
      </dgm:t>
    </dgm:pt>
    <dgm:pt modelId="{CB9FBFA3-D16B-164A-A888-E8129D29E3D7}" type="sibTrans" cxnId="{F791B525-EBC0-9240-A0B1-9CBB67E1C8E9}">
      <dgm:prSet/>
      <dgm:spPr/>
      <dgm:t>
        <a:bodyPr/>
        <a:lstStyle/>
        <a:p>
          <a:endParaRPr lang="zh-CN" altLang="en-US"/>
        </a:p>
      </dgm:t>
    </dgm:pt>
    <dgm:pt modelId="{B39A1CF8-81F9-2346-8567-02DC73A869A3}">
      <dgm:prSet phldrT="[文本]" custT="1"/>
      <dgm:spPr>
        <a:solidFill>
          <a:srgbClr val="CCC1DA">
            <a:alpha val="50000"/>
          </a:srgbClr>
        </a:solidFill>
      </dgm:spPr>
      <dgm:t>
        <a:bodyPr/>
        <a:lstStyle/>
        <a:p>
          <a:r>
            <a:rPr lang="en-US" altLang="zh-CN" sz="1200" dirty="0">
              <a:solidFill>
                <a:srgbClr val="000000"/>
              </a:solidFill>
              <a:latin typeface="微软雅黑"/>
              <a:ea typeface="微软雅黑"/>
              <a:cs typeface="微软雅黑"/>
            </a:rPr>
            <a:t>Dark side enlarged on internet</a:t>
          </a:r>
          <a:endParaRPr lang="zh-CN" altLang="en-US" sz="1200" dirty="0">
            <a:solidFill>
              <a:srgbClr val="000000"/>
            </a:solidFill>
            <a:latin typeface="微软雅黑"/>
            <a:ea typeface="微软雅黑"/>
            <a:cs typeface="微软雅黑"/>
          </a:endParaRPr>
        </a:p>
      </dgm:t>
    </dgm:pt>
    <dgm:pt modelId="{6EF47387-C28C-B146-BAF2-3213E0D444F3}" type="parTrans" cxnId="{EB2F125D-5749-D34E-9ECF-B936950D3A07}">
      <dgm:prSet/>
      <dgm:spPr/>
      <dgm:t>
        <a:bodyPr/>
        <a:lstStyle/>
        <a:p>
          <a:endParaRPr lang="zh-CN" altLang="en-US"/>
        </a:p>
      </dgm:t>
    </dgm:pt>
    <dgm:pt modelId="{7E9854FB-C686-F24B-B530-BFF1CBC58BD4}" type="sibTrans" cxnId="{EB2F125D-5749-D34E-9ECF-B936950D3A07}">
      <dgm:prSet/>
      <dgm:spPr/>
      <dgm:t>
        <a:bodyPr/>
        <a:lstStyle/>
        <a:p>
          <a:endParaRPr lang="zh-CN" altLang="en-US"/>
        </a:p>
      </dgm:t>
    </dgm:pt>
    <dgm:pt modelId="{56A130C8-EA7A-6948-AC19-99754406FEEA}" type="pres">
      <dgm:prSet presAssocID="{E07D4E9F-FB7A-6D47-9444-491C5CDB5822}" presName="composite" presStyleCnt="0">
        <dgm:presLayoutVars>
          <dgm:chMax val="1"/>
          <dgm:dir/>
          <dgm:resizeHandles val="exact"/>
        </dgm:presLayoutVars>
      </dgm:prSet>
      <dgm:spPr/>
    </dgm:pt>
    <dgm:pt modelId="{8746C6DD-78DB-C442-9425-A58CB8CEC597}" type="pres">
      <dgm:prSet presAssocID="{E07D4E9F-FB7A-6D47-9444-491C5CDB5822}" presName="radial" presStyleCnt="0">
        <dgm:presLayoutVars>
          <dgm:animLvl val="ctr"/>
        </dgm:presLayoutVars>
      </dgm:prSet>
      <dgm:spPr/>
    </dgm:pt>
    <dgm:pt modelId="{93D8E33E-8B02-6C41-8859-66A97CBA8D92}" type="pres">
      <dgm:prSet presAssocID="{29CA0E19-7FAB-EB48-96CA-A637E2EF7630}" presName="centerShape" presStyleLbl="vennNode1" presStyleIdx="0" presStyleCnt="5"/>
      <dgm:spPr/>
    </dgm:pt>
    <dgm:pt modelId="{4D121284-AFDF-F741-902D-D263FF6D4189}" type="pres">
      <dgm:prSet presAssocID="{BD8F6617-6BA7-E448-8751-22F4051FBC42}" presName="node" presStyleLbl="vennNode1" presStyleIdx="1" presStyleCnt="5">
        <dgm:presLayoutVars>
          <dgm:bulletEnabled val="1"/>
        </dgm:presLayoutVars>
      </dgm:prSet>
      <dgm:spPr/>
    </dgm:pt>
    <dgm:pt modelId="{D3C82735-038B-5A46-A0DB-7132B0F3F458}" type="pres">
      <dgm:prSet presAssocID="{9D1D28A6-3C3A-8844-84AB-97EC311636B0}" presName="node" presStyleLbl="vennNode1" presStyleIdx="2" presStyleCnt="5">
        <dgm:presLayoutVars>
          <dgm:bulletEnabled val="1"/>
        </dgm:presLayoutVars>
      </dgm:prSet>
      <dgm:spPr/>
    </dgm:pt>
    <dgm:pt modelId="{7C97853A-B170-0B49-A6F8-7520B52E8F30}" type="pres">
      <dgm:prSet presAssocID="{B39A1CF8-81F9-2346-8567-02DC73A869A3}" presName="node" presStyleLbl="vennNode1" presStyleIdx="3" presStyleCnt="5">
        <dgm:presLayoutVars>
          <dgm:bulletEnabled val="1"/>
        </dgm:presLayoutVars>
      </dgm:prSet>
      <dgm:spPr/>
    </dgm:pt>
    <dgm:pt modelId="{E491A1C1-1660-7249-BAD4-871950FA3497}" type="pres">
      <dgm:prSet presAssocID="{D62D80C3-58CF-9A4D-BB15-57A2ABCDA40B}" presName="node" presStyleLbl="vennNode1" presStyleIdx="4" presStyleCnt="5">
        <dgm:presLayoutVars>
          <dgm:bulletEnabled val="1"/>
        </dgm:presLayoutVars>
      </dgm:prSet>
      <dgm:spPr/>
    </dgm:pt>
  </dgm:ptLst>
  <dgm:cxnLst>
    <dgm:cxn modelId="{7524B100-FACA-4D4C-A4C8-1E635AA39446}" type="presOf" srcId="{E07D4E9F-FB7A-6D47-9444-491C5CDB5822}" destId="{56A130C8-EA7A-6948-AC19-99754406FEEA}" srcOrd="0" destOrd="0" presId="urn:microsoft.com/office/officeart/2005/8/layout/radial3"/>
    <dgm:cxn modelId="{6D449320-43C0-1445-B054-168D6175E037}" srcId="{29CA0E19-7FAB-EB48-96CA-A637E2EF7630}" destId="{9D1D28A6-3C3A-8844-84AB-97EC311636B0}" srcOrd="1" destOrd="0" parTransId="{A3A8C07E-68CA-364E-9734-F94AA03680AC}" sibTransId="{20BADC91-A89C-4546-82C7-DE6CB0E7CA03}"/>
    <dgm:cxn modelId="{F791B525-EBC0-9240-A0B1-9CBB67E1C8E9}" srcId="{29CA0E19-7FAB-EB48-96CA-A637E2EF7630}" destId="{D62D80C3-58CF-9A4D-BB15-57A2ABCDA40B}" srcOrd="3" destOrd="0" parTransId="{A5F33E65-5AC0-A94A-AED9-201950244214}" sibTransId="{CB9FBFA3-D16B-164A-A888-E8129D29E3D7}"/>
    <dgm:cxn modelId="{DE27F433-C928-5440-97D0-74E4B449D640}" srcId="{E07D4E9F-FB7A-6D47-9444-491C5CDB5822}" destId="{29CA0E19-7FAB-EB48-96CA-A637E2EF7630}" srcOrd="0" destOrd="0" parTransId="{E8FE8613-C26F-D742-8BF0-22B53B26DF31}" sibTransId="{69C79479-43B9-1441-9682-D3736CF98D5B}"/>
    <dgm:cxn modelId="{1DFCC647-CF2B-E848-B2BF-A5CF13B89738}" srcId="{29CA0E19-7FAB-EB48-96CA-A637E2EF7630}" destId="{BD8F6617-6BA7-E448-8751-22F4051FBC42}" srcOrd="0" destOrd="0" parTransId="{17AE9CC4-A584-B545-AC19-6233A440DB13}" sibTransId="{2F59DAEF-7DEB-1343-8BE5-B32B320E5C3D}"/>
    <dgm:cxn modelId="{9E2B4556-CDEC-7E4A-8EAD-74E212CB51F7}" type="presOf" srcId="{B39A1CF8-81F9-2346-8567-02DC73A869A3}" destId="{7C97853A-B170-0B49-A6F8-7520B52E8F30}" srcOrd="0" destOrd="0" presId="urn:microsoft.com/office/officeart/2005/8/layout/radial3"/>
    <dgm:cxn modelId="{EB2F125D-5749-D34E-9ECF-B936950D3A07}" srcId="{29CA0E19-7FAB-EB48-96CA-A637E2EF7630}" destId="{B39A1CF8-81F9-2346-8567-02DC73A869A3}" srcOrd="2" destOrd="0" parTransId="{6EF47387-C28C-B146-BAF2-3213E0D444F3}" sibTransId="{7E9854FB-C686-F24B-B530-BFF1CBC58BD4}"/>
    <dgm:cxn modelId="{6B68808B-F516-354C-8305-E92705DB8A52}" type="presOf" srcId="{D62D80C3-58CF-9A4D-BB15-57A2ABCDA40B}" destId="{E491A1C1-1660-7249-BAD4-871950FA3497}" srcOrd="0" destOrd="0" presId="urn:microsoft.com/office/officeart/2005/8/layout/radial3"/>
    <dgm:cxn modelId="{0F5D9E9E-908F-E347-AFA8-4B83B2A6619F}" type="presOf" srcId="{29CA0E19-7FAB-EB48-96CA-A637E2EF7630}" destId="{93D8E33E-8B02-6C41-8859-66A97CBA8D92}" srcOrd="0" destOrd="0" presId="urn:microsoft.com/office/officeart/2005/8/layout/radial3"/>
    <dgm:cxn modelId="{D93F07C4-94E2-4547-AD3E-460A1CBB471F}" type="presOf" srcId="{BD8F6617-6BA7-E448-8751-22F4051FBC42}" destId="{4D121284-AFDF-F741-902D-D263FF6D4189}" srcOrd="0" destOrd="0" presId="urn:microsoft.com/office/officeart/2005/8/layout/radial3"/>
    <dgm:cxn modelId="{2B60A4E8-2031-B542-8547-223870E4C416}" type="presOf" srcId="{9D1D28A6-3C3A-8844-84AB-97EC311636B0}" destId="{D3C82735-038B-5A46-A0DB-7132B0F3F458}" srcOrd="0" destOrd="0" presId="urn:microsoft.com/office/officeart/2005/8/layout/radial3"/>
    <dgm:cxn modelId="{BCC2D2F8-3B69-A645-9282-15EAE6B8CEC9}" type="presParOf" srcId="{56A130C8-EA7A-6948-AC19-99754406FEEA}" destId="{8746C6DD-78DB-C442-9425-A58CB8CEC597}" srcOrd="0" destOrd="0" presId="urn:microsoft.com/office/officeart/2005/8/layout/radial3"/>
    <dgm:cxn modelId="{B613C97E-4EE9-9E48-9C92-211AAF22E2E9}" type="presParOf" srcId="{8746C6DD-78DB-C442-9425-A58CB8CEC597}" destId="{93D8E33E-8B02-6C41-8859-66A97CBA8D92}" srcOrd="0" destOrd="0" presId="urn:microsoft.com/office/officeart/2005/8/layout/radial3"/>
    <dgm:cxn modelId="{94C8DCB9-195E-6140-8EFC-AA419A5CBAC4}" type="presParOf" srcId="{8746C6DD-78DB-C442-9425-A58CB8CEC597}" destId="{4D121284-AFDF-F741-902D-D263FF6D4189}" srcOrd="1" destOrd="0" presId="urn:microsoft.com/office/officeart/2005/8/layout/radial3"/>
    <dgm:cxn modelId="{DD1A029E-1C75-A344-B2B5-0A4FE3FD13B5}" type="presParOf" srcId="{8746C6DD-78DB-C442-9425-A58CB8CEC597}" destId="{D3C82735-038B-5A46-A0DB-7132B0F3F458}" srcOrd="2" destOrd="0" presId="urn:microsoft.com/office/officeart/2005/8/layout/radial3"/>
    <dgm:cxn modelId="{DC3A9C0C-9ACA-4A41-9F2B-1F8D0A6C74E3}" type="presParOf" srcId="{8746C6DD-78DB-C442-9425-A58CB8CEC597}" destId="{7C97853A-B170-0B49-A6F8-7520B52E8F30}" srcOrd="3" destOrd="0" presId="urn:microsoft.com/office/officeart/2005/8/layout/radial3"/>
    <dgm:cxn modelId="{723D3273-C860-8541-B1DA-266F25C35E7C}" type="presParOf" srcId="{8746C6DD-78DB-C442-9425-A58CB8CEC597}" destId="{E491A1C1-1660-7249-BAD4-871950FA3497}" srcOrd="4" destOrd="0" presId="urn:microsoft.com/office/officeart/2005/8/layout/radial3"/>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185A4C-6BC4-6945-9DA0-264F31F5D970}" type="doc">
      <dgm:prSet loTypeId="urn:microsoft.com/office/officeart/2005/8/layout/radial3" loCatId="" qsTypeId="urn:microsoft.com/office/officeart/2005/8/quickstyle/simple4" qsCatId="simple" csTypeId="urn:microsoft.com/office/officeart/2005/8/colors/accent1_2" csCatId="accent1" phldr="1"/>
      <dgm:spPr/>
      <dgm:t>
        <a:bodyPr/>
        <a:lstStyle/>
        <a:p>
          <a:endParaRPr lang="zh-CN" altLang="en-US"/>
        </a:p>
      </dgm:t>
    </dgm:pt>
    <dgm:pt modelId="{C8391A91-A0EC-8442-8080-839E36B80D54}">
      <dgm:prSet phldrT="[文本]" custT="1"/>
      <dgm:spPr>
        <a:solidFill>
          <a:srgbClr val="D7E4BD">
            <a:alpha val="50000"/>
          </a:srgbClr>
        </a:solidFill>
      </dgm:spPr>
      <dgm:t>
        <a:bodyPr/>
        <a:lstStyle/>
        <a:p>
          <a:r>
            <a:rPr lang="en-US" altLang="zh-CN" sz="1400" dirty="0">
              <a:solidFill>
                <a:schemeClr val="accent3"/>
              </a:solidFill>
              <a:latin typeface="微软雅黑"/>
              <a:ea typeface="微软雅黑"/>
              <a:cs typeface="微软雅黑"/>
            </a:rPr>
            <a:t>Private protection and Data security conflict with risk control</a:t>
          </a:r>
          <a:endParaRPr lang="zh-CN" altLang="en-US" sz="1400" dirty="0">
            <a:solidFill>
              <a:schemeClr val="accent3"/>
            </a:solidFill>
            <a:latin typeface="微软雅黑"/>
            <a:ea typeface="微软雅黑"/>
            <a:cs typeface="微软雅黑"/>
          </a:endParaRPr>
        </a:p>
      </dgm:t>
    </dgm:pt>
    <dgm:pt modelId="{83F4243D-5731-7C48-B36C-AE2F2C894C7F}" type="parTrans" cxnId="{E71CC332-B93B-184D-8672-B21516E0BA52}">
      <dgm:prSet/>
      <dgm:spPr/>
      <dgm:t>
        <a:bodyPr/>
        <a:lstStyle/>
        <a:p>
          <a:endParaRPr lang="zh-CN" altLang="en-US"/>
        </a:p>
      </dgm:t>
    </dgm:pt>
    <dgm:pt modelId="{1A73169B-3406-6A46-A7E5-717A7157E3A2}" type="sibTrans" cxnId="{E71CC332-B93B-184D-8672-B21516E0BA52}">
      <dgm:prSet/>
      <dgm:spPr/>
      <dgm:t>
        <a:bodyPr/>
        <a:lstStyle/>
        <a:p>
          <a:endParaRPr lang="zh-CN" altLang="en-US"/>
        </a:p>
      </dgm:t>
    </dgm:pt>
    <dgm:pt modelId="{BAFAE2C6-81E2-EF4C-BDCA-A5F4B6BB15A6}">
      <dgm:prSet phldrT="[文本]"/>
      <dgm:spPr>
        <a:solidFill>
          <a:srgbClr val="D7E4BD">
            <a:alpha val="50000"/>
          </a:srgbClr>
        </a:solidFill>
      </dgm:spPr>
      <dgm:t>
        <a:bodyPr/>
        <a:lstStyle/>
        <a:p>
          <a:r>
            <a:rPr lang="en-US" altLang="zh-CN" dirty="0">
              <a:latin typeface="微软雅黑"/>
              <a:ea typeface="微软雅黑"/>
              <a:cs typeface="微软雅黑"/>
            </a:rPr>
            <a:t>Cross border risk control net</a:t>
          </a:r>
          <a:endParaRPr lang="zh-CN" altLang="en-US" dirty="0">
            <a:latin typeface="微软雅黑"/>
            <a:ea typeface="微软雅黑"/>
            <a:cs typeface="微软雅黑"/>
          </a:endParaRPr>
        </a:p>
      </dgm:t>
    </dgm:pt>
    <dgm:pt modelId="{9C65043F-BA85-2643-A11C-762477DCAF11}" type="parTrans" cxnId="{D79E73CE-48FC-D140-BAF2-489BE421ECB3}">
      <dgm:prSet/>
      <dgm:spPr/>
      <dgm:t>
        <a:bodyPr/>
        <a:lstStyle/>
        <a:p>
          <a:endParaRPr lang="zh-CN" altLang="en-US"/>
        </a:p>
      </dgm:t>
    </dgm:pt>
    <dgm:pt modelId="{FB946B21-2C20-784E-9B06-6020AF901EF3}" type="sibTrans" cxnId="{D79E73CE-48FC-D140-BAF2-489BE421ECB3}">
      <dgm:prSet/>
      <dgm:spPr/>
      <dgm:t>
        <a:bodyPr/>
        <a:lstStyle/>
        <a:p>
          <a:endParaRPr lang="zh-CN" altLang="en-US"/>
        </a:p>
      </dgm:t>
    </dgm:pt>
    <dgm:pt modelId="{0C79AB1D-43D1-2247-B623-3EEF45714FD6}">
      <dgm:prSet phldrT="[文本]" custT="1"/>
      <dgm:spPr>
        <a:solidFill>
          <a:srgbClr val="D7E4BD">
            <a:alpha val="50000"/>
          </a:srgbClr>
        </a:solidFill>
      </dgm:spPr>
      <dgm:t>
        <a:bodyPr/>
        <a:lstStyle/>
        <a:p>
          <a:r>
            <a:rPr lang="en-US" altLang="zh-CN" sz="1200" dirty="0">
              <a:latin typeface="微软雅黑"/>
              <a:ea typeface="微软雅黑"/>
              <a:cs typeface="微软雅黑"/>
            </a:rPr>
            <a:t>Citizenship sense</a:t>
          </a:r>
          <a:endParaRPr lang="zh-CN" altLang="en-US" sz="1200" dirty="0">
            <a:latin typeface="微软雅黑"/>
            <a:ea typeface="微软雅黑"/>
            <a:cs typeface="微软雅黑"/>
          </a:endParaRPr>
        </a:p>
      </dgm:t>
    </dgm:pt>
    <dgm:pt modelId="{F0ACC8DC-6863-A443-9E9D-542148BFB2FF}" type="parTrans" cxnId="{49CE2BF3-AC4B-7F4E-9200-E55407C54E62}">
      <dgm:prSet/>
      <dgm:spPr/>
      <dgm:t>
        <a:bodyPr/>
        <a:lstStyle/>
        <a:p>
          <a:endParaRPr lang="zh-CN" altLang="en-US"/>
        </a:p>
      </dgm:t>
    </dgm:pt>
    <dgm:pt modelId="{75B13BDB-9E06-8C48-B7FD-2AFA7C3542AA}" type="sibTrans" cxnId="{49CE2BF3-AC4B-7F4E-9200-E55407C54E62}">
      <dgm:prSet/>
      <dgm:spPr/>
      <dgm:t>
        <a:bodyPr/>
        <a:lstStyle/>
        <a:p>
          <a:endParaRPr lang="zh-CN" altLang="en-US"/>
        </a:p>
      </dgm:t>
    </dgm:pt>
    <dgm:pt modelId="{AE412C24-3CBD-CA40-9F9C-9412F40F982A}">
      <dgm:prSet phldrT="[文本]" custT="1"/>
      <dgm:spPr>
        <a:solidFill>
          <a:srgbClr val="D7E4BD">
            <a:alpha val="50000"/>
          </a:srgbClr>
        </a:solidFill>
      </dgm:spPr>
      <dgm:t>
        <a:bodyPr/>
        <a:lstStyle/>
        <a:p>
          <a:r>
            <a:rPr lang="en-US" altLang="zh-CN" sz="1200" dirty="0">
              <a:latin typeface="微软雅黑"/>
              <a:ea typeface="微软雅黑"/>
              <a:cs typeface="微软雅黑"/>
            </a:rPr>
            <a:t>Laws and Rules</a:t>
          </a:r>
          <a:endParaRPr lang="zh-CN" altLang="en-US" sz="1200" dirty="0">
            <a:latin typeface="微软雅黑"/>
            <a:ea typeface="微软雅黑"/>
            <a:cs typeface="微软雅黑"/>
          </a:endParaRPr>
        </a:p>
      </dgm:t>
    </dgm:pt>
    <dgm:pt modelId="{CE57644A-9486-1F4E-8215-DC5E640BD913}" type="parTrans" cxnId="{A964B979-F5E2-BC43-BE7A-16EB2E4BB402}">
      <dgm:prSet/>
      <dgm:spPr/>
      <dgm:t>
        <a:bodyPr/>
        <a:lstStyle/>
        <a:p>
          <a:endParaRPr lang="zh-CN" altLang="en-US"/>
        </a:p>
      </dgm:t>
    </dgm:pt>
    <dgm:pt modelId="{C057D3FB-2A3D-764C-B9E4-E5BE2E5F86CC}" type="sibTrans" cxnId="{A964B979-F5E2-BC43-BE7A-16EB2E4BB402}">
      <dgm:prSet/>
      <dgm:spPr/>
      <dgm:t>
        <a:bodyPr/>
        <a:lstStyle/>
        <a:p>
          <a:endParaRPr lang="zh-CN" altLang="en-US"/>
        </a:p>
      </dgm:t>
    </dgm:pt>
    <dgm:pt modelId="{0E61A0C9-A960-6948-8CBF-788CBA40981B}">
      <dgm:prSet phldrT="[文本]" custT="1"/>
      <dgm:spPr>
        <a:solidFill>
          <a:schemeClr val="accent3">
            <a:lumMod val="40000"/>
            <a:lumOff val="60000"/>
            <a:alpha val="50000"/>
          </a:schemeClr>
        </a:solidFill>
      </dgm:spPr>
      <dgm:t>
        <a:bodyPr/>
        <a:lstStyle/>
        <a:p>
          <a:r>
            <a:rPr lang="en-US" altLang="zh-CN" sz="1200" dirty="0">
              <a:latin typeface="微软雅黑"/>
              <a:ea typeface="微软雅黑"/>
              <a:cs typeface="微软雅黑"/>
            </a:rPr>
            <a:t>Open ecosystem</a:t>
          </a:r>
          <a:endParaRPr lang="zh-CN" altLang="en-US" sz="1200" dirty="0">
            <a:latin typeface="微软雅黑"/>
            <a:ea typeface="微软雅黑"/>
            <a:cs typeface="微软雅黑"/>
          </a:endParaRPr>
        </a:p>
      </dgm:t>
    </dgm:pt>
    <dgm:pt modelId="{744DB364-8685-1E4B-92D3-29F0B1CED705}" type="sibTrans" cxnId="{C6ED35E3-44BC-4C44-B6A3-D72306C6E39A}">
      <dgm:prSet/>
      <dgm:spPr/>
      <dgm:t>
        <a:bodyPr/>
        <a:lstStyle/>
        <a:p>
          <a:endParaRPr lang="zh-CN" altLang="en-US"/>
        </a:p>
      </dgm:t>
    </dgm:pt>
    <dgm:pt modelId="{BC08A279-EE9C-874C-B247-B8D8DE5A0125}" type="parTrans" cxnId="{C6ED35E3-44BC-4C44-B6A3-D72306C6E39A}">
      <dgm:prSet/>
      <dgm:spPr/>
      <dgm:t>
        <a:bodyPr/>
        <a:lstStyle/>
        <a:p>
          <a:endParaRPr lang="zh-CN" altLang="en-US"/>
        </a:p>
      </dgm:t>
    </dgm:pt>
    <dgm:pt modelId="{F5FFD3FD-3211-D24B-A925-05117C29B5E7}" type="pres">
      <dgm:prSet presAssocID="{75185A4C-6BC4-6945-9DA0-264F31F5D970}" presName="composite" presStyleCnt="0">
        <dgm:presLayoutVars>
          <dgm:chMax val="1"/>
          <dgm:dir/>
          <dgm:resizeHandles val="exact"/>
        </dgm:presLayoutVars>
      </dgm:prSet>
      <dgm:spPr/>
    </dgm:pt>
    <dgm:pt modelId="{827BD5C4-BA20-5445-85ED-6E197EE40F0C}" type="pres">
      <dgm:prSet presAssocID="{75185A4C-6BC4-6945-9DA0-264F31F5D970}" presName="radial" presStyleCnt="0">
        <dgm:presLayoutVars>
          <dgm:animLvl val="ctr"/>
        </dgm:presLayoutVars>
      </dgm:prSet>
      <dgm:spPr/>
    </dgm:pt>
    <dgm:pt modelId="{3455B34D-C223-7346-9D92-ED9B16C03703}" type="pres">
      <dgm:prSet presAssocID="{C8391A91-A0EC-8442-8080-839E36B80D54}" presName="centerShape" presStyleLbl="vennNode1" presStyleIdx="0" presStyleCnt="5"/>
      <dgm:spPr/>
    </dgm:pt>
    <dgm:pt modelId="{C696F926-927A-2244-B377-74AE68B8AE2A}" type="pres">
      <dgm:prSet presAssocID="{0E61A0C9-A960-6948-8CBF-788CBA40981B}" presName="node" presStyleLbl="vennNode1" presStyleIdx="1" presStyleCnt="5">
        <dgm:presLayoutVars>
          <dgm:bulletEnabled val="1"/>
        </dgm:presLayoutVars>
      </dgm:prSet>
      <dgm:spPr/>
    </dgm:pt>
    <dgm:pt modelId="{9843BC9D-DAD2-9D4E-9FBA-C31B8583FB1B}" type="pres">
      <dgm:prSet presAssocID="{BAFAE2C6-81E2-EF4C-BDCA-A5F4B6BB15A6}" presName="node" presStyleLbl="vennNode1" presStyleIdx="2" presStyleCnt="5">
        <dgm:presLayoutVars>
          <dgm:bulletEnabled val="1"/>
        </dgm:presLayoutVars>
      </dgm:prSet>
      <dgm:spPr/>
    </dgm:pt>
    <dgm:pt modelId="{D8A93013-9C74-CD4C-AE62-EEAC71CD0CD1}" type="pres">
      <dgm:prSet presAssocID="{0C79AB1D-43D1-2247-B623-3EEF45714FD6}" presName="node" presStyleLbl="vennNode1" presStyleIdx="3" presStyleCnt="5">
        <dgm:presLayoutVars>
          <dgm:bulletEnabled val="1"/>
        </dgm:presLayoutVars>
      </dgm:prSet>
      <dgm:spPr/>
    </dgm:pt>
    <dgm:pt modelId="{7EFD8768-3F8F-0845-9B03-97985E85B689}" type="pres">
      <dgm:prSet presAssocID="{AE412C24-3CBD-CA40-9F9C-9412F40F982A}" presName="node" presStyleLbl="vennNode1" presStyleIdx="4" presStyleCnt="5">
        <dgm:presLayoutVars>
          <dgm:bulletEnabled val="1"/>
        </dgm:presLayoutVars>
      </dgm:prSet>
      <dgm:spPr/>
    </dgm:pt>
  </dgm:ptLst>
  <dgm:cxnLst>
    <dgm:cxn modelId="{93D9722F-9B7C-0040-8C6A-60CEB8FC8114}" type="presOf" srcId="{75185A4C-6BC4-6945-9DA0-264F31F5D970}" destId="{F5FFD3FD-3211-D24B-A925-05117C29B5E7}" srcOrd="0" destOrd="0" presId="urn:microsoft.com/office/officeart/2005/8/layout/radial3"/>
    <dgm:cxn modelId="{E71CC332-B93B-184D-8672-B21516E0BA52}" srcId="{75185A4C-6BC4-6945-9DA0-264F31F5D970}" destId="{C8391A91-A0EC-8442-8080-839E36B80D54}" srcOrd="0" destOrd="0" parTransId="{83F4243D-5731-7C48-B36C-AE2F2C894C7F}" sibTransId="{1A73169B-3406-6A46-A7E5-717A7157E3A2}"/>
    <dgm:cxn modelId="{12C0B03B-F2D3-2A4B-BAB3-D822A729864C}" type="presOf" srcId="{AE412C24-3CBD-CA40-9F9C-9412F40F982A}" destId="{7EFD8768-3F8F-0845-9B03-97985E85B689}" srcOrd="0" destOrd="0" presId="urn:microsoft.com/office/officeart/2005/8/layout/radial3"/>
    <dgm:cxn modelId="{3E3FCB5D-C37B-EB48-8B74-966E64554A11}" type="presOf" srcId="{C8391A91-A0EC-8442-8080-839E36B80D54}" destId="{3455B34D-C223-7346-9D92-ED9B16C03703}" srcOrd="0" destOrd="0" presId="urn:microsoft.com/office/officeart/2005/8/layout/radial3"/>
    <dgm:cxn modelId="{8418DD66-493F-B243-A269-C311646EEE48}" type="presOf" srcId="{0E61A0C9-A960-6948-8CBF-788CBA40981B}" destId="{C696F926-927A-2244-B377-74AE68B8AE2A}" srcOrd="0" destOrd="0" presId="urn:microsoft.com/office/officeart/2005/8/layout/radial3"/>
    <dgm:cxn modelId="{A964B979-F5E2-BC43-BE7A-16EB2E4BB402}" srcId="{C8391A91-A0EC-8442-8080-839E36B80D54}" destId="{AE412C24-3CBD-CA40-9F9C-9412F40F982A}" srcOrd="3" destOrd="0" parTransId="{CE57644A-9486-1F4E-8215-DC5E640BD913}" sibTransId="{C057D3FB-2A3D-764C-B9E4-E5BE2E5F86CC}"/>
    <dgm:cxn modelId="{2B07E394-E96B-BB44-ACA6-DFD2FABF2656}" type="presOf" srcId="{BAFAE2C6-81E2-EF4C-BDCA-A5F4B6BB15A6}" destId="{9843BC9D-DAD2-9D4E-9FBA-C31B8583FB1B}" srcOrd="0" destOrd="0" presId="urn:microsoft.com/office/officeart/2005/8/layout/radial3"/>
    <dgm:cxn modelId="{4BA8FDBC-88A7-C547-91A4-827941347ED2}" type="presOf" srcId="{0C79AB1D-43D1-2247-B623-3EEF45714FD6}" destId="{D8A93013-9C74-CD4C-AE62-EEAC71CD0CD1}" srcOrd="0" destOrd="0" presId="urn:microsoft.com/office/officeart/2005/8/layout/radial3"/>
    <dgm:cxn modelId="{D79E73CE-48FC-D140-BAF2-489BE421ECB3}" srcId="{C8391A91-A0EC-8442-8080-839E36B80D54}" destId="{BAFAE2C6-81E2-EF4C-BDCA-A5F4B6BB15A6}" srcOrd="1" destOrd="0" parTransId="{9C65043F-BA85-2643-A11C-762477DCAF11}" sibTransId="{FB946B21-2C20-784E-9B06-6020AF901EF3}"/>
    <dgm:cxn modelId="{C6ED35E3-44BC-4C44-B6A3-D72306C6E39A}" srcId="{C8391A91-A0EC-8442-8080-839E36B80D54}" destId="{0E61A0C9-A960-6948-8CBF-788CBA40981B}" srcOrd="0" destOrd="0" parTransId="{BC08A279-EE9C-874C-B247-B8D8DE5A0125}" sibTransId="{744DB364-8685-1E4B-92D3-29F0B1CED705}"/>
    <dgm:cxn modelId="{49CE2BF3-AC4B-7F4E-9200-E55407C54E62}" srcId="{C8391A91-A0EC-8442-8080-839E36B80D54}" destId="{0C79AB1D-43D1-2247-B623-3EEF45714FD6}" srcOrd="2" destOrd="0" parTransId="{F0ACC8DC-6863-A443-9E9D-542148BFB2FF}" sibTransId="{75B13BDB-9E06-8C48-B7FD-2AFA7C3542AA}"/>
    <dgm:cxn modelId="{013A8BAC-EE37-384F-B077-E9B585A5ABAB}" type="presParOf" srcId="{F5FFD3FD-3211-D24B-A925-05117C29B5E7}" destId="{827BD5C4-BA20-5445-85ED-6E197EE40F0C}" srcOrd="0" destOrd="0" presId="urn:microsoft.com/office/officeart/2005/8/layout/radial3"/>
    <dgm:cxn modelId="{1EDB3DEF-F74D-9043-8155-E9113E1A28D2}" type="presParOf" srcId="{827BD5C4-BA20-5445-85ED-6E197EE40F0C}" destId="{3455B34D-C223-7346-9D92-ED9B16C03703}" srcOrd="0" destOrd="0" presId="urn:microsoft.com/office/officeart/2005/8/layout/radial3"/>
    <dgm:cxn modelId="{BC08B633-E153-404E-A6E6-DEA2864768D8}" type="presParOf" srcId="{827BD5C4-BA20-5445-85ED-6E197EE40F0C}" destId="{C696F926-927A-2244-B377-74AE68B8AE2A}" srcOrd="1" destOrd="0" presId="urn:microsoft.com/office/officeart/2005/8/layout/radial3"/>
    <dgm:cxn modelId="{F86804E2-B32C-C249-A8FC-C84AD9F1597A}" type="presParOf" srcId="{827BD5C4-BA20-5445-85ED-6E197EE40F0C}" destId="{9843BC9D-DAD2-9D4E-9FBA-C31B8583FB1B}" srcOrd="2" destOrd="0" presId="urn:microsoft.com/office/officeart/2005/8/layout/radial3"/>
    <dgm:cxn modelId="{03846A91-C63C-3341-89E1-8B84CBED49C7}" type="presParOf" srcId="{827BD5C4-BA20-5445-85ED-6E197EE40F0C}" destId="{D8A93013-9C74-CD4C-AE62-EEAC71CD0CD1}" srcOrd="3" destOrd="0" presId="urn:microsoft.com/office/officeart/2005/8/layout/radial3"/>
    <dgm:cxn modelId="{A2CA9EF1-5C29-4049-8917-F3BBC06BD08E}" type="presParOf" srcId="{827BD5C4-BA20-5445-85ED-6E197EE40F0C}" destId="{7EFD8768-3F8F-0845-9B03-97985E85B689}" srcOrd="4" destOrd="0" presId="urn:microsoft.com/office/officeart/2005/8/layout/radial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A55EB-632D-F14F-B7B1-0BBE3E5CC4F8}">
      <dsp:nvSpPr>
        <dsp:cNvPr id="0" name=""/>
        <dsp:cNvSpPr/>
      </dsp:nvSpPr>
      <dsp:spPr>
        <a:xfrm>
          <a:off x="884084" y="1122926"/>
          <a:ext cx="2202456" cy="2202456"/>
        </a:xfrm>
        <a:prstGeom prst="ellipse">
          <a:avLst/>
        </a:prstGeom>
        <a:solidFill>
          <a:schemeClr val="accent1">
            <a:lumMod val="20000"/>
            <a:lumOff val="80000"/>
          </a:schemeClr>
        </a:solidFill>
        <a:ln w="25400" cap="flat" cmpd="sng" algn="ctr">
          <a:solidFill>
            <a:schemeClr val="accent1">
              <a:lumMod val="20000"/>
              <a:lumOff val="80000"/>
            </a:schemeClr>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b="1" kern="1200" dirty="0">
              <a:solidFill>
                <a:srgbClr val="3366FF"/>
              </a:solidFill>
              <a:latin typeface="微软雅黑"/>
              <a:ea typeface="微软雅黑"/>
              <a:cs typeface="微软雅黑"/>
            </a:rPr>
            <a:t>New</a:t>
          </a:r>
          <a:r>
            <a:rPr lang="zh-CN" altLang="en-US" sz="1400" b="1" kern="1200" dirty="0">
              <a:solidFill>
                <a:srgbClr val="3366FF"/>
              </a:solidFill>
              <a:latin typeface="微软雅黑"/>
              <a:ea typeface="微软雅黑"/>
              <a:cs typeface="微软雅黑"/>
            </a:rPr>
            <a:t> </a:t>
          </a:r>
          <a:r>
            <a:rPr lang="en-US" altLang="zh-CN" sz="1400" b="1" kern="1200" dirty="0">
              <a:solidFill>
                <a:srgbClr val="3366FF"/>
              </a:solidFill>
              <a:latin typeface="微软雅黑"/>
              <a:ea typeface="微软雅黑"/>
              <a:cs typeface="微软雅黑"/>
            </a:rPr>
            <a:t>technology</a:t>
          </a:r>
          <a:r>
            <a:rPr lang="zh-CN" altLang="en-US" sz="1400" b="1" kern="1200" dirty="0">
              <a:solidFill>
                <a:srgbClr val="3366FF"/>
              </a:solidFill>
              <a:latin typeface="微软雅黑"/>
              <a:ea typeface="微软雅黑"/>
              <a:cs typeface="微软雅黑"/>
            </a:rPr>
            <a:t> </a:t>
          </a:r>
          <a:r>
            <a:rPr lang="en-US" altLang="zh-CN" sz="1400" b="1" kern="1200" dirty="0">
              <a:solidFill>
                <a:srgbClr val="3366FF"/>
              </a:solidFill>
              <a:latin typeface="微软雅黑"/>
              <a:ea typeface="微软雅黑"/>
              <a:cs typeface="微软雅黑"/>
            </a:rPr>
            <a:t>large</a:t>
          </a:r>
          <a:r>
            <a:rPr lang="zh-CN" altLang="en-US" sz="1400" b="1" kern="1200" dirty="0">
              <a:solidFill>
                <a:srgbClr val="3366FF"/>
              </a:solidFill>
              <a:latin typeface="微软雅黑"/>
              <a:ea typeface="微软雅黑"/>
              <a:cs typeface="微软雅黑"/>
            </a:rPr>
            <a:t> </a:t>
          </a:r>
          <a:r>
            <a:rPr lang="en-US" altLang="zh-CN" sz="1400" b="1" kern="1200" dirty="0">
              <a:solidFill>
                <a:srgbClr val="3366FF"/>
              </a:solidFill>
              <a:latin typeface="微软雅黑"/>
              <a:ea typeface="微软雅黑"/>
              <a:cs typeface="微软雅黑"/>
            </a:rPr>
            <a:t>scale</a:t>
          </a:r>
          <a:r>
            <a:rPr lang="zh-CN" altLang="en-US" sz="1400" b="1" kern="1200" dirty="0">
              <a:solidFill>
                <a:srgbClr val="3366FF"/>
              </a:solidFill>
              <a:latin typeface="微软雅黑"/>
              <a:ea typeface="微软雅黑"/>
              <a:cs typeface="微软雅黑"/>
            </a:rPr>
            <a:t> </a:t>
          </a:r>
          <a:r>
            <a:rPr lang="en-US" altLang="zh-CN" sz="1400" b="1" kern="1200" dirty="0">
              <a:solidFill>
                <a:srgbClr val="3366FF"/>
              </a:solidFill>
              <a:latin typeface="微软雅黑"/>
              <a:ea typeface="微软雅黑"/>
              <a:cs typeface="微软雅黑"/>
            </a:rPr>
            <a:t>applying</a:t>
          </a:r>
          <a:r>
            <a:rPr lang="zh-CN" altLang="en-US" sz="1400" b="1" kern="1200" dirty="0">
              <a:solidFill>
                <a:srgbClr val="3366FF"/>
              </a:solidFill>
              <a:latin typeface="微软雅黑"/>
              <a:ea typeface="微软雅黑"/>
              <a:cs typeface="微软雅黑"/>
            </a:rPr>
            <a:t> </a:t>
          </a:r>
          <a:r>
            <a:rPr lang="en-US" altLang="zh-CN" sz="1400" b="1" kern="1200" dirty="0">
              <a:solidFill>
                <a:srgbClr val="3366FF"/>
              </a:solidFill>
              <a:latin typeface="微软雅黑"/>
              <a:ea typeface="微软雅黑"/>
              <a:cs typeface="微软雅黑"/>
            </a:rPr>
            <a:t>Bring</a:t>
          </a:r>
          <a:r>
            <a:rPr lang="zh-CN" altLang="en-US" sz="1400" b="1" kern="1200" dirty="0">
              <a:solidFill>
                <a:srgbClr val="3366FF"/>
              </a:solidFill>
              <a:latin typeface="微软雅黑"/>
              <a:ea typeface="微软雅黑"/>
              <a:cs typeface="微软雅黑"/>
            </a:rPr>
            <a:t> </a:t>
          </a:r>
          <a:r>
            <a:rPr lang="en-US" altLang="zh-CN" sz="1400" b="1" kern="1200" dirty="0">
              <a:solidFill>
                <a:srgbClr val="3366FF"/>
              </a:solidFill>
              <a:latin typeface="微软雅黑"/>
              <a:ea typeface="微软雅黑"/>
              <a:cs typeface="微软雅黑"/>
            </a:rPr>
            <a:t>Challenge</a:t>
          </a:r>
          <a:r>
            <a:rPr lang="zh-CN" altLang="en-US" sz="1400" b="1" kern="1200" dirty="0">
              <a:solidFill>
                <a:srgbClr val="3366FF"/>
              </a:solidFill>
              <a:latin typeface="微软雅黑"/>
              <a:ea typeface="微软雅黑"/>
              <a:cs typeface="微软雅黑"/>
            </a:rPr>
            <a:t> </a:t>
          </a:r>
          <a:r>
            <a:rPr lang="en-US" altLang="zh-CN" sz="1400" b="1" kern="1200" dirty="0">
              <a:solidFill>
                <a:srgbClr val="3366FF"/>
              </a:solidFill>
              <a:latin typeface="微软雅黑"/>
              <a:ea typeface="微软雅黑"/>
              <a:cs typeface="微软雅黑"/>
            </a:rPr>
            <a:t>for</a:t>
          </a:r>
          <a:r>
            <a:rPr lang="zh-CN" altLang="en-US" sz="1400" b="1" kern="1200" dirty="0">
              <a:solidFill>
                <a:srgbClr val="3366FF"/>
              </a:solidFill>
              <a:latin typeface="微软雅黑"/>
              <a:ea typeface="微软雅黑"/>
              <a:cs typeface="微软雅黑"/>
            </a:rPr>
            <a:t> </a:t>
          </a:r>
          <a:r>
            <a:rPr lang="en-US" altLang="zh-CN" sz="1400" b="1" kern="1200" dirty="0">
              <a:solidFill>
                <a:srgbClr val="3366FF"/>
              </a:solidFill>
              <a:latin typeface="微软雅黑"/>
              <a:ea typeface="微软雅黑"/>
              <a:cs typeface="微软雅黑"/>
            </a:rPr>
            <a:t>security</a:t>
          </a:r>
          <a:r>
            <a:rPr lang="zh-CN" altLang="en-US" sz="1400" b="1" kern="1200" dirty="0">
              <a:solidFill>
                <a:srgbClr val="3366FF"/>
              </a:solidFill>
              <a:latin typeface="微软雅黑"/>
              <a:ea typeface="微软雅黑"/>
              <a:cs typeface="微软雅黑"/>
            </a:rPr>
            <a:t> </a:t>
          </a:r>
          <a:r>
            <a:rPr lang="en-US" altLang="zh-CN" sz="1400" b="1" kern="1200" dirty="0">
              <a:solidFill>
                <a:srgbClr val="3366FF"/>
              </a:solidFill>
              <a:latin typeface="微软雅黑"/>
              <a:ea typeface="微软雅黑"/>
              <a:cs typeface="微软雅黑"/>
            </a:rPr>
            <a:t>and</a:t>
          </a:r>
          <a:r>
            <a:rPr lang="zh-CN" altLang="en-US" sz="1400" b="1" kern="1200" dirty="0">
              <a:solidFill>
                <a:srgbClr val="3366FF"/>
              </a:solidFill>
              <a:latin typeface="微软雅黑"/>
              <a:ea typeface="微软雅黑"/>
              <a:cs typeface="微软雅黑"/>
            </a:rPr>
            <a:t> </a:t>
          </a:r>
          <a:r>
            <a:rPr lang="en-US" altLang="zh-CN" sz="1400" b="1" kern="1200" dirty="0">
              <a:solidFill>
                <a:srgbClr val="3366FF"/>
              </a:solidFill>
              <a:latin typeface="微软雅黑"/>
              <a:ea typeface="微软雅黑"/>
              <a:cs typeface="微软雅黑"/>
            </a:rPr>
            <a:t>risk</a:t>
          </a:r>
          <a:endParaRPr lang="zh-CN" altLang="en-US" sz="1400" b="1" kern="1200" dirty="0">
            <a:solidFill>
              <a:srgbClr val="3366FF"/>
            </a:solidFill>
            <a:latin typeface="微软雅黑"/>
            <a:ea typeface="微软雅黑"/>
            <a:cs typeface="微软雅黑"/>
          </a:endParaRPr>
        </a:p>
      </dsp:txBody>
      <dsp:txXfrm>
        <a:off x="1206626" y="1445468"/>
        <a:ext cx="1557372" cy="1557372"/>
      </dsp:txXfrm>
    </dsp:sp>
    <dsp:sp modelId="{061861E8-205A-C245-A25D-5935DE46FE15}">
      <dsp:nvSpPr>
        <dsp:cNvPr id="0" name=""/>
        <dsp:cNvSpPr/>
      </dsp:nvSpPr>
      <dsp:spPr>
        <a:xfrm>
          <a:off x="1434698" y="239235"/>
          <a:ext cx="1101228" cy="1101228"/>
        </a:xfrm>
        <a:prstGeom prst="ellipse">
          <a:avLst/>
        </a:prstGeom>
        <a:solidFill>
          <a:schemeClr val="accent1">
            <a:lumMod val="40000"/>
            <a:lumOff val="60000"/>
            <a:alpha val="50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solidFill>
                <a:schemeClr val="tx1"/>
              </a:solidFill>
              <a:latin typeface="微软雅黑"/>
              <a:ea typeface="微软雅黑"/>
              <a:cs typeface="微软雅黑"/>
            </a:rPr>
            <a:t>Cloud</a:t>
          </a:r>
          <a:r>
            <a:rPr lang="zh-CN" altLang="en-US" sz="1400" kern="1200" dirty="0">
              <a:solidFill>
                <a:schemeClr val="tx1"/>
              </a:solidFill>
              <a:latin typeface="微软雅黑"/>
              <a:ea typeface="微软雅黑"/>
              <a:cs typeface="微软雅黑"/>
            </a:rPr>
            <a:t> </a:t>
          </a:r>
          <a:r>
            <a:rPr lang="en-US" altLang="zh-CN" sz="1400" kern="1200" dirty="0">
              <a:solidFill>
                <a:schemeClr val="tx1"/>
              </a:solidFill>
              <a:latin typeface="微软雅黑"/>
              <a:ea typeface="微软雅黑"/>
              <a:cs typeface="微软雅黑"/>
            </a:rPr>
            <a:t>Computing</a:t>
          </a:r>
          <a:endParaRPr lang="zh-CN" altLang="en-US" sz="1400" kern="1200" dirty="0">
            <a:solidFill>
              <a:schemeClr val="tx1"/>
            </a:solidFill>
            <a:latin typeface="微软雅黑"/>
            <a:ea typeface="微软雅黑"/>
            <a:cs typeface="微软雅黑"/>
          </a:endParaRPr>
        </a:p>
      </dsp:txBody>
      <dsp:txXfrm>
        <a:off x="1595969" y="400506"/>
        <a:ext cx="778686" cy="778686"/>
      </dsp:txXfrm>
    </dsp:sp>
    <dsp:sp modelId="{259029C1-4270-034F-AD56-BAFFE3D629FC}">
      <dsp:nvSpPr>
        <dsp:cNvPr id="0" name=""/>
        <dsp:cNvSpPr/>
      </dsp:nvSpPr>
      <dsp:spPr>
        <a:xfrm>
          <a:off x="2869003" y="1673540"/>
          <a:ext cx="1101228" cy="1101228"/>
        </a:xfrm>
        <a:prstGeom prst="ellipse">
          <a:avLst/>
        </a:prstGeom>
        <a:solidFill>
          <a:srgbClr val="83C2FD">
            <a:alpha val="50000"/>
          </a:srgb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solidFill>
                <a:srgbClr val="000000"/>
              </a:solidFill>
              <a:latin typeface="微软雅黑"/>
              <a:ea typeface="微软雅黑"/>
              <a:cs typeface="微软雅黑"/>
            </a:rPr>
            <a:t>AI</a:t>
          </a:r>
          <a:endParaRPr lang="zh-CN" altLang="en-US" sz="1400" kern="1200" dirty="0">
            <a:solidFill>
              <a:srgbClr val="000000"/>
            </a:solidFill>
            <a:latin typeface="微软雅黑"/>
            <a:ea typeface="微软雅黑"/>
            <a:cs typeface="微软雅黑"/>
          </a:endParaRPr>
        </a:p>
      </dsp:txBody>
      <dsp:txXfrm>
        <a:off x="3030274" y="1834811"/>
        <a:ext cx="778686" cy="778686"/>
      </dsp:txXfrm>
    </dsp:sp>
    <dsp:sp modelId="{40B50609-EFD2-EF45-A052-8FBB2BE9481E}">
      <dsp:nvSpPr>
        <dsp:cNvPr id="0" name=""/>
        <dsp:cNvSpPr/>
      </dsp:nvSpPr>
      <dsp:spPr>
        <a:xfrm>
          <a:off x="1434698" y="3107846"/>
          <a:ext cx="1101228" cy="1101228"/>
        </a:xfrm>
        <a:prstGeom prst="ellipse">
          <a:avLst/>
        </a:prstGeom>
        <a:solidFill>
          <a:srgbClr val="83C2FD">
            <a:alpha val="50000"/>
          </a:srgb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solidFill>
                <a:srgbClr val="000000"/>
              </a:solidFill>
              <a:latin typeface="微软雅黑"/>
              <a:ea typeface="微软雅黑"/>
              <a:cs typeface="微软雅黑"/>
            </a:rPr>
            <a:t>IOT</a:t>
          </a:r>
          <a:endParaRPr lang="zh-CN" altLang="en-US" sz="1400" kern="1200" dirty="0">
            <a:solidFill>
              <a:srgbClr val="000000"/>
            </a:solidFill>
            <a:latin typeface="微软雅黑"/>
            <a:ea typeface="微软雅黑"/>
            <a:cs typeface="微软雅黑"/>
          </a:endParaRPr>
        </a:p>
      </dsp:txBody>
      <dsp:txXfrm>
        <a:off x="1595969" y="3269117"/>
        <a:ext cx="778686" cy="778686"/>
      </dsp:txXfrm>
    </dsp:sp>
    <dsp:sp modelId="{2E37C80B-BA46-FA49-A342-3EC1B9D3341B}">
      <dsp:nvSpPr>
        <dsp:cNvPr id="0" name=""/>
        <dsp:cNvSpPr/>
      </dsp:nvSpPr>
      <dsp:spPr>
        <a:xfrm>
          <a:off x="393" y="1673540"/>
          <a:ext cx="1101228" cy="1101228"/>
        </a:xfrm>
        <a:prstGeom prst="ellipse">
          <a:avLst/>
        </a:prstGeom>
        <a:solidFill>
          <a:srgbClr val="83C2FD">
            <a:alpha val="50000"/>
          </a:srgb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solidFill>
                <a:srgbClr val="000000"/>
              </a:solidFill>
              <a:latin typeface="微软雅黑"/>
              <a:ea typeface="微软雅黑"/>
              <a:cs typeface="微软雅黑"/>
            </a:rPr>
            <a:t>Block</a:t>
          </a:r>
          <a:r>
            <a:rPr lang="zh-CN" altLang="en-US" sz="1400" kern="1200" dirty="0">
              <a:solidFill>
                <a:srgbClr val="000000"/>
              </a:solidFill>
              <a:latin typeface="微软雅黑"/>
              <a:ea typeface="微软雅黑"/>
              <a:cs typeface="微软雅黑"/>
            </a:rPr>
            <a:t> </a:t>
          </a:r>
          <a:r>
            <a:rPr lang="en-US" altLang="zh-CN" sz="1400" kern="1200" dirty="0">
              <a:solidFill>
                <a:srgbClr val="000000"/>
              </a:solidFill>
              <a:latin typeface="微软雅黑"/>
              <a:ea typeface="微软雅黑"/>
              <a:cs typeface="微软雅黑"/>
            </a:rPr>
            <a:t>Chain</a:t>
          </a:r>
          <a:endParaRPr lang="zh-CN" altLang="en-US" sz="1400" kern="1200" dirty="0">
            <a:solidFill>
              <a:srgbClr val="000000"/>
            </a:solidFill>
            <a:latin typeface="微软雅黑"/>
            <a:ea typeface="微软雅黑"/>
            <a:cs typeface="微软雅黑"/>
          </a:endParaRPr>
        </a:p>
      </dsp:txBody>
      <dsp:txXfrm>
        <a:off x="161664" y="1834811"/>
        <a:ext cx="778686" cy="7786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8E33E-8B02-6C41-8859-66A97CBA8D92}">
      <dsp:nvSpPr>
        <dsp:cNvPr id="0" name=""/>
        <dsp:cNvSpPr/>
      </dsp:nvSpPr>
      <dsp:spPr>
        <a:xfrm>
          <a:off x="829751" y="1320178"/>
          <a:ext cx="2067099" cy="2067099"/>
        </a:xfrm>
        <a:prstGeom prst="ellipse">
          <a:avLst/>
        </a:prstGeom>
        <a:solidFill>
          <a:srgbClr val="CCC1DA">
            <a:alpha val="50000"/>
          </a:srgb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b="1" kern="1200" dirty="0">
              <a:solidFill>
                <a:srgbClr val="F79646"/>
              </a:solidFill>
              <a:latin typeface="微软雅黑"/>
              <a:ea typeface="微软雅黑"/>
              <a:cs typeface="微软雅黑"/>
            </a:rPr>
            <a:t>Fraud</a:t>
          </a:r>
          <a:r>
            <a:rPr lang="zh-CN" altLang="en-US" sz="1400" b="1" kern="1200" dirty="0">
              <a:solidFill>
                <a:srgbClr val="F79646"/>
              </a:solidFill>
              <a:latin typeface="微软雅黑"/>
              <a:ea typeface="微软雅黑"/>
              <a:cs typeface="微软雅黑"/>
            </a:rPr>
            <a:t> </a:t>
          </a:r>
          <a:r>
            <a:rPr lang="en-US" altLang="zh-CN" sz="1400" b="1" kern="1200" dirty="0">
              <a:solidFill>
                <a:srgbClr val="F79646"/>
              </a:solidFill>
              <a:latin typeface="微软雅黑"/>
              <a:ea typeface="微软雅黑"/>
              <a:cs typeface="微软雅黑"/>
            </a:rPr>
            <a:t>Risk</a:t>
          </a:r>
          <a:r>
            <a:rPr lang="zh-CN" altLang="en-US" sz="1400" b="1" kern="1200" dirty="0">
              <a:solidFill>
                <a:srgbClr val="F79646"/>
              </a:solidFill>
              <a:latin typeface="微软雅黑"/>
              <a:ea typeface="微软雅黑"/>
              <a:cs typeface="微软雅黑"/>
            </a:rPr>
            <a:t> </a:t>
          </a:r>
          <a:r>
            <a:rPr lang="en-US" altLang="zh-CN" sz="1400" b="1" kern="1200" dirty="0">
              <a:solidFill>
                <a:srgbClr val="F79646"/>
              </a:solidFill>
              <a:latin typeface="微软雅黑"/>
              <a:ea typeface="微软雅黑"/>
              <a:cs typeface="微软雅黑"/>
            </a:rPr>
            <a:t>Control</a:t>
          </a:r>
          <a:r>
            <a:rPr lang="zh-CN" altLang="en-US" sz="1400" b="1" kern="1200" dirty="0">
              <a:solidFill>
                <a:srgbClr val="F79646"/>
              </a:solidFill>
              <a:latin typeface="微软雅黑"/>
              <a:ea typeface="微软雅黑"/>
              <a:cs typeface="微软雅黑"/>
            </a:rPr>
            <a:t> </a:t>
          </a:r>
          <a:r>
            <a:rPr lang="en-US" altLang="zh-CN" sz="1400" b="1" kern="1200" dirty="0">
              <a:solidFill>
                <a:srgbClr val="F79646"/>
              </a:solidFill>
              <a:latin typeface="微软雅黑"/>
              <a:ea typeface="微软雅黑"/>
              <a:cs typeface="微软雅黑"/>
            </a:rPr>
            <a:t>Became</a:t>
          </a:r>
          <a:r>
            <a:rPr lang="zh-CN" altLang="en-US" sz="1400" b="1" kern="1200" dirty="0">
              <a:solidFill>
                <a:srgbClr val="F79646"/>
              </a:solidFill>
              <a:latin typeface="微软雅黑"/>
              <a:ea typeface="微软雅黑"/>
              <a:cs typeface="微软雅黑"/>
            </a:rPr>
            <a:t> </a:t>
          </a:r>
          <a:r>
            <a:rPr lang="en-US" altLang="zh-CN" sz="1400" b="1" kern="1200" dirty="0">
              <a:solidFill>
                <a:srgbClr val="F79646"/>
              </a:solidFill>
              <a:latin typeface="微软雅黑"/>
              <a:ea typeface="微软雅黑"/>
              <a:cs typeface="微软雅黑"/>
            </a:rPr>
            <a:t>Harder</a:t>
          </a:r>
          <a:r>
            <a:rPr lang="zh-CN" altLang="en-US" sz="1400" b="1" kern="1200" dirty="0">
              <a:solidFill>
                <a:srgbClr val="F79646"/>
              </a:solidFill>
              <a:latin typeface="微软雅黑"/>
              <a:ea typeface="微软雅黑"/>
              <a:cs typeface="微软雅黑"/>
            </a:rPr>
            <a:t> </a:t>
          </a:r>
          <a:r>
            <a:rPr lang="en-US" altLang="zh-CN" sz="1400" b="1" kern="1200" dirty="0">
              <a:solidFill>
                <a:srgbClr val="F79646"/>
              </a:solidFill>
              <a:latin typeface="微软雅黑"/>
              <a:ea typeface="微软雅黑"/>
              <a:cs typeface="微软雅黑"/>
            </a:rPr>
            <a:t>and Harder </a:t>
          </a:r>
          <a:endParaRPr lang="zh-CN" altLang="en-US" sz="1400" b="1" kern="1200" dirty="0">
            <a:solidFill>
              <a:srgbClr val="F79646"/>
            </a:solidFill>
            <a:latin typeface="微软雅黑"/>
            <a:ea typeface="微软雅黑"/>
            <a:cs typeface="微软雅黑"/>
          </a:endParaRPr>
        </a:p>
      </dsp:txBody>
      <dsp:txXfrm>
        <a:off x="1132471" y="1622898"/>
        <a:ext cx="1461659" cy="1461659"/>
      </dsp:txXfrm>
    </dsp:sp>
    <dsp:sp modelId="{4D121284-AFDF-F741-902D-D263FF6D4189}">
      <dsp:nvSpPr>
        <dsp:cNvPr id="0" name=""/>
        <dsp:cNvSpPr/>
      </dsp:nvSpPr>
      <dsp:spPr>
        <a:xfrm>
          <a:off x="1346526" y="490795"/>
          <a:ext cx="1033549" cy="1033549"/>
        </a:xfrm>
        <a:prstGeom prst="ellipse">
          <a:avLst/>
        </a:prstGeom>
        <a:solidFill>
          <a:srgbClr val="CCC1DA">
            <a:alpha val="50000"/>
          </a:srgb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rgbClr val="000000"/>
              </a:solidFill>
              <a:latin typeface="微软雅黑"/>
              <a:ea typeface="微软雅黑"/>
              <a:cs typeface="微软雅黑"/>
            </a:rPr>
            <a:t>Identity Leak</a:t>
          </a:r>
          <a:endParaRPr lang="zh-CN" altLang="en-US" sz="1600" kern="1200" dirty="0">
            <a:solidFill>
              <a:srgbClr val="000000"/>
            </a:solidFill>
            <a:latin typeface="微软雅黑"/>
            <a:ea typeface="微软雅黑"/>
            <a:cs typeface="微软雅黑"/>
          </a:endParaRPr>
        </a:p>
      </dsp:txBody>
      <dsp:txXfrm>
        <a:off x="1497886" y="642155"/>
        <a:ext cx="730829" cy="730829"/>
      </dsp:txXfrm>
    </dsp:sp>
    <dsp:sp modelId="{D3C82735-038B-5A46-A0DB-7132B0F3F458}">
      <dsp:nvSpPr>
        <dsp:cNvPr id="0" name=""/>
        <dsp:cNvSpPr/>
      </dsp:nvSpPr>
      <dsp:spPr>
        <a:xfrm>
          <a:off x="2692683" y="1836953"/>
          <a:ext cx="1033549" cy="1033549"/>
        </a:xfrm>
        <a:prstGeom prst="ellipse">
          <a:avLst/>
        </a:prstGeom>
        <a:solidFill>
          <a:srgbClr val="CCC1DA">
            <a:alpha val="50000"/>
          </a:srgb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solidFill>
                <a:srgbClr val="000000"/>
              </a:solidFill>
              <a:latin typeface="微软雅黑"/>
              <a:ea typeface="微软雅黑"/>
              <a:cs typeface="微软雅黑"/>
            </a:rPr>
            <a:t>Professional, Hidden</a:t>
          </a:r>
          <a:r>
            <a:rPr lang="zh-CN" altLang="en-US" sz="1200" kern="1200" dirty="0">
              <a:solidFill>
                <a:srgbClr val="000000"/>
              </a:solidFill>
              <a:latin typeface="微软雅黑"/>
              <a:ea typeface="微软雅黑"/>
              <a:cs typeface="微软雅黑"/>
            </a:rPr>
            <a:t> </a:t>
          </a:r>
          <a:r>
            <a:rPr lang="en-US" altLang="zh-CN" sz="1200" kern="1200" dirty="0">
              <a:solidFill>
                <a:srgbClr val="000000"/>
              </a:solidFill>
              <a:latin typeface="微软雅黑"/>
              <a:ea typeface="微软雅黑"/>
              <a:cs typeface="微软雅黑"/>
            </a:rPr>
            <a:t>Skills</a:t>
          </a:r>
          <a:r>
            <a:rPr lang="zh-CN" altLang="en-US" sz="1200" kern="1200" dirty="0">
              <a:solidFill>
                <a:srgbClr val="000000"/>
              </a:solidFill>
              <a:latin typeface="微软雅黑"/>
              <a:ea typeface="微软雅黑"/>
              <a:cs typeface="微软雅黑"/>
            </a:rPr>
            <a:t> </a:t>
          </a:r>
          <a:r>
            <a:rPr lang="en-US" altLang="zh-CN" sz="1200" kern="1200" dirty="0">
              <a:solidFill>
                <a:srgbClr val="000000"/>
              </a:solidFill>
              <a:latin typeface="微软雅黑"/>
              <a:ea typeface="微软雅黑"/>
              <a:cs typeface="微软雅黑"/>
            </a:rPr>
            <a:t>evolution</a:t>
          </a:r>
          <a:endParaRPr lang="zh-CN" altLang="en-US" sz="1200" kern="1200" dirty="0">
            <a:solidFill>
              <a:srgbClr val="000000"/>
            </a:solidFill>
            <a:latin typeface="微软雅黑"/>
            <a:ea typeface="微软雅黑"/>
            <a:cs typeface="微软雅黑"/>
          </a:endParaRPr>
        </a:p>
      </dsp:txBody>
      <dsp:txXfrm>
        <a:off x="2844043" y="1988313"/>
        <a:ext cx="730829" cy="730829"/>
      </dsp:txXfrm>
    </dsp:sp>
    <dsp:sp modelId="{7C97853A-B170-0B49-A6F8-7520B52E8F30}">
      <dsp:nvSpPr>
        <dsp:cNvPr id="0" name=""/>
        <dsp:cNvSpPr/>
      </dsp:nvSpPr>
      <dsp:spPr>
        <a:xfrm>
          <a:off x="1346526" y="3183110"/>
          <a:ext cx="1033549" cy="1033549"/>
        </a:xfrm>
        <a:prstGeom prst="ellipse">
          <a:avLst/>
        </a:prstGeom>
        <a:solidFill>
          <a:srgbClr val="CCC1DA">
            <a:alpha val="50000"/>
          </a:srgb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solidFill>
                <a:srgbClr val="000000"/>
              </a:solidFill>
              <a:latin typeface="微软雅黑"/>
              <a:ea typeface="微软雅黑"/>
              <a:cs typeface="微软雅黑"/>
            </a:rPr>
            <a:t>Dark side enlarged on internet</a:t>
          </a:r>
          <a:endParaRPr lang="zh-CN" altLang="en-US" sz="1200" kern="1200" dirty="0">
            <a:solidFill>
              <a:srgbClr val="000000"/>
            </a:solidFill>
            <a:latin typeface="微软雅黑"/>
            <a:ea typeface="微软雅黑"/>
            <a:cs typeface="微软雅黑"/>
          </a:endParaRPr>
        </a:p>
      </dsp:txBody>
      <dsp:txXfrm>
        <a:off x="1497886" y="3334470"/>
        <a:ext cx="730829" cy="730829"/>
      </dsp:txXfrm>
    </dsp:sp>
    <dsp:sp modelId="{E491A1C1-1660-7249-BAD4-871950FA3497}">
      <dsp:nvSpPr>
        <dsp:cNvPr id="0" name=""/>
        <dsp:cNvSpPr/>
      </dsp:nvSpPr>
      <dsp:spPr>
        <a:xfrm>
          <a:off x="368" y="1836953"/>
          <a:ext cx="1033549" cy="1033549"/>
        </a:xfrm>
        <a:prstGeom prst="ellipse">
          <a:avLst/>
        </a:prstGeom>
        <a:solidFill>
          <a:srgbClr val="CCC1DA">
            <a:alpha val="50000"/>
          </a:srgb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solidFill>
                <a:srgbClr val="000000"/>
              </a:solidFill>
              <a:latin typeface="微软雅黑"/>
              <a:ea typeface="微软雅黑"/>
              <a:cs typeface="微软雅黑"/>
            </a:rPr>
            <a:t>Identify, Proof, Disposal</a:t>
          </a:r>
        </a:p>
      </dsp:txBody>
      <dsp:txXfrm>
        <a:off x="151728" y="1988313"/>
        <a:ext cx="730829" cy="7308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5B34D-C223-7346-9D92-ED9B16C03703}">
      <dsp:nvSpPr>
        <dsp:cNvPr id="0" name=""/>
        <dsp:cNvSpPr/>
      </dsp:nvSpPr>
      <dsp:spPr>
        <a:xfrm>
          <a:off x="833780" y="1185585"/>
          <a:ext cx="2077138" cy="2077138"/>
        </a:xfrm>
        <a:prstGeom prst="ellipse">
          <a:avLst/>
        </a:prstGeom>
        <a:solidFill>
          <a:srgbClr val="D7E4BD">
            <a:alpha val="50000"/>
          </a:srgb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solidFill>
                <a:schemeClr val="accent3"/>
              </a:solidFill>
              <a:latin typeface="微软雅黑"/>
              <a:ea typeface="微软雅黑"/>
              <a:cs typeface="微软雅黑"/>
            </a:rPr>
            <a:t>Private protection and Data security conflict with risk control</a:t>
          </a:r>
          <a:endParaRPr lang="zh-CN" altLang="en-US" sz="1400" kern="1200" dirty="0">
            <a:solidFill>
              <a:schemeClr val="accent3"/>
            </a:solidFill>
            <a:latin typeface="微软雅黑"/>
            <a:ea typeface="微软雅黑"/>
            <a:cs typeface="微软雅黑"/>
          </a:endParaRPr>
        </a:p>
      </dsp:txBody>
      <dsp:txXfrm>
        <a:off x="1137970" y="1489775"/>
        <a:ext cx="1468758" cy="1468758"/>
      </dsp:txXfrm>
    </dsp:sp>
    <dsp:sp modelId="{C696F926-927A-2244-B377-74AE68B8AE2A}">
      <dsp:nvSpPr>
        <dsp:cNvPr id="0" name=""/>
        <dsp:cNvSpPr/>
      </dsp:nvSpPr>
      <dsp:spPr>
        <a:xfrm>
          <a:off x="1353065" y="352175"/>
          <a:ext cx="1038569" cy="1038569"/>
        </a:xfrm>
        <a:prstGeom prst="ellipse">
          <a:avLst/>
        </a:prstGeom>
        <a:solidFill>
          <a:schemeClr val="accent3">
            <a:lumMod val="40000"/>
            <a:lumOff val="60000"/>
            <a:alpha val="50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微软雅黑"/>
              <a:ea typeface="微软雅黑"/>
              <a:cs typeface="微软雅黑"/>
            </a:rPr>
            <a:t>Open ecosystem</a:t>
          </a:r>
          <a:endParaRPr lang="zh-CN" altLang="en-US" sz="1200" kern="1200" dirty="0">
            <a:latin typeface="微软雅黑"/>
            <a:ea typeface="微软雅黑"/>
            <a:cs typeface="微软雅黑"/>
          </a:endParaRPr>
        </a:p>
      </dsp:txBody>
      <dsp:txXfrm>
        <a:off x="1505160" y="504270"/>
        <a:ext cx="734379" cy="734379"/>
      </dsp:txXfrm>
    </dsp:sp>
    <dsp:sp modelId="{9843BC9D-DAD2-9D4E-9FBA-C31B8583FB1B}">
      <dsp:nvSpPr>
        <dsp:cNvPr id="0" name=""/>
        <dsp:cNvSpPr/>
      </dsp:nvSpPr>
      <dsp:spPr>
        <a:xfrm>
          <a:off x="2705760" y="1704870"/>
          <a:ext cx="1038569" cy="1038569"/>
        </a:xfrm>
        <a:prstGeom prst="ellipse">
          <a:avLst/>
        </a:prstGeom>
        <a:solidFill>
          <a:srgbClr val="D7E4BD">
            <a:alpha val="50000"/>
          </a:srgb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latin typeface="微软雅黑"/>
              <a:ea typeface="微软雅黑"/>
              <a:cs typeface="微软雅黑"/>
            </a:rPr>
            <a:t>Cross border risk control net</a:t>
          </a:r>
          <a:endParaRPr lang="zh-CN" altLang="en-US" sz="1000" kern="1200" dirty="0">
            <a:latin typeface="微软雅黑"/>
            <a:ea typeface="微软雅黑"/>
            <a:cs typeface="微软雅黑"/>
          </a:endParaRPr>
        </a:p>
      </dsp:txBody>
      <dsp:txXfrm>
        <a:off x="2857855" y="1856965"/>
        <a:ext cx="734379" cy="734379"/>
      </dsp:txXfrm>
    </dsp:sp>
    <dsp:sp modelId="{D8A93013-9C74-CD4C-AE62-EEAC71CD0CD1}">
      <dsp:nvSpPr>
        <dsp:cNvPr id="0" name=""/>
        <dsp:cNvSpPr/>
      </dsp:nvSpPr>
      <dsp:spPr>
        <a:xfrm>
          <a:off x="1353065" y="3057565"/>
          <a:ext cx="1038569" cy="1038569"/>
        </a:xfrm>
        <a:prstGeom prst="ellipse">
          <a:avLst/>
        </a:prstGeom>
        <a:solidFill>
          <a:srgbClr val="D7E4BD">
            <a:alpha val="50000"/>
          </a:srgb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微软雅黑"/>
              <a:ea typeface="微软雅黑"/>
              <a:cs typeface="微软雅黑"/>
            </a:rPr>
            <a:t>Citizenship sense</a:t>
          </a:r>
          <a:endParaRPr lang="zh-CN" altLang="en-US" sz="1200" kern="1200" dirty="0">
            <a:latin typeface="微软雅黑"/>
            <a:ea typeface="微软雅黑"/>
            <a:cs typeface="微软雅黑"/>
          </a:endParaRPr>
        </a:p>
      </dsp:txBody>
      <dsp:txXfrm>
        <a:off x="1505160" y="3209660"/>
        <a:ext cx="734379" cy="734379"/>
      </dsp:txXfrm>
    </dsp:sp>
    <dsp:sp modelId="{7EFD8768-3F8F-0845-9B03-97985E85B689}">
      <dsp:nvSpPr>
        <dsp:cNvPr id="0" name=""/>
        <dsp:cNvSpPr/>
      </dsp:nvSpPr>
      <dsp:spPr>
        <a:xfrm>
          <a:off x="370" y="1704870"/>
          <a:ext cx="1038569" cy="1038569"/>
        </a:xfrm>
        <a:prstGeom prst="ellipse">
          <a:avLst/>
        </a:prstGeom>
        <a:solidFill>
          <a:srgbClr val="D7E4BD">
            <a:alpha val="50000"/>
          </a:srgb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微软雅黑"/>
              <a:ea typeface="微软雅黑"/>
              <a:cs typeface="微软雅黑"/>
            </a:rPr>
            <a:t>Laws and Rules</a:t>
          </a:r>
          <a:endParaRPr lang="zh-CN" altLang="en-US" sz="1200" kern="1200" dirty="0">
            <a:latin typeface="微软雅黑"/>
            <a:ea typeface="微软雅黑"/>
            <a:cs typeface="微软雅黑"/>
          </a:endParaRPr>
        </a:p>
      </dsp:txBody>
      <dsp:txXfrm>
        <a:off x="152465" y="1856965"/>
        <a:ext cx="734379" cy="734379"/>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18C34A-C47D-4EE7-9DAA-40D67D0F5D1D}" type="datetimeFigureOut">
              <a:rPr lang="zh-CN" altLang="en-US" smtClean="0"/>
              <a:t>2018/9/6</a:t>
            </a:fld>
            <a:endParaRPr lang="zh-CN" altLang="en-US"/>
          </a:p>
        </p:txBody>
      </p:sp>
      <p:sp>
        <p:nvSpPr>
          <p:cNvPr id="4" name="幻灯片图像占位符 3"/>
          <p:cNvSpPr>
            <a:spLocks noGrp="1" noRot="1" noChangeAspect="1"/>
          </p:cNvSpPr>
          <p:nvPr>
            <p:ph type="sldImg" idx="2"/>
          </p:nvPr>
        </p:nvSpPr>
        <p:spPr>
          <a:xfrm>
            <a:off x="279400" y="685800"/>
            <a:ext cx="62992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9641BC-16A2-468E-86AA-0E8DF8DE9BC4}" type="slidenum">
              <a:rPr lang="zh-CN" altLang="en-US" smtClean="0"/>
              <a:t>‹#›</a:t>
            </a:fld>
            <a:endParaRPr lang="zh-CN" altLang="en-US"/>
          </a:p>
        </p:txBody>
      </p:sp>
    </p:spTree>
    <p:extLst>
      <p:ext uri="{BB962C8B-B14F-4D97-AF65-F5344CB8AC3E}">
        <p14:creationId xmlns:p14="http://schemas.microsoft.com/office/powerpoint/2010/main" val="3201185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2E987CD-4669-4CEC-B3D7-996B49366866}" type="slidenum">
              <a:rPr lang="zh-CN" altLang="en-US" smtClean="0"/>
              <a:t>11</a:t>
            </a:fld>
            <a:endParaRPr lang="zh-CN" altLang="en-US"/>
          </a:p>
        </p:txBody>
      </p:sp>
    </p:spTree>
    <p:extLst>
      <p:ext uri="{BB962C8B-B14F-4D97-AF65-F5344CB8AC3E}">
        <p14:creationId xmlns:p14="http://schemas.microsoft.com/office/powerpoint/2010/main" val="1524297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2E987CD-4669-4CEC-B3D7-996B49366866}" type="slidenum">
              <a:rPr lang="zh-CN" altLang="en-US" smtClean="0"/>
              <a:t>12</a:t>
            </a:fld>
            <a:endParaRPr lang="zh-CN" altLang="en-US"/>
          </a:p>
        </p:txBody>
      </p:sp>
    </p:spTree>
    <p:extLst>
      <p:ext uri="{BB962C8B-B14F-4D97-AF65-F5344CB8AC3E}">
        <p14:creationId xmlns:p14="http://schemas.microsoft.com/office/powerpoint/2010/main" val="149571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2E987CD-4669-4CEC-B3D7-996B49366866}" type="slidenum">
              <a:rPr lang="zh-CN" altLang="en-US" smtClean="0"/>
              <a:t>13</a:t>
            </a:fld>
            <a:endParaRPr lang="zh-CN" altLang="en-US"/>
          </a:p>
        </p:txBody>
      </p:sp>
    </p:spTree>
    <p:extLst>
      <p:ext uri="{BB962C8B-B14F-4D97-AF65-F5344CB8AC3E}">
        <p14:creationId xmlns:p14="http://schemas.microsoft.com/office/powerpoint/2010/main" val="1208464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2E987CD-4669-4CEC-B3D7-996B49366866}" type="slidenum">
              <a:rPr lang="zh-CN" altLang="en-US" smtClean="0"/>
              <a:t>14</a:t>
            </a:fld>
            <a:endParaRPr lang="zh-CN" altLang="en-US"/>
          </a:p>
        </p:txBody>
      </p:sp>
    </p:spTree>
    <p:extLst>
      <p:ext uri="{BB962C8B-B14F-4D97-AF65-F5344CB8AC3E}">
        <p14:creationId xmlns:p14="http://schemas.microsoft.com/office/powerpoint/2010/main" val="1208464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9400" y="685800"/>
            <a:ext cx="62992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076076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9400" y="685800"/>
            <a:ext cx="62992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934926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5"/>
          <p:cNvSpPr/>
          <p:nvPr userDrawn="1"/>
        </p:nvSpPr>
        <p:spPr>
          <a:xfrm>
            <a:off x="0" y="4386177"/>
            <a:ext cx="12601575" cy="2471823"/>
          </a:xfrm>
          <a:prstGeom prst="rect">
            <a:avLst/>
          </a:prstGeom>
          <a:solidFill>
            <a:srgbClr val="41AAEF"/>
          </a:solidFill>
          <a:ln>
            <a:solidFill>
              <a:srgbClr val="41AA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ctrTitle"/>
          </p:nvPr>
        </p:nvSpPr>
        <p:spPr>
          <a:xfrm>
            <a:off x="945119" y="2130428"/>
            <a:ext cx="10711339" cy="1470025"/>
          </a:xfrm>
        </p:spPr>
        <p:txBody>
          <a:bodyPr>
            <a:normAutofit/>
          </a:bodyPr>
          <a:lstStyle>
            <a:lvl1pPr algn="ctr">
              <a:defRPr sz="5400"/>
            </a:lvl1pPr>
          </a:lstStyle>
          <a:p>
            <a:r>
              <a:rPr lang="zh-CN" altLang="en-US"/>
              <a:t>单击此处编辑母版标题样式</a:t>
            </a:r>
          </a:p>
        </p:txBody>
      </p:sp>
      <p:sp>
        <p:nvSpPr>
          <p:cNvPr id="3" name="副标题 2"/>
          <p:cNvSpPr>
            <a:spLocks noGrp="1"/>
          </p:cNvSpPr>
          <p:nvPr>
            <p:ph type="subTitle" idx="1"/>
          </p:nvPr>
        </p:nvSpPr>
        <p:spPr>
          <a:xfrm>
            <a:off x="1890238" y="3886200"/>
            <a:ext cx="8821103" cy="1752600"/>
          </a:xfrm>
        </p:spPr>
        <p:txBody>
          <a:bodyPr>
            <a:normAutofit/>
          </a:bodyPr>
          <a:lstStyle>
            <a:lvl1pPr marL="0" indent="0" algn="ctr">
              <a:buNone/>
              <a:defRPr sz="3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Rectangle 5"/>
          <p:cNvSpPr/>
          <p:nvPr userDrawn="1"/>
        </p:nvSpPr>
        <p:spPr>
          <a:xfrm>
            <a:off x="0" y="1"/>
            <a:ext cx="12601575" cy="980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36143" y="274641"/>
            <a:ext cx="2835355"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30079" y="274641"/>
            <a:ext cx="8296037"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4F3894B-3F89-4F07-AB0F-AD5013FE4DF9}" type="datetime1">
              <a:rPr lang="zh-CN" altLang="en-US" smtClean="0">
                <a:solidFill>
                  <a:prstClr val="black">
                    <a:tint val="75000"/>
                  </a:prstClr>
                </a:solidFill>
              </a:rPr>
              <a:t>2018/9/6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r>
              <a:rPr lang="zh-CN" altLang="en-US">
                <a:solidFill>
                  <a:prstClr val="black">
                    <a:tint val="75000"/>
                  </a:prstClr>
                </a:solidFill>
              </a:rPr>
              <a:t>陈龙</a:t>
            </a:r>
            <a:endParaRPr lang="zh-CN" altLang="en-US" dirty="0">
              <a:solidFill>
                <a:prstClr val="black">
                  <a:tint val="75000"/>
                </a:prstClr>
              </a:solidFill>
            </a:endParaRPr>
          </a:p>
        </p:txBody>
      </p:sp>
      <p:sp>
        <p:nvSpPr>
          <p:cNvPr id="4" name="灯片编号占位符 3"/>
          <p:cNvSpPr>
            <a:spLocks noGrp="1"/>
          </p:cNvSpPr>
          <p:nvPr>
            <p:ph type="sldNum" sz="quarter" idx="12"/>
          </p:nvPr>
        </p:nvSpPr>
        <p:spPr>
          <a:xfrm>
            <a:off x="3621415" y="6356365"/>
            <a:ext cx="2940368" cy="365125"/>
          </a:xfrm>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5" name="标题占位符 1"/>
          <p:cNvSpPr>
            <a:spLocks noGrp="1"/>
          </p:cNvSpPr>
          <p:nvPr>
            <p:ph type="title"/>
          </p:nvPr>
        </p:nvSpPr>
        <p:spPr>
          <a:xfrm>
            <a:off x="630079" y="241771"/>
            <a:ext cx="11341418" cy="634082"/>
          </a:xfrm>
          <a:prstGeom prst="rect">
            <a:avLst/>
          </a:prstGeom>
        </p:spPr>
        <p:txBody>
          <a:bodyPr vert="horz" lIns="91440" tIns="45720" rIns="91440" bIns="45720" rtlCol="0" anchor="ctr">
            <a:normAutofit/>
          </a:bodyPr>
          <a:lstStyle>
            <a:lvl1pPr>
              <a:defRPr sz="3200" b="0">
                <a:solidFill>
                  <a:srgbClr val="00B0F0"/>
                </a:solidFill>
              </a:defRPr>
            </a:lvl1pPr>
          </a:lstStyle>
          <a:p>
            <a:r>
              <a:rPr lang="zh-CN" altLang="en-US" dirty="0"/>
              <a:t>单击此处编辑母版标题样式</a:t>
            </a:r>
          </a:p>
        </p:txBody>
      </p:sp>
      <p:sp>
        <p:nvSpPr>
          <p:cNvPr id="6" name="文本占位符 2"/>
          <p:cNvSpPr>
            <a:spLocks noGrp="1"/>
          </p:cNvSpPr>
          <p:nvPr>
            <p:ph idx="1"/>
          </p:nvPr>
        </p:nvSpPr>
        <p:spPr>
          <a:xfrm>
            <a:off x="630079" y="1091884"/>
            <a:ext cx="11341418" cy="500141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257273007"/>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BDAD5C-9F00-4480-A3A3-69138E56626C}" type="datetimeFigureOut">
              <a:rPr lang="zh-CN" altLang="en-US" smtClean="0"/>
              <a:t>2018/9/6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0D172DF-733C-4565-8EA1-EE6138D8B05F}" type="slidenum">
              <a:rPr lang="zh-CN" altLang="en-US" smtClean="0"/>
              <a:t>‹#›</a:t>
            </a:fld>
            <a:endParaRPr lang="zh-CN" altLang="en-US"/>
          </a:p>
        </p:txBody>
      </p:sp>
      <p:sp>
        <p:nvSpPr>
          <p:cNvPr id="5" name="标题占位符 1"/>
          <p:cNvSpPr>
            <a:spLocks noGrp="1"/>
          </p:cNvSpPr>
          <p:nvPr>
            <p:ph type="title"/>
          </p:nvPr>
        </p:nvSpPr>
        <p:spPr>
          <a:xfrm>
            <a:off x="630079" y="241777"/>
            <a:ext cx="11341418" cy="634083"/>
          </a:xfrm>
          <a:prstGeom prst="rect">
            <a:avLst/>
          </a:prstGeom>
        </p:spPr>
        <p:txBody>
          <a:bodyPr vert="horz" lIns="91440" tIns="45720" rIns="91440" bIns="45720" rtlCol="0" anchor="ctr">
            <a:normAutofit/>
          </a:bodyPr>
          <a:lstStyle>
            <a:lvl1pPr>
              <a:defRPr sz="3200" b="0">
                <a:solidFill>
                  <a:srgbClr val="00B0F0"/>
                </a:solidFill>
              </a:defRPr>
            </a:lvl1pPr>
          </a:lstStyle>
          <a:p>
            <a:r>
              <a:rPr lang="zh-CN" altLang="en-US"/>
              <a:t>单击此处编辑母版标题样式</a:t>
            </a:r>
            <a:endParaRPr lang="zh-CN" altLang="en-US" dirty="0"/>
          </a:p>
        </p:txBody>
      </p:sp>
      <p:sp>
        <p:nvSpPr>
          <p:cNvPr id="6" name="文本占位符 2"/>
          <p:cNvSpPr>
            <a:spLocks noGrp="1"/>
          </p:cNvSpPr>
          <p:nvPr>
            <p:ph idx="1"/>
          </p:nvPr>
        </p:nvSpPr>
        <p:spPr>
          <a:xfrm>
            <a:off x="630079" y="1091883"/>
            <a:ext cx="11341418" cy="500141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167713884"/>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2018/9/6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630079" y="241776"/>
            <a:ext cx="11341418" cy="634083"/>
          </a:xfrm>
          <a:prstGeom prst="rect">
            <a:avLst/>
          </a:prstGeom>
        </p:spPr>
        <p:txBody>
          <a:bodyPr vert="horz" lIns="91440" tIns="45720" rIns="91440" bIns="45720" rtlCol="0" anchor="ctr">
            <a:normAutofit/>
          </a:bodyPr>
          <a:lstStyle>
            <a:lvl1pPr>
              <a:defRPr sz="3200" b="0">
                <a:solidFill>
                  <a:srgbClr val="00B0F0"/>
                </a:solidFill>
              </a:defRPr>
            </a:lvl1pPr>
          </a:lstStyle>
          <a:p>
            <a:r>
              <a:rPr lang="zh-CN" altLang="en-US" dirty="0"/>
              <a:t>单击此处编辑母版标题样式</a:t>
            </a:r>
          </a:p>
        </p:txBody>
      </p:sp>
      <p:sp>
        <p:nvSpPr>
          <p:cNvPr id="6" name="文本占位符 2"/>
          <p:cNvSpPr>
            <a:spLocks noGrp="1"/>
          </p:cNvSpPr>
          <p:nvPr>
            <p:ph idx="1"/>
          </p:nvPr>
        </p:nvSpPr>
        <p:spPr>
          <a:xfrm>
            <a:off x="630079" y="1091882"/>
            <a:ext cx="11341418" cy="500141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516428885"/>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浅底_仅标题">
    <p:spTree>
      <p:nvGrpSpPr>
        <p:cNvPr id="1" name=""/>
        <p:cNvGrpSpPr/>
        <p:nvPr/>
      </p:nvGrpSpPr>
      <p:grpSpPr>
        <a:xfrm>
          <a:off x="0" y="0"/>
          <a:ext cx="0" cy="0"/>
          <a:chOff x="0" y="0"/>
          <a:chExt cx="0" cy="0"/>
        </a:xfrm>
      </p:grpSpPr>
      <p:sp>
        <p:nvSpPr>
          <p:cNvPr id="2" name="标题 1"/>
          <p:cNvSpPr>
            <a:spLocks noGrp="1"/>
          </p:cNvSpPr>
          <p:nvPr>
            <p:ph type="title"/>
          </p:nvPr>
        </p:nvSpPr>
        <p:spPr>
          <a:xfrm>
            <a:off x="411308" y="173649"/>
            <a:ext cx="11780075" cy="807635"/>
          </a:xfrm>
        </p:spPr>
        <p:txBody>
          <a:bodyPr>
            <a:normAutofit/>
          </a:bodyPr>
          <a:lstStyle>
            <a:lvl1pPr algn="l">
              <a:defRPr sz="3600" b="1">
                <a:latin typeface="微软雅黑"/>
                <a:ea typeface="微软雅黑"/>
                <a:cs typeface="微软雅黑"/>
              </a:defRPr>
            </a:lvl1pPr>
          </a:lstStyle>
          <a:p>
            <a:r>
              <a:rPr kumimoji="1" lang="zh-CN" altLang="en-US"/>
              <a:t>单击此处编辑母版标题样式</a:t>
            </a:r>
            <a:endParaRPr kumimoji="1" lang="zh-CN" altLang="en-US" dirty="0"/>
          </a:p>
        </p:txBody>
      </p:sp>
      <p:cxnSp>
        <p:nvCxnSpPr>
          <p:cNvPr id="9" name="直线连接符 8"/>
          <p:cNvCxnSpPr/>
          <p:nvPr/>
        </p:nvCxnSpPr>
        <p:spPr>
          <a:xfrm>
            <a:off x="529873" y="1111145"/>
            <a:ext cx="11609324" cy="0"/>
          </a:xfrm>
          <a:prstGeom prst="line">
            <a:avLst/>
          </a:prstGeom>
          <a:ln>
            <a:solidFill>
              <a:srgbClr val="009EE7"/>
            </a:solidFill>
            <a:prstDash val="sysDash"/>
          </a:ln>
          <a:effectLst/>
        </p:spPr>
        <p:style>
          <a:lnRef idx="2">
            <a:schemeClr val="accent1"/>
          </a:lnRef>
          <a:fillRef idx="0">
            <a:schemeClr val="accent1"/>
          </a:fillRef>
          <a:effectRef idx="1">
            <a:schemeClr val="accent1"/>
          </a:effectRef>
          <a:fontRef idx="minor">
            <a:schemeClr val="tx1"/>
          </a:fontRef>
        </p:style>
      </p:cxn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16771"/>
            <a:ext cx="12601575" cy="339328"/>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58078" y="931171"/>
            <a:ext cx="347288" cy="179999"/>
          </a:xfrm>
          <a:prstGeom prst="rect">
            <a:avLst/>
          </a:prstGeom>
        </p:spPr>
      </p:pic>
    </p:spTree>
    <p:extLst>
      <p:ext uri="{BB962C8B-B14F-4D97-AF65-F5344CB8AC3E}">
        <p14:creationId xmlns:p14="http://schemas.microsoft.com/office/powerpoint/2010/main" val="418025953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en-US" altLang="en-US" smtClean="0"/>
              <a:t>9/6/18</a:t>
            </a:fld>
            <a:endParaRPr lang="en-US" altLang="en-US"/>
          </a:p>
        </p:txBody>
      </p:sp>
      <p:sp>
        <p:nvSpPr>
          <p:cNvPr id="3" name="页脚占位符 2"/>
          <p:cNvSpPr>
            <a:spLocks noGrp="1"/>
          </p:cNvSpPr>
          <p:nvPr>
            <p:ph type="ftr" sz="quarter" idx="11"/>
          </p:nvPr>
        </p:nvSpPr>
        <p:spPr/>
        <p:txBody>
          <a:bodyPr/>
          <a:lstStyle/>
          <a:p>
            <a:endParaRPr lang="en-US" altLang="en-US"/>
          </a:p>
        </p:txBody>
      </p:sp>
      <p:sp>
        <p:nvSpPr>
          <p:cNvPr id="4" name="灯片编号占位符 3"/>
          <p:cNvSpPr>
            <a:spLocks noGrp="1"/>
          </p:cNvSpPr>
          <p:nvPr>
            <p:ph type="sldNum" sz="quarter" idx="12"/>
          </p:nvPr>
        </p:nvSpPr>
        <p:spPr/>
        <p:txBody>
          <a:bodyPr/>
          <a:lstStyle/>
          <a:p>
            <a:fld id="{0C913308-F349-4B6D-A68A-DD1791B4A57B}" type="slidenum">
              <a:rPr lang="en-US" altLang="en-US" smtClean="0"/>
              <a:t>‹#›</a:t>
            </a:fld>
            <a:endParaRPr lang="en-US" altLang="en-US"/>
          </a:p>
        </p:txBody>
      </p:sp>
      <p:sp>
        <p:nvSpPr>
          <p:cNvPr id="5" name="标题占位符 1"/>
          <p:cNvSpPr>
            <a:spLocks noGrp="1"/>
          </p:cNvSpPr>
          <p:nvPr>
            <p:ph type="title"/>
          </p:nvPr>
        </p:nvSpPr>
        <p:spPr>
          <a:xfrm>
            <a:off x="630079" y="241775"/>
            <a:ext cx="11341418" cy="634083"/>
          </a:xfrm>
          <a:prstGeom prst="rect">
            <a:avLst/>
          </a:prstGeom>
        </p:spPr>
        <p:txBody>
          <a:bodyPr vert="horz" lIns="91440" tIns="45720" rIns="91440" bIns="45720" rtlCol="0" anchor="ctr">
            <a:normAutofit/>
          </a:bodyPr>
          <a:lstStyle>
            <a:lvl1pPr>
              <a:defRPr sz="3200" b="1">
                <a:solidFill>
                  <a:srgbClr val="00B0F0"/>
                </a:solidFill>
                <a:latin typeface="微软雅黑" panose="020B0503020204020204" charset="-122"/>
                <a:ea typeface="微软雅黑" panose="020B0503020204020204" charset="-122"/>
              </a:defRPr>
            </a:lvl1pPr>
          </a:lstStyle>
          <a:p>
            <a:r>
              <a:rPr lang="en-US" altLang="en-US" dirty="0"/>
              <a:t>单击此处编辑母版标题样式</a:t>
            </a:r>
          </a:p>
        </p:txBody>
      </p:sp>
      <p:sp>
        <p:nvSpPr>
          <p:cNvPr id="6" name="文本占位符 2"/>
          <p:cNvSpPr>
            <a:spLocks noGrp="1"/>
          </p:cNvSpPr>
          <p:nvPr>
            <p:ph idx="1"/>
          </p:nvPr>
        </p:nvSpPr>
        <p:spPr>
          <a:xfrm>
            <a:off x="630079" y="1091881"/>
            <a:ext cx="11341418" cy="5001419"/>
          </a:xfrm>
          <a:prstGeom prst="rect">
            <a:avLst/>
          </a:prstGeom>
        </p:spPr>
        <p:txBody>
          <a:bodyPr vert="horz" lIns="91440" tIns="45720" rIns="91440" bIns="45720" rtlCol="0">
            <a:normAutofit/>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en-US" altLang="en-US" dirty="0"/>
              <a:t>单击此处编辑母版文本样式</a:t>
            </a:r>
          </a:p>
          <a:p>
            <a:pPr lvl="1"/>
            <a:r>
              <a:rPr lang="en-US" altLang="en-US" dirty="0"/>
              <a:t>第二级</a:t>
            </a:r>
          </a:p>
          <a:p>
            <a:pPr lvl="2"/>
            <a:r>
              <a:rPr lang="en-US" altLang="en-US" dirty="0"/>
              <a:t>第三级</a:t>
            </a:r>
          </a:p>
          <a:p>
            <a:pPr lvl="3"/>
            <a:r>
              <a:rPr lang="en-US" altLang="en-US" dirty="0"/>
              <a:t>第四级</a:t>
            </a:r>
          </a:p>
          <a:p>
            <a:pPr lvl="4"/>
            <a:r>
              <a:rPr lang="en-US" altLang="en-US" dirty="0"/>
              <a:t>第五级</a:t>
            </a:r>
          </a:p>
        </p:txBody>
      </p:sp>
      <p:pic>
        <p:nvPicPr>
          <p:cNvPr id="7" name="图片 6" descr="cid:image004.jpg@01CFE8C6.4E7039A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352157" y="185741"/>
            <a:ext cx="1048554" cy="608427"/>
          </a:xfrm>
          <a:prstGeom prst="rect">
            <a:avLst/>
          </a:prstGeom>
          <a:noFill/>
          <a:ln>
            <a:noFill/>
          </a:ln>
        </p:spPr>
      </p:pic>
      <p:sp>
        <p:nvSpPr>
          <p:cNvPr id="9" name="Shape 19"/>
          <p:cNvSpPr/>
          <p:nvPr userDrawn="1"/>
        </p:nvSpPr>
        <p:spPr>
          <a:xfrm>
            <a:off x="252363" y="214659"/>
            <a:ext cx="47255" cy="471142"/>
          </a:xfrm>
          <a:prstGeom prst="rect">
            <a:avLst/>
          </a:prstGeom>
          <a:solidFill>
            <a:srgbClr val="0070C0"/>
          </a:solidFill>
          <a:ln w="12700">
            <a:miter lim="400000"/>
          </a:ln>
        </p:spPr>
        <p:txBody>
          <a:bodyPr lIns="0" tIns="0" rIns="0" bIns="0" anchor="ctr"/>
          <a:lstStyle>
            <a:lvl1pPr algn="ctr" defTabSz="584200">
              <a:defRPr sz="5000">
                <a:latin typeface="+mn-lt"/>
                <a:ea typeface="+mn-ea"/>
                <a:cs typeface="+mn-cs"/>
                <a:sym typeface="Helvetica Light"/>
              </a:defRPr>
            </a:lvl1pPr>
            <a:lvl2pPr indent="228600" algn="ctr" defTabSz="584200">
              <a:defRPr sz="5000">
                <a:latin typeface="+mn-lt"/>
                <a:ea typeface="+mn-ea"/>
                <a:cs typeface="+mn-cs"/>
                <a:sym typeface="Helvetica Light"/>
              </a:defRPr>
            </a:lvl2pPr>
            <a:lvl3pPr indent="457200" algn="ctr" defTabSz="584200">
              <a:defRPr sz="5000">
                <a:latin typeface="+mn-lt"/>
                <a:ea typeface="+mn-ea"/>
                <a:cs typeface="+mn-cs"/>
                <a:sym typeface="Helvetica Light"/>
              </a:defRPr>
            </a:lvl3pPr>
            <a:lvl4pPr indent="685800" algn="ctr" defTabSz="584200">
              <a:defRPr sz="5000">
                <a:latin typeface="+mn-lt"/>
                <a:ea typeface="+mn-ea"/>
                <a:cs typeface="+mn-cs"/>
                <a:sym typeface="Helvetica Light"/>
              </a:defRPr>
            </a:lvl4pPr>
            <a:lvl5pPr indent="914400" algn="ctr" defTabSz="584200">
              <a:defRPr sz="5000">
                <a:latin typeface="+mn-lt"/>
                <a:ea typeface="+mn-ea"/>
                <a:cs typeface="+mn-cs"/>
                <a:sym typeface="Helvetica Light"/>
              </a:defRPr>
            </a:lvl5pPr>
            <a:lvl6pPr indent="1143000" algn="ctr" defTabSz="584200">
              <a:defRPr sz="5000">
                <a:latin typeface="+mn-lt"/>
                <a:ea typeface="+mn-ea"/>
                <a:cs typeface="+mn-cs"/>
                <a:sym typeface="Helvetica Light"/>
              </a:defRPr>
            </a:lvl6pPr>
            <a:lvl7pPr indent="1371600" algn="ctr" defTabSz="584200">
              <a:defRPr sz="5000">
                <a:latin typeface="+mn-lt"/>
                <a:ea typeface="+mn-ea"/>
                <a:cs typeface="+mn-cs"/>
                <a:sym typeface="Helvetica Light"/>
              </a:defRPr>
            </a:lvl7pPr>
            <a:lvl8pPr indent="1600200" algn="ctr" defTabSz="584200">
              <a:defRPr sz="5000">
                <a:latin typeface="+mn-lt"/>
                <a:ea typeface="+mn-ea"/>
                <a:cs typeface="+mn-cs"/>
                <a:sym typeface="Helvetica Light"/>
              </a:defRPr>
            </a:lvl8pPr>
            <a:lvl9pPr indent="1828800" algn="ctr" defTabSz="584200">
              <a:defRPr sz="5000">
                <a:latin typeface="+mn-lt"/>
                <a:ea typeface="+mn-ea"/>
                <a:cs typeface="+mn-cs"/>
                <a:sym typeface="Helvetica Light"/>
              </a:defRPr>
            </a:lvl9pPr>
          </a:lstStyle>
          <a:p>
            <a:pPr lvl="0" defTabSz="241300">
              <a:defRPr sz="32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Tree>
    <p:extLst>
      <p:ext uri="{BB962C8B-B14F-4D97-AF65-F5344CB8AC3E}">
        <p14:creationId xmlns:p14="http://schemas.microsoft.com/office/powerpoint/2010/main" val="345467650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8030DD1-D3A3-4A41-AB73-A7D117F86B00}" type="datetimeFigureOut">
              <a:rPr lang="zh-CN" altLang="en-US" smtClean="0"/>
              <a:t>2018/9/6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21DDA8-1D7F-4965-B88F-97F00E7D2014}"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5401" y="451902"/>
            <a:ext cx="212093" cy="146571"/>
          </a:xfrm>
          <a:prstGeom prst="rect">
            <a:avLst/>
          </a:prstGeom>
        </p:spPr>
      </p:pic>
      <p:cxnSp>
        <p:nvCxnSpPr>
          <p:cNvPr id="9" name="直接连接符 8"/>
          <p:cNvCxnSpPr/>
          <p:nvPr userDrawn="1"/>
        </p:nvCxnSpPr>
        <p:spPr>
          <a:xfrm>
            <a:off x="2362031" y="601813"/>
            <a:ext cx="9677321" cy="0"/>
          </a:xfrm>
          <a:prstGeom prst="line">
            <a:avLst/>
          </a:prstGeom>
          <a:ln>
            <a:solidFill>
              <a:srgbClr val="00BEF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842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95437" y="4406903"/>
            <a:ext cx="1071133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95437" y="2906713"/>
            <a:ext cx="1071133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30079" y="1600203"/>
            <a:ext cx="55656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05801" y="1600203"/>
            <a:ext cx="55656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2018/9/6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30079" y="1535113"/>
            <a:ext cx="556788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079" y="2174875"/>
            <a:ext cx="556788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401427" y="1535113"/>
            <a:ext cx="557007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401427" y="2174875"/>
            <a:ext cx="557007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2018/9/6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2018/9/6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2018/9/6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079" y="273050"/>
            <a:ext cx="4145832"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926867" y="273053"/>
            <a:ext cx="704463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079" y="1435103"/>
            <a:ext cx="414583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2018/9/6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469997" y="4800600"/>
            <a:ext cx="756094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469997" y="612775"/>
            <a:ext cx="756094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469997" y="5367338"/>
            <a:ext cx="756094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2018/9/6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30080" y="1340768"/>
            <a:ext cx="11341418" cy="478539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30080" y="6356353"/>
            <a:ext cx="294036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2018/9/6</a:t>
            </a:fld>
            <a:endParaRPr lang="zh-CN" altLang="en-US"/>
          </a:p>
        </p:txBody>
      </p:sp>
      <p:sp>
        <p:nvSpPr>
          <p:cNvPr id="5" name="页脚占位符 4"/>
          <p:cNvSpPr>
            <a:spLocks noGrp="1"/>
          </p:cNvSpPr>
          <p:nvPr>
            <p:ph type="ftr" sz="quarter" idx="3"/>
          </p:nvPr>
        </p:nvSpPr>
        <p:spPr>
          <a:xfrm>
            <a:off x="4305538" y="6356353"/>
            <a:ext cx="39905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31130" y="6356353"/>
            <a:ext cx="29403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Shape 142"/>
          <p:cNvSpPr/>
          <p:nvPr userDrawn="1"/>
        </p:nvSpPr>
        <p:spPr>
          <a:xfrm>
            <a:off x="1492" y="188640"/>
            <a:ext cx="12600083" cy="651297"/>
          </a:xfrm>
          <a:prstGeom prst="rect">
            <a:avLst/>
          </a:prstGeom>
          <a:solidFill>
            <a:srgbClr val="41AAEF"/>
          </a:solidFill>
          <a:ln w="3175">
            <a:solidFill>
              <a:srgbClr val="41AAEF"/>
            </a:solidFill>
            <a:miter lim="400000"/>
          </a:ln>
          <a:effectLst>
            <a:outerShdw dir="5400000" rotWithShape="0">
              <a:srgbClr val="000000">
                <a:alpha val="50000"/>
              </a:srgbClr>
            </a:outerShdw>
          </a:effectLst>
        </p:spPr>
        <p:txBody>
          <a:bodyPr lIns="25373" tIns="25373" rIns="25373" bIns="25373" anchor="ctr"/>
          <a:lstStyle/>
          <a:p>
            <a:pPr>
              <a:defRPr sz="1200">
                <a:solidFill>
                  <a:srgbClr val="FFFFFF"/>
                </a:solidFill>
              </a:defRPr>
            </a:pP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180107" y="188640"/>
            <a:ext cx="12097344" cy="648000"/>
          </a:xfrm>
          <a:prstGeom prst="rect">
            <a:avLst/>
          </a:prstGeom>
          <a:ln>
            <a:noFill/>
          </a:ln>
        </p:spPr>
        <p:txBody>
          <a:bodyPr vert="horz" lIns="91440" tIns="45720" rIns="91440" bIns="45720" rtlCol="0" anchor="ctr">
            <a:normAutofit/>
          </a:bodyPr>
          <a:lstStyle/>
          <a:p>
            <a:r>
              <a:rPr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 id="2147483667" r:id="rId13"/>
    <p:sldLayoutId id="2147483668" r:id="rId14"/>
    <p:sldLayoutId id="2147483670" r:id="rId15"/>
    <p:sldLayoutId id="2147483671" r:id="rId16"/>
    <p:sldLayoutId id="2147483674" r:id="rId17"/>
  </p:sldLayoutIdLst>
  <p:transition spd="slow">
    <p:push dir="u"/>
  </p:transition>
  <p:txStyles>
    <p:titleStyle>
      <a:lvl1pPr algn="l" defTabSz="914400" rtl="0" eaLnBrk="1" latinLnBrk="0" hangingPunct="1">
        <a:spcBef>
          <a:spcPct val="0"/>
        </a:spcBef>
        <a:buNone/>
        <a:defRPr sz="2800" kern="1200">
          <a:solidFill>
            <a:schemeClr val="bg1"/>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tiff"/><Relationship Id="rId2" Type="http://schemas.openxmlformats.org/officeDocument/2006/relationships/image" Target="../media/image32.tiff"/><Relationship Id="rId1" Type="http://schemas.openxmlformats.org/officeDocument/2006/relationships/slideLayout" Target="../slideLayouts/slideLayout16.xml"/><Relationship Id="rId6" Type="http://schemas.openxmlformats.org/officeDocument/2006/relationships/image" Target="../media/image36.tiff"/><Relationship Id="rId11" Type="http://schemas.openxmlformats.org/officeDocument/2006/relationships/image" Target="../media/image41.png"/><Relationship Id="rId5" Type="http://schemas.openxmlformats.org/officeDocument/2006/relationships/image" Target="../media/image35.tiff"/><Relationship Id="rId10" Type="http://schemas.openxmlformats.org/officeDocument/2006/relationships/image" Target="../media/image40.tiff"/><Relationship Id="rId4" Type="http://schemas.openxmlformats.org/officeDocument/2006/relationships/image" Target="../media/image34.tiff"/><Relationship Id="rId9" Type="http://schemas.openxmlformats.org/officeDocument/2006/relationships/image" Target="../media/image39.jpeg"/></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42.tiff"/><Relationship Id="rId2" Type="http://schemas.openxmlformats.org/officeDocument/2006/relationships/image" Target="../media/image32.tiff"/><Relationship Id="rId1" Type="http://schemas.openxmlformats.org/officeDocument/2006/relationships/slideLayout" Target="../slideLayouts/slideLayout16.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5.xml"/><Relationship Id="rId16" Type="http://schemas.openxmlformats.org/officeDocument/2006/relationships/diagramColors" Target="../diagrams/colors3.xml"/><Relationship Id="rId1" Type="http://schemas.openxmlformats.org/officeDocument/2006/relationships/slideLayout" Target="../slideLayouts/slideLayout1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a:solidFill>
                  <a:schemeClr val="tx1"/>
                </a:solidFill>
              </a:rPr>
              <a:t>Risk Overview</a:t>
            </a:r>
            <a:endParaRPr kumimoji="1" lang="zh-CN" altLang="en-US" dirty="0">
              <a:solidFill>
                <a:schemeClr val="tx1"/>
              </a:solidFill>
            </a:endParaRPr>
          </a:p>
        </p:txBody>
      </p:sp>
      <p:sp>
        <p:nvSpPr>
          <p:cNvPr id="3" name="副标题 2"/>
          <p:cNvSpPr>
            <a:spLocks noGrp="1"/>
          </p:cNvSpPr>
          <p:nvPr>
            <p:ph type="subTitle" idx="1"/>
          </p:nvPr>
        </p:nvSpPr>
        <p:spPr>
          <a:xfrm>
            <a:off x="1908299" y="3717032"/>
            <a:ext cx="8821103" cy="1752600"/>
          </a:xfrm>
        </p:spPr>
        <p:txBody>
          <a:bodyPr>
            <a:normAutofit/>
          </a:bodyPr>
          <a:lstStyle/>
          <a:p>
            <a:r>
              <a:rPr kumimoji="1" lang="zh-CN" altLang="en-US" sz="2800" dirty="0"/>
              <a:t>——</a:t>
            </a:r>
            <a:r>
              <a:rPr kumimoji="1" lang="en-US" altLang="zh-CN" sz="2800" dirty="0"/>
              <a:t> Special for freshmen of risk</a:t>
            </a:r>
          </a:p>
          <a:p>
            <a:endParaRPr kumimoji="1" lang="en-US" altLang="zh-CN" sz="2800" dirty="0"/>
          </a:p>
          <a:p>
            <a:r>
              <a:rPr kumimoji="1" lang="en-US" altLang="zh-CN" sz="2800" dirty="0"/>
              <a:t>Sept 2018</a:t>
            </a:r>
            <a:endParaRPr kumimoji="1" lang="zh-CN" altLang="en-US" sz="2800" dirty="0"/>
          </a:p>
        </p:txBody>
      </p:sp>
    </p:spTree>
    <p:extLst>
      <p:ext uri="{BB962C8B-B14F-4D97-AF65-F5344CB8AC3E}">
        <p14:creationId xmlns:p14="http://schemas.microsoft.com/office/powerpoint/2010/main" val="57055022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Risk</a:t>
            </a:r>
            <a:r>
              <a:rPr lang="zh-CN" altLang="en-US" dirty="0"/>
              <a:t> </a:t>
            </a:r>
            <a:r>
              <a:rPr lang="en-US" altLang="zh-CN" dirty="0"/>
              <a:t>types of financial systems</a:t>
            </a:r>
            <a:endParaRPr lang="zh-CN" altLang="en-US" dirty="0"/>
          </a:p>
        </p:txBody>
      </p:sp>
      <p:sp>
        <p:nvSpPr>
          <p:cNvPr id="14" name="矩形 13"/>
          <p:cNvSpPr/>
          <p:nvPr/>
        </p:nvSpPr>
        <p:spPr>
          <a:xfrm>
            <a:off x="309132" y="2185036"/>
            <a:ext cx="1376985" cy="4222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微软雅黑" panose="020B0503020204020204" charset="-122"/>
                <a:ea typeface="微软雅黑" panose="020B0503020204020204" charset="-122"/>
              </a:rPr>
              <a:t>Account</a:t>
            </a:r>
            <a:endParaRPr lang="zh-CN" altLang="zh-CN" sz="1200" b="1" dirty="0">
              <a:latin typeface="微软雅黑" panose="020B0503020204020204" charset="-122"/>
              <a:ea typeface="微软雅黑" panose="020B0503020204020204" charset="-122"/>
            </a:endParaRPr>
          </a:p>
        </p:txBody>
      </p:sp>
      <p:cxnSp>
        <p:nvCxnSpPr>
          <p:cNvPr id="15" name="直接连接符 14"/>
          <p:cNvCxnSpPr/>
          <p:nvPr/>
        </p:nvCxnSpPr>
        <p:spPr>
          <a:xfrm>
            <a:off x="540818" y="2633346"/>
            <a:ext cx="0" cy="1806575"/>
          </a:xfrm>
          <a:prstGeom prst="line">
            <a:avLst/>
          </a:prstGeom>
          <a:ln>
            <a:solidFill>
              <a:srgbClr val="00B0F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03588" y="2886076"/>
            <a:ext cx="1322509" cy="246221"/>
          </a:xfrm>
          <a:prstGeom prst="rect">
            <a:avLst/>
          </a:prstGeom>
          <a:noFill/>
          <a:ln>
            <a:solidFill>
              <a:srgbClr val="00B0F0"/>
            </a:solidFill>
          </a:ln>
        </p:spPr>
        <p:txBody>
          <a:bodyPr wrap="square" rtlCol="0">
            <a:spAutoFit/>
          </a:bodyPr>
          <a:lstStyle/>
          <a:p>
            <a:r>
              <a:rPr lang="en-US" altLang="zh-CN" sz="1000" dirty="0">
                <a:latin typeface="微软雅黑" panose="020B0503020204020204" charset="-122"/>
                <a:ea typeface="微软雅黑" panose="020B0503020204020204" charset="-122"/>
              </a:rPr>
              <a:t>Garbage Accounts</a:t>
            </a:r>
            <a:endParaRPr lang="zh-CN" altLang="en-US" sz="1000" dirty="0">
              <a:latin typeface="微软雅黑" panose="020B0503020204020204" charset="-122"/>
              <a:ea typeface="微软雅黑" panose="020B0503020204020204" charset="-122"/>
            </a:endParaRPr>
          </a:p>
        </p:txBody>
      </p:sp>
      <p:sp>
        <p:nvSpPr>
          <p:cNvPr id="17" name="文本框 16"/>
          <p:cNvSpPr txBox="1"/>
          <p:nvPr/>
        </p:nvSpPr>
        <p:spPr>
          <a:xfrm>
            <a:off x="703588" y="3293319"/>
            <a:ext cx="1322509" cy="400110"/>
          </a:xfrm>
          <a:prstGeom prst="rect">
            <a:avLst/>
          </a:prstGeom>
          <a:noFill/>
          <a:ln>
            <a:solidFill>
              <a:srgbClr val="00B0F0"/>
            </a:solidFill>
          </a:ln>
        </p:spPr>
        <p:txBody>
          <a:bodyPr wrap="square" rtlCol="0">
            <a:spAutoFit/>
          </a:bodyPr>
          <a:lstStyle/>
          <a:p>
            <a:r>
              <a:rPr lang="en-US" altLang="zh-CN" sz="1000" dirty="0">
                <a:latin typeface="微软雅黑" panose="020B0503020204020204" charset="-122"/>
                <a:ea typeface="微软雅黑" panose="020B0503020204020204" charset="-122"/>
              </a:rPr>
              <a:t>Account Take Over</a:t>
            </a:r>
            <a:endParaRPr lang="zh-CN" altLang="en-US" sz="1000" dirty="0">
              <a:latin typeface="微软雅黑" panose="020B0503020204020204" charset="-122"/>
              <a:ea typeface="微软雅黑" panose="020B0503020204020204" charset="-122"/>
            </a:endParaRPr>
          </a:p>
        </p:txBody>
      </p:sp>
      <p:sp>
        <p:nvSpPr>
          <p:cNvPr id="18" name="文本框 17"/>
          <p:cNvSpPr txBox="1"/>
          <p:nvPr/>
        </p:nvSpPr>
        <p:spPr>
          <a:xfrm>
            <a:off x="703588" y="3854451"/>
            <a:ext cx="1322509" cy="400110"/>
          </a:xfrm>
          <a:prstGeom prst="rect">
            <a:avLst/>
          </a:prstGeom>
          <a:noFill/>
          <a:ln>
            <a:solidFill>
              <a:srgbClr val="00B0F0"/>
            </a:solidFill>
          </a:ln>
        </p:spPr>
        <p:txBody>
          <a:bodyPr wrap="square" rtlCol="0">
            <a:spAutoFit/>
          </a:bodyPr>
          <a:lstStyle/>
          <a:p>
            <a:r>
              <a:rPr lang="en-US" altLang="zh-CN" sz="1000" dirty="0">
                <a:latin typeface="微软雅黑" panose="020B0503020204020204" charset="-122"/>
                <a:ea typeface="微软雅黑" panose="020B0503020204020204" charset="-122"/>
              </a:rPr>
              <a:t>Merchant</a:t>
            </a:r>
            <a:r>
              <a:rPr lang="zh-CN" altLang="en-US" sz="1000" dirty="0">
                <a:latin typeface="微软雅黑" panose="020B0503020204020204" charset="-122"/>
                <a:ea typeface="微软雅黑" panose="020B0503020204020204" charset="-122"/>
              </a:rPr>
              <a:t> </a:t>
            </a:r>
            <a:r>
              <a:rPr lang="en-US" altLang="zh-CN" sz="1000" dirty="0">
                <a:latin typeface="微软雅黑" panose="020B0503020204020204" charset="-122"/>
                <a:ea typeface="微软雅黑" panose="020B0503020204020204" charset="-122"/>
              </a:rPr>
              <a:t>Qualification</a:t>
            </a:r>
            <a:endParaRPr lang="zh-CN" altLang="zh-CN" sz="1000" dirty="0">
              <a:latin typeface="微软雅黑" panose="020B0503020204020204" charset="-122"/>
              <a:ea typeface="微软雅黑" panose="020B0503020204020204" charset="-122"/>
            </a:endParaRPr>
          </a:p>
        </p:txBody>
      </p:sp>
      <p:sp>
        <p:nvSpPr>
          <p:cNvPr id="19" name="矩形 18"/>
          <p:cNvSpPr/>
          <p:nvPr/>
        </p:nvSpPr>
        <p:spPr>
          <a:xfrm>
            <a:off x="1900737" y="2185036"/>
            <a:ext cx="1376985" cy="4222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微软雅黑" panose="020B0503020204020204" charset="-122"/>
                <a:ea typeface="微软雅黑" panose="020B0503020204020204" charset="-122"/>
              </a:rPr>
              <a:t>Fraud</a:t>
            </a:r>
            <a:endParaRPr lang="zh-CN" altLang="zh-CN" sz="1200" b="1" dirty="0">
              <a:latin typeface="微软雅黑" panose="020B0503020204020204" charset="-122"/>
              <a:ea typeface="微软雅黑" panose="020B0503020204020204" charset="-122"/>
            </a:endParaRPr>
          </a:p>
        </p:txBody>
      </p:sp>
      <p:cxnSp>
        <p:nvCxnSpPr>
          <p:cNvPr id="20" name="直接连接符 19"/>
          <p:cNvCxnSpPr/>
          <p:nvPr/>
        </p:nvCxnSpPr>
        <p:spPr>
          <a:xfrm>
            <a:off x="2159332" y="2522855"/>
            <a:ext cx="0" cy="1807210"/>
          </a:xfrm>
          <a:prstGeom prst="line">
            <a:avLst/>
          </a:prstGeom>
          <a:ln>
            <a:solidFill>
              <a:srgbClr val="00B0F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263690" y="3369946"/>
            <a:ext cx="1322509" cy="246221"/>
          </a:xfrm>
          <a:prstGeom prst="rect">
            <a:avLst/>
          </a:prstGeom>
          <a:noFill/>
          <a:ln>
            <a:solidFill>
              <a:srgbClr val="00B0F0"/>
            </a:solidFill>
          </a:ln>
        </p:spPr>
        <p:txBody>
          <a:bodyPr wrap="square" rtlCol="0">
            <a:spAutoFit/>
          </a:bodyPr>
          <a:lstStyle/>
          <a:p>
            <a:r>
              <a:rPr lang="en-US" altLang="zh-CN" sz="1000" dirty="0">
                <a:latin typeface="微软雅黑" panose="020B0503020204020204" charset="-122"/>
                <a:ea typeface="微软雅黑" panose="020B0503020204020204" charset="-122"/>
              </a:rPr>
              <a:t>Card</a:t>
            </a:r>
            <a:r>
              <a:rPr lang="zh-CN" altLang="en-US" sz="1000" dirty="0">
                <a:latin typeface="微软雅黑" panose="020B0503020204020204" charset="-122"/>
                <a:ea typeface="微软雅黑" panose="020B0503020204020204" charset="-122"/>
              </a:rPr>
              <a:t> </a:t>
            </a:r>
            <a:r>
              <a:rPr lang="en-US" altLang="zh-CN" sz="1000" dirty="0">
                <a:latin typeface="微软雅黑" panose="020B0503020204020204" charset="-122"/>
                <a:ea typeface="微软雅黑" panose="020B0503020204020204" charset="-122"/>
              </a:rPr>
              <a:t>Stolen</a:t>
            </a:r>
          </a:p>
        </p:txBody>
      </p:sp>
      <p:sp>
        <p:nvSpPr>
          <p:cNvPr id="22" name="文本框 21"/>
          <p:cNvSpPr txBox="1"/>
          <p:nvPr/>
        </p:nvSpPr>
        <p:spPr>
          <a:xfrm>
            <a:off x="2263690" y="2886076"/>
            <a:ext cx="1322509" cy="246221"/>
          </a:xfrm>
          <a:prstGeom prst="rect">
            <a:avLst/>
          </a:prstGeom>
          <a:noFill/>
          <a:ln>
            <a:solidFill>
              <a:srgbClr val="00B0F0"/>
            </a:solidFill>
          </a:ln>
        </p:spPr>
        <p:txBody>
          <a:bodyPr wrap="square" rtlCol="0">
            <a:spAutoFit/>
          </a:bodyPr>
          <a:lstStyle/>
          <a:p>
            <a:r>
              <a:rPr lang="en-US" altLang="zh-CN" sz="1000" dirty="0">
                <a:latin typeface="微软雅黑" panose="020B0503020204020204" charset="-122"/>
                <a:ea typeface="微软雅黑" panose="020B0503020204020204" charset="-122"/>
              </a:rPr>
              <a:t>Merchant</a:t>
            </a:r>
            <a:r>
              <a:rPr lang="zh-CN" altLang="en-US" sz="1000" dirty="0">
                <a:latin typeface="微软雅黑" panose="020B0503020204020204" charset="-122"/>
                <a:ea typeface="微软雅黑" panose="020B0503020204020204" charset="-122"/>
              </a:rPr>
              <a:t> </a:t>
            </a:r>
            <a:r>
              <a:rPr lang="en-US" altLang="zh-CN" sz="1000" dirty="0">
                <a:latin typeface="微软雅黑" panose="020B0503020204020204" charset="-122"/>
                <a:ea typeface="微软雅黑" panose="020B0503020204020204" charset="-122"/>
              </a:rPr>
              <a:t>Fraud</a:t>
            </a:r>
            <a:endParaRPr lang="zh-CN" altLang="en-US" sz="1000" dirty="0">
              <a:latin typeface="微软雅黑" panose="020B0503020204020204" charset="-122"/>
              <a:ea typeface="微软雅黑" panose="020B0503020204020204" charset="-122"/>
            </a:endParaRPr>
          </a:p>
        </p:txBody>
      </p:sp>
      <p:sp>
        <p:nvSpPr>
          <p:cNvPr id="24" name="矩形 23"/>
          <p:cNvSpPr/>
          <p:nvPr/>
        </p:nvSpPr>
        <p:spPr>
          <a:xfrm>
            <a:off x="3491030" y="2185036"/>
            <a:ext cx="1376985" cy="4222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微软雅黑" panose="020B0503020204020204" charset="-122"/>
                <a:ea typeface="微软雅黑" panose="020B0503020204020204" charset="-122"/>
              </a:rPr>
              <a:t>Fake</a:t>
            </a:r>
            <a:r>
              <a:rPr lang="zh-CN" altLang="en-US" sz="1200" b="1" dirty="0">
                <a:latin typeface="微软雅黑" panose="020B0503020204020204" charset="-122"/>
                <a:ea typeface="微软雅黑" panose="020B0503020204020204" charset="-122"/>
              </a:rPr>
              <a:t> </a:t>
            </a:r>
            <a:r>
              <a:rPr lang="en-US" altLang="zh-CN" sz="1200" b="1" dirty="0" err="1">
                <a:latin typeface="微软雅黑" panose="020B0503020204020204" charset="-122"/>
                <a:ea typeface="微软雅黑" panose="020B0503020204020204" charset="-122"/>
              </a:rPr>
              <a:t>Txn</a:t>
            </a:r>
            <a:endParaRPr lang="zh-CN" altLang="zh-CN" sz="1200" b="1" dirty="0">
              <a:latin typeface="微软雅黑" panose="020B0503020204020204" charset="-122"/>
              <a:ea typeface="微软雅黑" panose="020B0503020204020204" charset="-122"/>
            </a:endParaRPr>
          </a:p>
        </p:txBody>
      </p:sp>
      <p:cxnSp>
        <p:nvCxnSpPr>
          <p:cNvPr id="25" name="直接连接符 24"/>
          <p:cNvCxnSpPr/>
          <p:nvPr/>
        </p:nvCxnSpPr>
        <p:spPr>
          <a:xfrm>
            <a:off x="3708276" y="2607311"/>
            <a:ext cx="0" cy="1806575"/>
          </a:xfrm>
          <a:prstGeom prst="line">
            <a:avLst/>
          </a:prstGeom>
          <a:ln>
            <a:solidFill>
              <a:srgbClr val="00B0F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812633" y="2886076"/>
            <a:ext cx="1322509" cy="246221"/>
          </a:xfrm>
          <a:prstGeom prst="rect">
            <a:avLst/>
          </a:prstGeom>
          <a:noFill/>
          <a:ln>
            <a:solidFill>
              <a:srgbClr val="00B0F0"/>
            </a:solidFill>
          </a:ln>
        </p:spPr>
        <p:txBody>
          <a:bodyPr wrap="square" rtlCol="0">
            <a:spAutoFit/>
          </a:bodyPr>
          <a:lstStyle/>
          <a:p>
            <a:pPr algn="ctr"/>
            <a:r>
              <a:rPr lang="en-US" altLang="zh-CN" sz="1000" dirty="0">
                <a:latin typeface="微软雅黑" panose="020B0503020204020204" charset="-122"/>
                <a:ea typeface="微软雅黑" panose="020B0503020204020204" charset="-122"/>
              </a:rPr>
              <a:t>Cash</a:t>
            </a:r>
            <a:r>
              <a:rPr lang="zh-CN" altLang="en-US" sz="1000" dirty="0">
                <a:latin typeface="微软雅黑" panose="020B0503020204020204" charset="-122"/>
                <a:ea typeface="微软雅黑" panose="020B0503020204020204" charset="-122"/>
              </a:rPr>
              <a:t> </a:t>
            </a:r>
            <a:r>
              <a:rPr lang="en-US" altLang="zh-CN" sz="1000" dirty="0">
                <a:latin typeface="微软雅黑" panose="020B0503020204020204" charset="-122"/>
                <a:ea typeface="微软雅黑" panose="020B0503020204020204" charset="-122"/>
              </a:rPr>
              <a:t>Out</a:t>
            </a:r>
            <a:endParaRPr lang="zh-CN" altLang="en-US" sz="1000" dirty="0">
              <a:latin typeface="微软雅黑" panose="020B0503020204020204" charset="-122"/>
              <a:ea typeface="微软雅黑" panose="020B0503020204020204" charset="-122"/>
            </a:endParaRPr>
          </a:p>
        </p:txBody>
      </p:sp>
      <p:sp>
        <p:nvSpPr>
          <p:cNvPr id="27" name="文本框 26"/>
          <p:cNvSpPr txBox="1"/>
          <p:nvPr/>
        </p:nvSpPr>
        <p:spPr>
          <a:xfrm>
            <a:off x="3812633" y="3344546"/>
            <a:ext cx="1322509" cy="246221"/>
          </a:xfrm>
          <a:prstGeom prst="rect">
            <a:avLst/>
          </a:prstGeom>
          <a:noFill/>
          <a:ln>
            <a:solidFill>
              <a:srgbClr val="00B0F0"/>
            </a:solidFill>
          </a:ln>
        </p:spPr>
        <p:txBody>
          <a:bodyPr wrap="square" rtlCol="0">
            <a:spAutoFit/>
          </a:bodyPr>
          <a:lstStyle/>
          <a:p>
            <a:pPr algn="ctr"/>
            <a:r>
              <a:rPr lang="en-US" altLang="zh-CN" sz="1000" dirty="0">
                <a:latin typeface="微软雅黑" panose="020B0503020204020204" charset="-122"/>
                <a:ea typeface="微软雅黑" panose="020B0503020204020204" charset="-122"/>
              </a:rPr>
              <a:t>Cheat</a:t>
            </a:r>
            <a:endParaRPr lang="zh-CN" altLang="en-US" sz="1000" dirty="0">
              <a:latin typeface="微软雅黑" panose="020B0503020204020204" charset="-122"/>
              <a:ea typeface="微软雅黑" panose="020B0503020204020204" charset="-122"/>
            </a:endParaRPr>
          </a:p>
        </p:txBody>
      </p:sp>
      <p:sp>
        <p:nvSpPr>
          <p:cNvPr id="28" name="文本框 27"/>
          <p:cNvSpPr txBox="1"/>
          <p:nvPr/>
        </p:nvSpPr>
        <p:spPr>
          <a:xfrm>
            <a:off x="3812633" y="3854451"/>
            <a:ext cx="1322509" cy="246221"/>
          </a:xfrm>
          <a:prstGeom prst="rect">
            <a:avLst/>
          </a:prstGeom>
          <a:noFill/>
          <a:ln>
            <a:solidFill>
              <a:srgbClr val="00B0F0"/>
            </a:solidFill>
          </a:ln>
        </p:spPr>
        <p:txBody>
          <a:bodyPr wrap="square" rtlCol="0">
            <a:spAutoFit/>
          </a:bodyPr>
          <a:lstStyle/>
          <a:p>
            <a:pPr algn="ctr"/>
            <a:r>
              <a:rPr lang="en-US" altLang="zh-CN" sz="1000" dirty="0">
                <a:latin typeface="微软雅黑" panose="020B0503020204020204" charset="-122"/>
                <a:ea typeface="微软雅黑" panose="020B0503020204020204" charset="-122"/>
              </a:rPr>
              <a:t>Single</a:t>
            </a:r>
            <a:r>
              <a:rPr lang="zh-CN" altLang="en-US" sz="1000" dirty="0">
                <a:latin typeface="微软雅黑" panose="020B0503020204020204" charset="-122"/>
                <a:ea typeface="微软雅黑" panose="020B0503020204020204" charset="-122"/>
              </a:rPr>
              <a:t> </a:t>
            </a:r>
            <a:r>
              <a:rPr lang="en-US" altLang="zh-CN" sz="1000" dirty="0">
                <a:latin typeface="微软雅黑" panose="020B0503020204020204" charset="-122"/>
                <a:ea typeface="微软雅黑" panose="020B0503020204020204" charset="-122"/>
              </a:rPr>
              <a:t>Brush</a:t>
            </a:r>
            <a:endParaRPr lang="zh-CN" altLang="en-US" sz="1000" dirty="0">
              <a:latin typeface="微软雅黑" panose="020B0503020204020204" charset="-122"/>
              <a:ea typeface="微软雅黑" panose="020B0503020204020204" charset="-122"/>
            </a:endParaRPr>
          </a:p>
        </p:txBody>
      </p:sp>
      <p:sp>
        <p:nvSpPr>
          <p:cNvPr id="29" name="矩形 28"/>
          <p:cNvSpPr/>
          <p:nvPr/>
        </p:nvSpPr>
        <p:spPr>
          <a:xfrm>
            <a:off x="5140392" y="2185036"/>
            <a:ext cx="1376985" cy="4222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微软雅黑" panose="020B0503020204020204" charset="-122"/>
                <a:ea typeface="微软雅黑" panose="020B0503020204020204" charset="-122"/>
              </a:rPr>
              <a:t>Operation</a:t>
            </a:r>
            <a:endParaRPr lang="zh-CN" altLang="zh-CN" sz="1200" b="1" dirty="0">
              <a:latin typeface="微软雅黑" panose="020B0503020204020204" charset="-122"/>
              <a:ea typeface="微软雅黑" panose="020B0503020204020204" charset="-122"/>
            </a:endParaRPr>
          </a:p>
        </p:txBody>
      </p:sp>
      <p:cxnSp>
        <p:nvCxnSpPr>
          <p:cNvPr id="30" name="直接连接符 29"/>
          <p:cNvCxnSpPr/>
          <p:nvPr/>
        </p:nvCxnSpPr>
        <p:spPr>
          <a:xfrm>
            <a:off x="5385861" y="2607311"/>
            <a:ext cx="0" cy="1806575"/>
          </a:xfrm>
          <a:prstGeom prst="line">
            <a:avLst/>
          </a:prstGeom>
          <a:ln>
            <a:solidFill>
              <a:srgbClr val="00B0F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489562" y="2886076"/>
            <a:ext cx="1321196" cy="400110"/>
          </a:xfrm>
          <a:prstGeom prst="rect">
            <a:avLst/>
          </a:prstGeom>
          <a:noFill/>
          <a:ln>
            <a:solidFill>
              <a:srgbClr val="00B0F0"/>
            </a:solidFill>
          </a:ln>
        </p:spPr>
        <p:txBody>
          <a:bodyPr wrap="square" rtlCol="0">
            <a:spAutoFit/>
          </a:bodyPr>
          <a:lstStyle/>
          <a:p>
            <a:r>
              <a:rPr lang="en-US" altLang="zh-CN" sz="1000" dirty="0">
                <a:latin typeface="微软雅黑" panose="020B0503020204020204" charset="-122"/>
                <a:ea typeface="微软雅黑" panose="020B0503020204020204" charset="-122"/>
              </a:rPr>
              <a:t>Merchant Violation</a:t>
            </a:r>
            <a:endParaRPr lang="zh-CN" altLang="en-US" sz="1000" dirty="0">
              <a:latin typeface="微软雅黑" panose="020B0503020204020204" charset="-122"/>
              <a:ea typeface="微软雅黑" panose="020B0503020204020204" charset="-122"/>
            </a:endParaRPr>
          </a:p>
        </p:txBody>
      </p:sp>
      <p:sp>
        <p:nvSpPr>
          <p:cNvPr id="32" name="文本框 31"/>
          <p:cNvSpPr txBox="1"/>
          <p:nvPr/>
        </p:nvSpPr>
        <p:spPr>
          <a:xfrm>
            <a:off x="5489562" y="3344546"/>
            <a:ext cx="1321196" cy="400110"/>
          </a:xfrm>
          <a:prstGeom prst="rect">
            <a:avLst/>
          </a:prstGeom>
          <a:noFill/>
          <a:ln>
            <a:solidFill>
              <a:srgbClr val="00B0F0"/>
            </a:solidFill>
          </a:ln>
        </p:spPr>
        <p:txBody>
          <a:bodyPr wrap="square" rtlCol="0">
            <a:spAutoFit/>
          </a:bodyPr>
          <a:lstStyle/>
          <a:p>
            <a:r>
              <a:rPr lang="en-US" altLang="zh-CN" sz="1000" dirty="0">
                <a:latin typeface="微软雅黑" panose="020B0503020204020204" charset="-122"/>
                <a:ea typeface="微软雅黑" panose="020B0503020204020204" charset="-122"/>
              </a:rPr>
              <a:t>Merchant operation</a:t>
            </a:r>
            <a:endParaRPr lang="zh-CN" altLang="en-US" sz="1000" dirty="0">
              <a:latin typeface="微软雅黑" panose="020B0503020204020204" charset="-122"/>
              <a:ea typeface="微软雅黑" panose="020B0503020204020204" charset="-122"/>
            </a:endParaRPr>
          </a:p>
        </p:txBody>
      </p:sp>
      <p:sp>
        <p:nvSpPr>
          <p:cNvPr id="33" name="矩形 32"/>
          <p:cNvSpPr/>
          <p:nvPr/>
        </p:nvSpPr>
        <p:spPr>
          <a:xfrm>
            <a:off x="6829135" y="2185036"/>
            <a:ext cx="1376985" cy="4222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微软雅黑" panose="020B0503020204020204" charset="-122"/>
                <a:ea typeface="微软雅黑" panose="020B0503020204020204" charset="-122"/>
              </a:rPr>
              <a:t>Social Network</a:t>
            </a:r>
            <a:endParaRPr lang="zh-CN" altLang="zh-CN" sz="1200" b="1" dirty="0">
              <a:latin typeface="微软雅黑" panose="020B0503020204020204" charset="-122"/>
              <a:ea typeface="微软雅黑" panose="020B0503020204020204" charset="-122"/>
            </a:endParaRPr>
          </a:p>
        </p:txBody>
      </p:sp>
      <p:cxnSp>
        <p:nvCxnSpPr>
          <p:cNvPr id="34" name="直接连接符 33"/>
          <p:cNvCxnSpPr/>
          <p:nvPr/>
        </p:nvCxnSpPr>
        <p:spPr>
          <a:xfrm>
            <a:off x="7020127" y="2607311"/>
            <a:ext cx="0" cy="1806575"/>
          </a:xfrm>
          <a:prstGeom prst="line">
            <a:avLst/>
          </a:prstGeom>
          <a:ln>
            <a:solidFill>
              <a:srgbClr val="00B0F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7137612" y="2886076"/>
            <a:ext cx="1321196" cy="400110"/>
          </a:xfrm>
          <a:prstGeom prst="rect">
            <a:avLst/>
          </a:prstGeom>
          <a:noFill/>
          <a:ln>
            <a:solidFill>
              <a:srgbClr val="00B0F0"/>
            </a:solidFill>
          </a:ln>
        </p:spPr>
        <p:txBody>
          <a:bodyPr wrap="square" rtlCol="0">
            <a:spAutoFit/>
          </a:bodyPr>
          <a:lstStyle/>
          <a:p>
            <a:r>
              <a:rPr lang="en-US" altLang="zh-CN" sz="1000" dirty="0">
                <a:latin typeface="微软雅黑" panose="020B0503020204020204" charset="-122"/>
                <a:ea typeface="微软雅黑" panose="020B0503020204020204" charset="-122"/>
              </a:rPr>
              <a:t>Social Garbage Account</a:t>
            </a:r>
            <a:endParaRPr lang="zh-CN" altLang="en-US" sz="1000" dirty="0">
              <a:latin typeface="微软雅黑" panose="020B0503020204020204" charset="-122"/>
              <a:ea typeface="微软雅黑" panose="020B0503020204020204" charset="-122"/>
            </a:endParaRPr>
          </a:p>
        </p:txBody>
      </p:sp>
      <p:sp>
        <p:nvSpPr>
          <p:cNvPr id="36" name="文本框 35"/>
          <p:cNvSpPr txBox="1"/>
          <p:nvPr/>
        </p:nvSpPr>
        <p:spPr>
          <a:xfrm>
            <a:off x="7137612" y="3344546"/>
            <a:ext cx="1321196" cy="400110"/>
          </a:xfrm>
          <a:prstGeom prst="rect">
            <a:avLst/>
          </a:prstGeom>
          <a:noFill/>
          <a:ln>
            <a:solidFill>
              <a:srgbClr val="00B0F0"/>
            </a:solidFill>
          </a:ln>
        </p:spPr>
        <p:txBody>
          <a:bodyPr wrap="square" rtlCol="0">
            <a:spAutoFit/>
          </a:bodyPr>
          <a:lstStyle/>
          <a:p>
            <a:r>
              <a:rPr lang="en-US" altLang="zh-CN" sz="1000" dirty="0">
                <a:latin typeface="微软雅黑" panose="020B0503020204020204" charset="-122"/>
                <a:ea typeface="微软雅黑" panose="020B0503020204020204" charset="-122"/>
              </a:rPr>
              <a:t>Social Network Cheat</a:t>
            </a:r>
            <a:endParaRPr lang="zh-CN" altLang="en-US" sz="1000" dirty="0">
              <a:latin typeface="微软雅黑" panose="020B0503020204020204" charset="-122"/>
              <a:ea typeface="微软雅黑" panose="020B0503020204020204" charset="-122"/>
            </a:endParaRPr>
          </a:p>
        </p:txBody>
      </p:sp>
      <p:sp>
        <p:nvSpPr>
          <p:cNvPr id="37" name="矩形 36"/>
          <p:cNvSpPr/>
          <p:nvPr/>
        </p:nvSpPr>
        <p:spPr>
          <a:xfrm>
            <a:off x="8678022" y="2185036"/>
            <a:ext cx="1376985" cy="4222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微软雅黑" panose="020B0503020204020204" charset="-122"/>
                <a:ea typeface="微软雅黑" panose="020B0503020204020204" charset="-122"/>
              </a:rPr>
              <a:t>Money Laundering</a:t>
            </a:r>
            <a:endParaRPr lang="zh-CN" altLang="zh-CN" sz="1200" b="1" dirty="0">
              <a:latin typeface="微软雅黑" panose="020B0503020204020204" charset="-122"/>
              <a:ea typeface="微软雅黑" panose="020B0503020204020204" charset="-122"/>
            </a:endParaRPr>
          </a:p>
        </p:txBody>
      </p:sp>
      <p:cxnSp>
        <p:nvCxnSpPr>
          <p:cNvPr id="38" name="直接连接符 37"/>
          <p:cNvCxnSpPr/>
          <p:nvPr/>
        </p:nvCxnSpPr>
        <p:spPr>
          <a:xfrm>
            <a:off x="8882798" y="2600961"/>
            <a:ext cx="0" cy="1806575"/>
          </a:xfrm>
          <a:prstGeom prst="line">
            <a:avLst/>
          </a:prstGeom>
          <a:ln>
            <a:solidFill>
              <a:srgbClr val="00B0F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8985843" y="2886076"/>
            <a:ext cx="1321196" cy="400110"/>
          </a:xfrm>
          <a:prstGeom prst="rect">
            <a:avLst/>
          </a:prstGeom>
          <a:noFill/>
          <a:ln>
            <a:solidFill>
              <a:srgbClr val="00B0F0"/>
            </a:solidFill>
          </a:ln>
        </p:spPr>
        <p:txBody>
          <a:bodyPr wrap="square" rtlCol="0">
            <a:spAutoFit/>
          </a:bodyPr>
          <a:lstStyle/>
          <a:p>
            <a:r>
              <a:rPr lang="en-US" altLang="zh-CN" sz="1000" dirty="0">
                <a:latin typeface="微软雅黑" panose="020B0503020204020204" charset="-122"/>
                <a:ea typeface="微软雅黑" panose="020B0503020204020204" charset="-122"/>
              </a:rPr>
              <a:t>Merchant Money Laundering</a:t>
            </a:r>
            <a:endParaRPr lang="zh-CN" altLang="en-US" sz="1000" dirty="0">
              <a:latin typeface="微软雅黑" panose="020B0503020204020204" charset="-122"/>
              <a:ea typeface="微软雅黑" panose="020B0503020204020204" charset="-122"/>
            </a:endParaRPr>
          </a:p>
        </p:txBody>
      </p:sp>
      <p:sp>
        <p:nvSpPr>
          <p:cNvPr id="40" name="文本框 39"/>
          <p:cNvSpPr txBox="1"/>
          <p:nvPr/>
        </p:nvSpPr>
        <p:spPr>
          <a:xfrm>
            <a:off x="8985843" y="3350896"/>
            <a:ext cx="1321196" cy="400110"/>
          </a:xfrm>
          <a:prstGeom prst="rect">
            <a:avLst/>
          </a:prstGeom>
          <a:noFill/>
          <a:ln>
            <a:solidFill>
              <a:srgbClr val="00B0F0"/>
            </a:solidFill>
          </a:ln>
        </p:spPr>
        <p:txBody>
          <a:bodyPr wrap="square" rtlCol="0">
            <a:spAutoFit/>
          </a:bodyPr>
          <a:lstStyle/>
          <a:p>
            <a:r>
              <a:rPr lang="en-US" altLang="zh-CN" sz="1000" dirty="0">
                <a:latin typeface="微软雅黑" panose="020B0503020204020204" charset="-122"/>
                <a:ea typeface="微软雅黑" panose="020B0503020204020204" charset="-122"/>
              </a:rPr>
              <a:t>Personal Money Laundering</a:t>
            </a:r>
            <a:endParaRPr lang="zh-CN" altLang="en-US" sz="1000" dirty="0">
              <a:latin typeface="微软雅黑" panose="020B0503020204020204" charset="-122"/>
              <a:ea typeface="微软雅黑" panose="020B0503020204020204" charset="-122"/>
            </a:endParaRPr>
          </a:p>
        </p:txBody>
      </p:sp>
      <p:sp>
        <p:nvSpPr>
          <p:cNvPr id="41" name="矩形 40"/>
          <p:cNvSpPr/>
          <p:nvPr/>
        </p:nvSpPr>
        <p:spPr>
          <a:xfrm>
            <a:off x="10526909" y="2178686"/>
            <a:ext cx="1376985" cy="4222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微软雅黑" panose="020B0503020204020204" charset="-122"/>
                <a:ea typeface="微软雅黑" panose="020B0503020204020204" charset="-122"/>
              </a:rPr>
              <a:t>Passive</a:t>
            </a:r>
            <a:r>
              <a:rPr lang="zh-CN" altLang="en-US" sz="1200" b="1" dirty="0">
                <a:latin typeface="微软雅黑" panose="020B0503020204020204" charset="-122"/>
                <a:ea typeface="微软雅黑" panose="020B0503020204020204" charset="-122"/>
              </a:rPr>
              <a:t> </a:t>
            </a:r>
            <a:r>
              <a:rPr lang="en-US" altLang="zh-CN" sz="1200" b="1" dirty="0">
                <a:latin typeface="微软雅黑" panose="020B0503020204020204" charset="-122"/>
                <a:ea typeface="微软雅黑" panose="020B0503020204020204" charset="-122"/>
              </a:rPr>
              <a:t>risk</a:t>
            </a:r>
            <a:endParaRPr lang="zh-CN" altLang="zh-CN" sz="1200" b="1" dirty="0">
              <a:latin typeface="微软雅黑" panose="020B0503020204020204" charset="-122"/>
              <a:ea typeface="微软雅黑" panose="020B0503020204020204" charset="-122"/>
            </a:endParaRPr>
          </a:p>
        </p:txBody>
      </p:sp>
      <p:cxnSp>
        <p:nvCxnSpPr>
          <p:cNvPr id="42" name="直接连接符 41"/>
          <p:cNvCxnSpPr/>
          <p:nvPr/>
        </p:nvCxnSpPr>
        <p:spPr>
          <a:xfrm>
            <a:off x="10663427" y="2633346"/>
            <a:ext cx="0" cy="1806575"/>
          </a:xfrm>
          <a:prstGeom prst="line">
            <a:avLst/>
          </a:prstGeom>
          <a:ln>
            <a:solidFill>
              <a:srgbClr val="00B0F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0786817" y="2886076"/>
            <a:ext cx="1322509" cy="400110"/>
          </a:xfrm>
          <a:prstGeom prst="rect">
            <a:avLst/>
          </a:prstGeom>
          <a:noFill/>
          <a:ln>
            <a:solidFill>
              <a:srgbClr val="00B0F0"/>
            </a:solidFill>
          </a:ln>
        </p:spPr>
        <p:txBody>
          <a:bodyPr wrap="square" rtlCol="0">
            <a:spAutoFit/>
          </a:bodyPr>
          <a:lstStyle/>
          <a:p>
            <a:pPr algn="ctr"/>
            <a:r>
              <a:rPr lang="en-US" altLang="zh-CN" sz="1000" dirty="0">
                <a:latin typeface="微软雅黑" panose="020B0503020204020204" charset="-122"/>
                <a:ea typeface="微软雅黑" panose="020B0503020204020204" charset="-122"/>
              </a:rPr>
              <a:t>Passive</a:t>
            </a:r>
            <a:r>
              <a:rPr lang="zh-CN" altLang="en-US" sz="1000" dirty="0">
                <a:latin typeface="微软雅黑" panose="020B0503020204020204" charset="-122"/>
                <a:ea typeface="微软雅黑" panose="020B0503020204020204" charset="-122"/>
              </a:rPr>
              <a:t> </a:t>
            </a:r>
            <a:r>
              <a:rPr lang="en-US" altLang="zh-CN" sz="1000" dirty="0">
                <a:latin typeface="微软雅黑" panose="020B0503020204020204" charset="-122"/>
                <a:ea typeface="微软雅黑" panose="020B0503020204020204" charset="-122"/>
              </a:rPr>
              <a:t>Stolen</a:t>
            </a:r>
            <a:r>
              <a:rPr lang="zh-CN" altLang="en-US" sz="1000" dirty="0">
                <a:latin typeface="微软雅黑" panose="020B0503020204020204" charset="-122"/>
                <a:ea typeface="微软雅黑" panose="020B0503020204020204" charset="-122"/>
              </a:rPr>
              <a:t> </a:t>
            </a:r>
            <a:r>
              <a:rPr lang="en-US" altLang="zh-CN" sz="1000" dirty="0">
                <a:latin typeface="微软雅黑" panose="020B0503020204020204" charset="-122"/>
                <a:ea typeface="微软雅黑" panose="020B0503020204020204" charset="-122"/>
              </a:rPr>
              <a:t>Item</a:t>
            </a:r>
            <a:r>
              <a:rPr lang="zh-CN" altLang="en-US" sz="1000" dirty="0">
                <a:latin typeface="微软雅黑" panose="020B0503020204020204" charset="-122"/>
                <a:ea typeface="微软雅黑" panose="020B0503020204020204" charset="-122"/>
              </a:rPr>
              <a:t> </a:t>
            </a:r>
            <a:r>
              <a:rPr lang="en-US" altLang="zh-CN" sz="1000" dirty="0">
                <a:latin typeface="微软雅黑" panose="020B0503020204020204" charset="-122"/>
                <a:ea typeface="微软雅黑" panose="020B0503020204020204" charset="-122"/>
              </a:rPr>
              <a:t>Sale</a:t>
            </a:r>
            <a:endParaRPr lang="zh-CN" altLang="en-US" sz="1000" dirty="0">
              <a:latin typeface="微软雅黑" panose="020B0503020204020204" charset="-122"/>
              <a:ea typeface="微软雅黑" panose="020B0503020204020204" charset="-122"/>
            </a:endParaRPr>
          </a:p>
        </p:txBody>
      </p:sp>
      <p:sp>
        <p:nvSpPr>
          <p:cNvPr id="44" name="文本框 43"/>
          <p:cNvSpPr txBox="1"/>
          <p:nvPr/>
        </p:nvSpPr>
        <p:spPr>
          <a:xfrm>
            <a:off x="10786817" y="3447208"/>
            <a:ext cx="1322509" cy="246221"/>
          </a:xfrm>
          <a:prstGeom prst="rect">
            <a:avLst/>
          </a:prstGeom>
          <a:noFill/>
          <a:ln>
            <a:solidFill>
              <a:srgbClr val="00B0F0"/>
            </a:solidFill>
          </a:ln>
        </p:spPr>
        <p:txBody>
          <a:bodyPr wrap="square" rtlCol="0">
            <a:spAutoFit/>
          </a:bodyPr>
          <a:lstStyle/>
          <a:p>
            <a:pPr algn="ctr"/>
            <a:r>
              <a:rPr lang="en-US" altLang="zh-CN" sz="1000" dirty="0">
                <a:latin typeface="微软雅黑" panose="020B0503020204020204" charset="-122"/>
                <a:ea typeface="微软雅黑" panose="020B0503020204020204" charset="-122"/>
              </a:rPr>
              <a:t>Mobile</a:t>
            </a:r>
            <a:r>
              <a:rPr lang="zh-CN" altLang="en-US" sz="1000" dirty="0">
                <a:latin typeface="微软雅黑" panose="020B0503020204020204" charset="-122"/>
                <a:ea typeface="微软雅黑" panose="020B0503020204020204" charset="-122"/>
              </a:rPr>
              <a:t> </a:t>
            </a:r>
            <a:r>
              <a:rPr lang="en-US" altLang="zh-CN" sz="1000" dirty="0">
                <a:latin typeface="微软雅黑" panose="020B0503020204020204" charset="-122"/>
                <a:ea typeface="微软雅黑" panose="020B0503020204020204" charset="-122"/>
              </a:rPr>
              <a:t>Loss</a:t>
            </a:r>
            <a:endParaRPr lang="zh-CN" altLang="en-US" sz="1000" dirty="0">
              <a:latin typeface="微软雅黑" panose="020B0503020204020204" charset="-122"/>
              <a:ea typeface="微软雅黑" panose="020B0503020204020204" charset="-122"/>
            </a:endParaRPr>
          </a:p>
        </p:txBody>
      </p:sp>
      <p:sp>
        <p:nvSpPr>
          <p:cNvPr id="45" name="文本框 44"/>
          <p:cNvSpPr txBox="1"/>
          <p:nvPr/>
        </p:nvSpPr>
        <p:spPr>
          <a:xfrm>
            <a:off x="10786817" y="3854451"/>
            <a:ext cx="1322509" cy="400110"/>
          </a:xfrm>
          <a:prstGeom prst="rect">
            <a:avLst/>
          </a:prstGeom>
          <a:noFill/>
          <a:ln>
            <a:solidFill>
              <a:srgbClr val="00B0F0"/>
            </a:solidFill>
          </a:ln>
        </p:spPr>
        <p:txBody>
          <a:bodyPr wrap="square" rtlCol="0">
            <a:spAutoFit/>
          </a:bodyPr>
          <a:lstStyle/>
          <a:p>
            <a:pPr algn="ctr"/>
            <a:r>
              <a:rPr lang="en" altLang="zh-CN" sz="1000" dirty="0"/>
              <a:t>Trojan horse</a:t>
            </a:r>
            <a:r>
              <a:rPr lang="zh-CN" altLang="en-US" sz="1000" dirty="0"/>
              <a:t> </a:t>
            </a:r>
            <a:r>
              <a:rPr lang="en-US" altLang="zh-CN" sz="1000" dirty="0"/>
              <a:t>Of</a:t>
            </a:r>
            <a:r>
              <a:rPr lang="zh-CN" altLang="en-US" sz="1000" dirty="0"/>
              <a:t> </a:t>
            </a:r>
            <a:r>
              <a:rPr lang="en-US" altLang="zh-CN" sz="1000" dirty="0"/>
              <a:t>Mobile</a:t>
            </a:r>
            <a:endParaRPr lang="zh-CN" altLang="en-US" sz="1000" dirty="0">
              <a:latin typeface="微软雅黑" panose="020B0503020204020204" charset="-122"/>
              <a:ea typeface="微软雅黑" panose="020B0503020204020204" charset="-122"/>
            </a:endParaRPr>
          </a:p>
        </p:txBody>
      </p:sp>
      <p:sp>
        <p:nvSpPr>
          <p:cNvPr id="46" name="矩形 45"/>
          <p:cNvSpPr/>
          <p:nvPr/>
        </p:nvSpPr>
        <p:spPr>
          <a:xfrm>
            <a:off x="136517" y="1555750"/>
            <a:ext cx="12295724" cy="2980690"/>
          </a:xfrm>
          <a:prstGeom prst="rect">
            <a:avLst/>
          </a:prstGeom>
          <a:noFill/>
          <a:ln>
            <a:prstDash val="dash"/>
          </a:ln>
          <a:extLst>
            <a:ext uri="{909E8E84-426E-40dd-AFC4-6F175D3DCCD1}">
              <a14:hiddenFill xmlns:a14="http://schemas.microsoft.com/office/drawing/2010/main" xmlns="">
                <a:solidFill>
                  <a:srgbClr val="00B0F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latin typeface="微软雅黑" panose="020B0503020204020204" charset="-122"/>
              <a:ea typeface="微软雅黑" panose="020B0503020204020204" charset="-122"/>
            </a:endParaRPr>
          </a:p>
        </p:txBody>
      </p:sp>
      <p:sp>
        <p:nvSpPr>
          <p:cNvPr id="47" name="文本框 46"/>
          <p:cNvSpPr txBox="1"/>
          <p:nvPr/>
        </p:nvSpPr>
        <p:spPr>
          <a:xfrm>
            <a:off x="106326" y="1558925"/>
            <a:ext cx="1730748" cy="400110"/>
          </a:xfrm>
          <a:prstGeom prst="rect">
            <a:avLst/>
          </a:prstGeom>
          <a:solidFill>
            <a:srgbClr val="00B0F0"/>
          </a:solidFill>
          <a:ln>
            <a:solidFill>
              <a:srgbClr val="00B0F0"/>
            </a:solidFill>
          </a:ln>
        </p:spPr>
        <p:txBody>
          <a:bodyPr wrap="square" rtlCol="0">
            <a:spAutoFit/>
          </a:bodyPr>
          <a:lstStyle/>
          <a:p>
            <a:r>
              <a:rPr lang="en-US" altLang="zh-CN" sz="2000" b="1" dirty="0">
                <a:solidFill>
                  <a:schemeClr val="bg1"/>
                </a:solidFill>
                <a:latin typeface="微软雅黑" panose="020B0503020204020204" charset="-122"/>
                <a:ea typeface="微软雅黑" panose="020B0503020204020204" charset="-122"/>
              </a:rPr>
              <a:t>::Risks</a:t>
            </a:r>
            <a:endParaRPr lang="zh-CN" altLang="en-US" sz="2000" b="1" dirty="0">
              <a:solidFill>
                <a:schemeClr val="bg1"/>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51926457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过程 3"/>
          <p:cNvSpPr/>
          <p:nvPr/>
        </p:nvSpPr>
        <p:spPr>
          <a:xfrm>
            <a:off x="252115" y="260648"/>
            <a:ext cx="6048672" cy="468000"/>
          </a:xfrm>
          <a:prstGeom prst="flowChartProcess">
            <a:avLst/>
          </a:prstGeom>
          <a:solidFill>
            <a:srgbClr val="00BEF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r>
              <a:rPr lang="en-US" altLang="zh-CN" sz="2800" b="1" dirty="0" err="1">
                <a:solidFill>
                  <a:schemeClr val="bg1"/>
                </a:solidFill>
                <a:latin typeface="微软雅黑" pitchFamily="34" charset="-122"/>
                <a:ea typeface="微软雅黑" pitchFamily="34" charset="-122"/>
              </a:rPr>
              <a:t>GCash</a:t>
            </a:r>
            <a:r>
              <a:rPr lang="zh-CN" altLang="en-US" sz="2800" b="1" dirty="0">
                <a:solidFill>
                  <a:schemeClr val="bg1"/>
                </a:solidFill>
                <a:latin typeface="微软雅黑" pitchFamily="34" charset="-122"/>
                <a:ea typeface="微软雅黑" pitchFamily="34" charset="-122"/>
              </a:rPr>
              <a:t> </a:t>
            </a:r>
            <a:r>
              <a:rPr lang="en-US" altLang="zh-CN" sz="2800" b="1" dirty="0">
                <a:solidFill>
                  <a:schemeClr val="bg1"/>
                </a:solidFill>
                <a:latin typeface="微软雅黑" pitchFamily="34" charset="-122"/>
                <a:ea typeface="微软雅黑" pitchFamily="34" charset="-122"/>
              </a:rPr>
              <a:t>business</a:t>
            </a:r>
            <a:r>
              <a:rPr lang="zh-CN" altLang="en-US" sz="2800" b="1" dirty="0">
                <a:solidFill>
                  <a:schemeClr val="bg1"/>
                </a:solidFill>
                <a:latin typeface="微软雅黑" pitchFamily="34" charset="-122"/>
                <a:ea typeface="微软雅黑" pitchFamily="34" charset="-122"/>
              </a:rPr>
              <a:t> </a:t>
            </a:r>
            <a:r>
              <a:rPr lang="en-US" altLang="zh-CN" sz="2800" b="1" dirty="0">
                <a:solidFill>
                  <a:schemeClr val="bg1"/>
                </a:solidFill>
                <a:latin typeface="微软雅黑" pitchFamily="34" charset="-122"/>
                <a:ea typeface="微软雅黑" pitchFamily="34" charset="-122"/>
              </a:rPr>
              <a:t>and risks</a:t>
            </a:r>
            <a:endParaRPr lang="zh-CN" altLang="en-US" sz="2800" b="1" dirty="0">
              <a:solidFill>
                <a:schemeClr val="bg1"/>
              </a:solidFill>
              <a:latin typeface="微软雅黑" pitchFamily="34" charset="-122"/>
              <a:ea typeface="微软雅黑" pitchFamily="34" charset="-122"/>
            </a:endParaRPr>
          </a:p>
        </p:txBody>
      </p:sp>
      <p:sp>
        <p:nvSpPr>
          <p:cNvPr id="6" name="TextBox 5"/>
          <p:cNvSpPr txBox="1"/>
          <p:nvPr/>
        </p:nvSpPr>
        <p:spPr>
          <a:xfrm>
            <a:off x="936615" y="1418616"/>
            <a:ext cx="1875235"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Payment</a:t>
            </a:r>
            <a:endParaRPr lang="zh-CN" altLang="en-US" b="1" dirty="0">
              <a:latin typeface="微软雅黑" panose="020B0503020204020204" pitchFamily="34" charset="-122"/>
              <a:ea typeface="微软雅黑" panose="020B0503020204020204" pitchFamily="34" charset="-122"/>
            </a:endParaRPr>
          </a:p>
        </p:txBody>
      </p:sp>
      <p:sp>
        <p:nvSpPr>
          <p:cNvPr id="7" name="TextBox 6"/>
          <p:cNvSpPr txBox="1"/>
          <p:nvPr/>
        </p:nvSpPr>
        <p:spPr>
          <a:xfrm>
            <a:off x="2601825" y="1418617"/>
            <a:ext cx="2546834" cy="2308324"/>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Buy</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Load</a:t>
            </a:r>
          </a:p>
          <a:p>
            <a:r>
              <a:rPr lang="en-US" altLang="zh-CN" dirty="0">
                <a:latin typeface="微软雅黑" panose="020B0503020204020204" pitchFamily="34" charset="-122"/>
                <a:ea typeface="微软雅黑" panose="020B0503020204020204" pitchFamily="34" charset="-122"/>
              </a:rPr>
              <a:t>Lazada</a:t>
            </a:r>
          </a:p>
          <a:p>
            <a:r>
              <a:rPr lang="en-US" altLang="zh-CN" dirty="0">
                <a:latin typeface="微软雅黑" panose="020B0503020204020204" pitchFamily="34" charset="-122"/>
                <a:ea typeface="微软雅黑" panose="020B0503020204020204" pitchFamily="34" charset="-122"/>
              </a:rPr>
              <a:t>Online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shopping</a:t>
            </a:r>
          </a:p>
          <a:p>
            <a:r>
              <a:rPr lang="en-US" altLang="zh-CN" dirty="0">
                <a:latin typeface="微软雅黑" panose="020B0503020204020204" pitchFamily="34" charset="-122"/>
                <a:ea typeface="微软雅黑" panose="020B0503020204020204" pitchFamily="34" charset="-122"/>
              </a:rPr>
              <a:t>QR</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Payment</a:t>
            </a:r>
          </a:p>
          <a:p>
            <a:r>
              <a:rPr lang="en-US" altLang="zh-CN" dirty="0">
                <a:latin typeface="微软雅黑" panose="020B0503020204020204" pitchFamily="34" charset="-122"/>
                <a:ea typeface="微软雅黑" panose="020B0503020204020204" pitchFamily="34" charset="-122"/>
              </a:rPr>
              <a:t>Cash</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in/Out</a:t>
            </a:r>
          </a:p>
          <a:p>
            <a:r>
              <a:rPr lang="en-US" altLang="zh-CN" dirty="0">
                <a:latin typeface="微软雅黑" panose="020B0503020204020204" pitchFamily="34" charset="-122"/>
                <a:ea typeface="微软雅黑" panose="020B0503020204020204" pitchFamily="34" charset="-122"/>
              </a:rPr>
              <a:t>Movie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Ticket</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sp>
        <p:nvSpPr>
          <p:cNvPr id="55" name="TextBox 54"/>
          <p:cNvSpPr txBox="1"/>
          <p:nvPr/>
        </p:nvSpPr>
        <p:spPr>
          <a:xfrm>
            <a:off x="945122" y="3693896"/>
            <a:ext cx="1875235"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Social</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Service</a:t>
            </a:r>
            <a:endParaRPr lang="zh-CN" altLang="en-US" b="1" dirty="0">
              <a:latin typeface="微软雅黑" panose="020B0503020204020204" pitchFamily="34" charset="-122"/>
              <a:ea typeface="微软雅黑" panose="020B0503020204020204" pitchFamily="34" charset="-122"/>
            </a:endParaRPr>
          </a:p>
        </p:txBody>
      </p:sp>
      <p:sp>
        <p:nvSpPr>
          <p:cNvPr id="10" name="TextBox 9"/>
          <p:cNvSpPr txBox="1"/>
          <p:nvPr/>
        </p:nvSpPr>
        <p:spPr>
          <a:xfrm>
            <a:off x="3285400" y="3687192"/>
            <a:ext cx="3690461"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Bill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Payment</a:t>
            </a:r>
          </a:p>
        </p:txBody>
      </p:sp>
      <p:sp>
        <p:nvSpPr>
          <p:cNvPr id="56" name="TextBox 55"/>
          <p:cNvSpPr txBox="1"/>
          <p:nvPr/>
        </p:nvSpPr>
        <p:spPr>
          <a:xfrm>
            <a:off x="930114" y="5272720"/>
            <a:ext cx="1875235" cy="646331"/>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Financial</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Service</a:t>
            </a:r>
            <a:endParaRPr lang="zh-CN" altLang="en-US" b="1" dirty="0">
              <a:latin typeface="微软雅黑" panose="020B0503020204020204" pitchFamily="34" charset="-122"/>
              <a:ea typeface="微软雅黑" panose="020B0503020204020204" pitchFamily="34" charset="-122"/>
            </a:endParaRPr>
          </a:p>
        </p:txBody>
      </p:sp>
      <p:sp>
        <p:nvSpPr>
          <p:cNvPr id="18" name="TextBox 17"/>
          <p:cNvSpPr txBox="1"/>
          <p:nvPr/>
        </p:nvSpPr>
        <p:spPr>
          <a:xfrm>
            <a:off x="3306898" y="5268704"/>
            <a:ext cx="2633843" cy="923330"/>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Borrow</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Load</a:t>
            </a:r>
          </a:p>
          <a:p>
            <a:r>
              <a:rPr lang="en-US" altLang="zh-CN" dirty="0" err="1">
                <a:latin typeface="微软雅黑" panose="020B0503020204020204" pitchFamily="34" charset="-122"/>
                <a:ea typeface="微软雅黑" panose="020B0503020204020204" pitchFamily="34" charset="-122"/>
              </a:rPr>
              <a:t>GCredit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Fuse</a:t>
            </a:r>
          </a:p>
        </p:txBody>
      </p:sp>
      <p:sp>
        <p:nvSpPr>
          <p:cNvPr id="20" name="TextBox 19"/>
          <p:cNvSpPr txBox="1"/>
          <p:nvPr/>
        </p:nvSpPr>
        <p:spPr>
          <a:xfrm>
            <a:off x="7680984" y="1433130"/>
            <a:ext cx="318039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Anti</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Fraud</a:t>
            </a:r>
            <a:endParaRPr lang="zh-CN" altLang="en-US" b="1" dirty="0">
              <a:latin typeface="微软雅黑" panose="020B0503020204020204" pitchFamily="34" charset="-122"/>
              <a:ea typeface="微软雅黑" panose="020B0503020204020204" pitchFamily="34" charset="-122"/>
            </a:endParaRPr>
          </a:p>
        </p:txBody>
      </p:sp>
      <p:sp>
        <p:nvSpPr>
          <p:cNvPr id="57" name="TextBox 56"/>
          <p:cNvSpPr txBox="1"/>
          <p:nvPr/>
        </p:nvSpPr>
        <p:spPr>
          <a:xfrm>
            <a:off x="7710988" y="3693896"/>
            <a:ext cx="1395151" cy="646331"/>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Social</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Risk</a:t>
            </a:r>
            <a:endParaRPr lang="zh-CN" altLang="en-US" b="1" dirty="0">
              <a:latin typeface="微软雅黑" panose="020B0503020204020204" pitchFamily="34" charset="-122"/>
              <a:ea typeface="微软雅黑" panose="020B0503020204020204" pitchFamily="34" charset="-122"/>
            </a:endParaRPr>
          </a:p>
        </p:txBody>
      </p:sp>
      <p:sp>
        <p:nvSpPr>
          <p:cNvPr id="58" name="TextBox 57"/>
          <p:cNvSpPr txBox="1"/>
          <p:nvPr/>
        </p:nvSpPr>
        <p:spPr>
          <a:xfrm>
            <a:off x="7808503" y="5684203"/>
            <a:ext cx="3180398" cy="646331"/>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Marketing</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Risk</a:t>
            </a:r>
          </a:p>
          <a:p>
            <a:r>
              <a:rPr lang="en-US" altLang="zh-CN" b="1" dirty="0">
                <a:latin typeface="微软雅黑" panose="020B0503020204020204" pitchFamily="34" charset="-122"/>
                <a:ea typeface="微软雅黑" panose="020B0503020204020204" pitchFamily="34" charset="-122"/>
              </a:rPr>
              <a:t>Credit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Risk</a:t>
            </a:r>
          </a:p>
        </p:txBody>
      </p:sp>
      <p:sp>
        <p:nvSpPr>
          <p:cNvPr id="21" name="TextBox 20"/>
          <p:cNvSpPr txBox="1"/>
          <p:nvPr/>
        </p:nvSpPr>
        <p:spPr>
          <a:xfrm>
            <a:off x="8773072" y="1893890"/>
            <a:ext cx="2535317" cy="95410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Account</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Take</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Over</a:t>
            </a:r>
          </a:p>
          <a:p>
            <a:r>
              <a:rPr lang="en-US" altLang="zh-CN" sz="1400" dirty="0">
                <a:latin typeface="微软雅黑" panose="020B0503020204020204" pitchFamily="34" charset="-122"/>
                <a:ea typeface="微软雅黑" panose="020B0503020204020204" pitchFamily="34" charset="-122"/>
              </a:rPr>
              <a:t>Card</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Stolen</a:t>
            </a:r>
          </a:p>
          <a:p>
            <a:r>
              <a:rPr lang="en-US" altLang="zh-CN" sz="1400" dirty="0">
                <a:latin typeface="微软雅黑" panose="020B0503020204020204" pitchFamily="34" charset="-122"/>
                <a:ea typeface="微软雅黑" panose="020B0503020204020204" pitchFamily="34" charset="-122"/>
              </a:rPr>
              <a:t>Personal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Fraud</a:t>
            </a:r>
          </a:p>
          <a:p>
            <a:r>
              <a:rPr lang="en-US" altLang="zh-CN" sz="1400" dirty="0">
                <a:latin typeface="微软雅黑" panose="020B0503020204020204" pitchFamily="34" charset="-122"/>
                <a:ea typeface="微软雅黑" panose="020B0503020204020204" pitchFamily="34" charset="-122"/>
              </a:rPr>
              <a:t>Promotion</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abuse</a:t>
            </a:r>
            <a:endParaRPr lang="zh-CN" altLang="en-US" sz="1400" dirty="0">
              <a:latin typeface="微软雅黑" panose="020B0503020204020204" pitchFamily="34" charset="-122"/>
              <a:ea typeface="微软雅黑" panose="020B0503020204020204" pitchFamily="34" charset="-122"/>
            </a:endParaRPr>
          </a:p>
        </p:txBody>
      </p:sp>
      <p:sp>
        <p:nvSpPr>
          <p:cNvPr id="59" name="TextBox 58"/>
          <p:cNvSpPr txBox="1"/>
          <p:nvPr/>
        </p:nvSpPr>
        <p:spPr>
          <a:xfrm>
            <a:off x="8773073" y="3871858"/>
            <a:ext cx="2535317" cy="1015663"/>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Social</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Fraud</a:t>
            </a:r>
          </a:p>
          <a:p>
            <a:r>
              <a:rPr lang="en-US" altLang="zh-CN" sz="1200" dirty="0">
                <a:latin typeface="微软雅黑" panose="020B0503020204020204" pitchFamily="34" charset="-122"/>
                <a:ea typeface="微软雅黑" panose="020B0503020204020204" pitchFamily="34" charset="-122"/>
              </a:rPr>
              <a:t>Social</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Account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Take</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Over</a:t>
            </a:r>
          </a:p>
          <a:p>
            <a:r>
              <a:rPr lang="en-US" altLang="zh-CN" sz="1200" dirty="0">
                <a:latin typeface="微软雅黑" panose="020B0503020204020204" pitchFamily="34" charset="-122"/>
                <a:ea typeface="微软雅黑" panose="020B0503020204020204" pitchFamily="34" charset="-122"/>
              </a:rPr>
              <a:t>Garbage Information</a:t>
            </a:r>
          </a:p>
          <a:p>
            <a:r>
              <a:rPr lang="en-US" altLang="zh-CN" sz="1200" dirty="0">
                <a:latin typeface="微软雅黑" panose="020B0503020204020204" pitchFamily="34" charset="-122"/>
                <a:ea typeface="微软雅黑" panose="020B0503020204020204" pitchFamily="34" charset="-122"/>
              </a:rPr>
              <a:t>Gambling/Money Laundering</a:t>
            </a:r>
          </a:p>
          <a:p>
            <a:r>
              <a:rPr lang="en-US" altLang="zh-CN" sz="1200" dirty="0">
                <a:latin typeface="微软雅黑" panose="020B0503020204020204" pitchFamily="34" charset="-122"/>
                <a:ea typeface="微软雅黑" panose="020B0503020204020204" pitchFamily="34" charset="-122"/>
              </a:rPr>
              <a:t>Information</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Leak</a:t>
            </a:r>
          </a:p>
        </p:txBody>
      </p:sp>
      <p:sp>
        <p:nvSpPr>
          <p:cNvPr id="22" name="圆角矩形 21"/>
          <p:cNvSpPr/>
          <p:nvPr/>
        </p:nvSpPr>
        <p:spPr>
          <a:xfrm>
            <a:off x="930115" y="1360561"/>
            <a:ext cx="5820742" cy="203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圆角矩形 59"/>
          <p:cNvSpPr/>
          <p:nvPr/>
        </p:nvSpPr>
        <p:spPr>
          <a:xfrm>
            <a:off x="893630" y="3687192"/>
            <a:ext cx="5857227" cy="14192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1" name="圆角矩形 60"/>
          <p:cNvSpPr/>
          <p:nvPr/>
        </p:nvSpPr>
        <p:spPr>
          <a:xfrm>
            <a:off x="891594" y="5225154"/>
            <a:ext cx="5857227" cy="146282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2" name="圆角矩形 61"/>
          <p:cNvSpPr/>
          <p:nvPr/>
        </p:nvSpPr>
        <p:spPr>
          <a:xfrm>
            <a:off x="7553445" y="1393061"/>
            <a:ext cx="3487935" cy="203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3" name="圆角矩形 62"/>
          <p:cNvSpPr/>
          <p:nvPr/>
        </p:nvSpPr>
        <p:spPr>
          <a:xfrm>
            <a:off x="7613476" y="3687192"/>
            <a:ext cx="3487935" cy="14773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4" name="圆角矩形 63"/>
          <p:cNvSpPr/>
          <p:nvPr/>
        </p:nvSpPr>
        <p:spPr>
          <a:xfrm>
            <a:off x="7598450" y="5515457"/>
            <a:ext cx="3487935" cy="9869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右箭头 23"/>
          <p:cNvSpPr/>
          <p:nvPr/>
        </p:nvSpPr>
        <p:spPr>
          <a:xfrm>
            <a:off x="6945871" y="2939487"/>
            <a:ext cx="487561" cy="1777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52352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过程 6"/>
          <p:cNvSpPr/>
          <p:nvPr/>
        </p:nvSpPr>
        <p:spPr>
          <a:xfrm>
            <a:off x="204788" y="260648"/>
            <a:ext cx="6831091" cy="468000"/>
          </a:xfrm>
          <a:prstGeom prst="flowChartProcess">
            <a:avLst/>
          </a:prstGeom>
          <a:solidFill>
            <a:srgbClr val="00BEF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r>
              <a:rPr lang="en-US" altLang="zh-CN" sz="2800" b="1" dirty="0">
                <a:solidFill>
                  <a:schemeClr val="bg1"/>
                </a:solidFill>
                <a:latin typeface="微软雅黑" pitchFamily="34" charset="-122"/>
                <a:ea typeface="微软雅黑" pitchFamily="34" charset="-122"/>
              </a:rPr>
              <a:t>Case</a:t>
            </a:r>
            <a:r>
              <a:rPr lang="zh-CN" altLang="en-US" sz="2800" b="1" dirty="0">
                <a:solidFill>
                  <a:schemeClr val="bg1"/>
                </a:solidFill>
                <a:latin typeface="微软雅黑" pitchFamily="34" charset="-122"/>
                <a:ea typeface="微软雅黑" pitchFamily="34" charset="-122"/>
              </a:rPr>
              <a:t> </a:t>
            </a:r>
            <a:r>
              <a:rPr lang="en-US" altLang="zh-CN" sz="2800" b="1" dirty="0">
                <a:solidFill>
                  <a:schemeClr val="bg1"/>
                </a:solidFill>
                <a:latin typeface="微软雅黑" pitchFamily="34" charset="-122"/>
                <a:ea typeface="微软雅黑" pitchFamily="34" charset="-122"/>
              </a:rPr>
              <a:t>study</a:t>
            </a:r>
            <a:r>
              <a:rPr lang="zh-CN" altLang="en-US" sz="2800" b="1" dirty="0">
                <a:solidFill>
                  <a:schemeClr val="bg1"/>
                </a:solidFill>
                <a:latin typeface="微软雅黑" pitchFamily="34" charset="-122"/>
                <a:ea typeface="微软雅黑" pitchFamily="34" charset="-122"/>
              </a:rPr>
              <a:t> </a:t>
            </a:r>
            <a:r>
              <a:rPr lang="en-US" altLang="zh-CN" sz="2800" b="1" dirty="0">
                <a:solidFill>
                  <a:schemeClr val="bg1"/>
                </a:solidFill>
                <a:latin typeface="微软雅黑" pitchFamily="34" charset="-122"/>
                <a:ea typeface="微软雅黑" pitchFamily="34" charset="-122"/>
              </a:rPr>
              <a:t>1——</a:t>
            </a:r>
            <a:r>
              <a:rPr lang="zh-CN" altLang="en-US" sz="2800" b="1" dirty="0">
                <a:solidFill>
                  <a:schemeClr val="bg1"/>
                </a:solidFill>
                <a:latin typeface="微软雅黑" pitchFamily="34" charset="-122"/>
                <a:ea typeface="微软雅黑" pitchFamily="34" charset="-122"/>
              </a:rPr>
              <a:t> </a:t>
            </a:r>
            <a:r>
              <a:rPr lang="en-US" altLang="zh-CN" sz="2800" b="1" dirty="0">
                <a:solidFill>
                  <a:schemeClr val="bg1"/>
                </a:solidFill>
                <a:latin typeface="微软雅黑" pitchFamily="34" charset="-122"/>
                <a:ea typeface="微软雅黑" pitchFamily="34" charset="-122"/>
              </a:rPr>
              <a:t>Mobile</a:t>
            </a:r>
            <a:r>
              <a:rPr lang="zh-CN" altLang="en-US" sz="2800" b="1" dirty="0">
                <a:solidFill>
                  <a:schemeClr val="bg1"/>
                </a:solidFill>
                <a:latin typeface="微软雅黑" pitchFamily="34" charset="-122"/>
                <a:ea typeface="微软雅黑" pitchFamily="34" charset="-122"/>
              </a:rPr>
              <a:t> </a:t>
            </a:r>
            <a:r>
              <a:rPr lang="en-US" altLang="zh-CN" sz="2800" b="1" dirty="0">
                <a:solidFill>
                  <a:schemeClr val="bg1"/>
                </a:solidFill>
                <a:latin typeface="微软雅黑" pitchFamily="34" charset="-122"/>
                <a:ea typeface="微软雅黑" pitchFamily="34" charset="-122"/>
              </a:rPr>
              <a:t>Loss</a:t>
            </a:r>
            <a:endParaRPr lang="zh-CN" altLang="en-US" sz="2800" b="1" dirty="0">
              <a:solidFill>
                <a:schemeClr val="bg1"/>
              </a:solidFill>
              <a:latin typeface="微软雅黑" pitchFamily="34" charset="-122"/>
              <a:ea typeface="微软雅黑" pitchFamily="34" charset="-122"/>
            </a:endParaRPr>
          </a:p>
        </p:txBody>
      </p:sp>
      <p:sp>
        <p:nvSpPr>
          <p:cNvPr id="2" name="矩形 1"/>
          <p:cNvSpPr/>
          <p:nvPr/>
        </p:nvSpPr>
        <p:spPr>
          <a:xfrm>
            <a:off x="540384" y="814594"/>
            <a:ext cx="11294557" cy="861774"/>
          </a:xfrm>
          <a:prstGeom prst="rect">
            <a:avLst/>
          </a:prstGeom>
        </p:spPr>
        <p:txBody>
          <a:bodyPr wrap="square">
            <a:spAutoFit/>
          </a:bodyPr>
          <a:lstStyle/>
          <a:p>
            <a:r>
              <a:rPr lang="en-US" altLang="zh-CN" b="1" dirty="0">
                <a:latin typeface="微软雅黑" panose="020B0503020204020204" pitchFamily="34" charset="-122"/>
                <a:ea typeface="微软雅黑" panose="020B0503020204020204" pitchFamily="34" charset="-122"/>
              </a:rPr>
              <a:t>Overview</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User</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mobile</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lost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or</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robbed</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thief use software crack the screen lock, crack the wallet by using private information stored in mobile phone and get the fund from e-wallet</a:t>
            </a:r>
          </a:p>
        </p:txBody>
      </p:sp>
      <p:sp>
        <p:nvSpPr>
          <p:cNvPr id="10" name="Freeform 397"/>
          <p:cNvSpPr>
            <a:spLocks/>
          </p:cNvSpPr>
          <p:nvPr/>
        </p:nvSpPr>
        <p:spPr bwMode="auto">
          <a:xfrm>
            <a:off x="1348205" y="2789633"/>
            <a:ext cx="174449" cy="136322"/>
          </a:xfrm>
          <a:custGeom>
            <a:avLst/>
            <a:gdLst>
              <a:gd name="T0" fmla="*/ 89 w 99"/>
              <a:gd name="T1" fmla="*/ 48 h 80"/>
              <a:gd name="T2" fmla="*/ 60 w 99"/>
              <a:gd name="T3" fmla="*/ 0 h 80"/>
              <a:gd name="T4" fmla="*/ 0 w 99"/>
              <a:gd name="T5" fmla="*/ 0 h 80"/>
              <a:gd name="T6" fmla="*/ 38 w 99"/>
              <a:gd name="T7" fmla="*/ 65 h 80"/>
              <a:gd name="T8" fmla="*/ 38 w 99"/>
              <a:gd name="T9" fmla="*/ 80 h 80"/>
              <a:gd name="T10" fmla="*/ 73 w 99"/>
              <a:gd name="T11" fmla="*/ 80 h 80"/>
              <a:gd name="T12" fmla="*/ 89 w 99"/>
              <a:gd name="T13" fmla="*/ 48 h 80"/>
            </a:gdLst>
            <a:ahLst/>
            <a:cxnLst>
              <a:cxn ang="0">
                <a:pos x="T0" y="T1"/>
              </a:cxn>
              <a:cxn ang="0">
                <a:pos x="T2" y="T3"/>
              </a:cxn>
              <a:cxn ang="0">
                <a:pos x="T4" y="T5"/>
              </a:cxn>
              <a:cxn ang="0">
                <a:pos x="T6" y="T7"/>
              </a:cxn>
              <a:cxn ang="0">
                <a:pos x="T8" y="T9"/>
              </a:cxn>
              <a:cxn ang="0">
                <a:pos x="T10" y="T11"/>
              </a:cxn>
              <a:cxn ang="0">
                <a:pos x="T12" y="T13"/>
              </a:cxn>
            </a:cxnLst>
            <a:rect l="0" t="0" r="r" b="b"/>
            <a:pathLst>
              <a:path w="99" h="80">
                <a:moveTo>
                  <a:pt x="89" y="48"/>
                </a:moveTo>
                <a:cubicBezTo>
                  <a:pt x="60" y="0"/>
                  <a:pt x="60" y="0"/>
                  <a:pt x="60" y="0"/>
                </a:cubicBezTo>
                <a:cubicBezTo>
                  <a:pt x="0" y="0"/>
                  <a:pt x="0" y="0"/>
                  <a:pt x="0" y="0"/>
                </a:cubicBezTo>
                <a:cubicBezTo>
                  <a:pt x="21" y="14"/>
                  <a:pt x="38" y="34"/>
                  <a:pt x="38" y="65"/>
                </a:cubicBezTo>
                <a:cubicBezTo>
                  <a:pt x="38" y="70"/>
                  <a:pt x="38" y="76"/>
                  <a:pt x="38" y="80"/>
                </a:cubicBezTo>
                <a:cubicBezTo>
                  <a:pt x="53" y="80"/>
                  <a:pt x="66" y="80"/>
                  <a:pt x="73" y="80"/>
                </a:cubicBezTo>
                <a:cubicBezTo>
                  <a:pt x="99" y="80"/>
                  <a:pt x="89" y="48"/>
                  <a:pt x="89" y="48"/>
                </a:cubicBezTo>
                <a:close/>
              </a:path>
            </a:pathLst>
          </a:custGeom>
          <a:solidFill>
            <a:srgbClr val="33BFC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398"/>
          <p:cNvSpPr>
            <a:spLocks/>
          </p:cNvSpPr>
          <p:nvPr/>
        </p:nvSpPr>
        <p:spPr bwMode="auto">
          <a:xfrm>
            <a:off x="1095385" y="2556661"/>
            <a:ext cx="183396" cy="205565"/>
          </a:xfrm>
          <a:custGeom>
            <a:avLst/>
            <a:gdLst>
              <a:gd name="T0" fmla="*/ 52 w 104"/>
              <a:gd name="T1" fmla="*/ 0 h 121"/>
              <a:gd name="T2" fmla="*/ 0 w 104"/>
              <a:gd name="T3" fmla="*/ 60 h 121"/>
              <a:gd name="T4" fmla="*/ 31 w 104"/>
              <a:gd name="T5" fmla="*/ 116 h 121"/>
              <a:gd name="T6" fmla="*/ 31 w 104"/>
              <a:gd name="T7" fmla="*/ 116 h 121"/>
              <a:gd name="T8" fmla="*/ 52 w 104"/>
              <a:gd name="T9" fmla="*/ 121 h 121"/>
              <a:gd name="T10" fmla="*/ 73 w 104"/>
              <a:gd name="T11" fmla="*/ 116 h 121"/>
              <a:gd name="T12" fmla="*/ 74 w 104"/>
              <a:gd name="T13" fmla="*/ 115 h 121"/>
              <a:gd name="T14" fmla="*/ 104 w 104"/>
              <a:gd name="T15" fmla="*/ 60 h 121"/>
              <a:gd name="T16" fmla="*/ 52 w 104"/>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1">
                <a:moveTo>
                  <a:pt x="52" y="0"/>
                </a:moveTo>
                <a:cubicBezTo>
                  <a:pt x="23" y="0"/>
                  <a:pt x="0" y="27"/>
                  <a:pt x="0" y="60"/>
                </a:cubicBezTo>
                <a:cubicBezTo>
                  <a:pt x="0" y="85"/>
                  <a:pt x="13" y="106"/>
                  <a:pt x="31" y="116"/>
                </a:cubicBezTo>
                <a:cubicBezTo>
                  <a:pt x="31" y="116"/>
                  <a:pt x="31" y="116"/>
                  <a:pt x="31" y="116"/>
                </a:cubicBezTo>
                <a:cubicBezTo>
                  <a:pt x="38" y="119"/>
                  <a:pt x="45" y="121"/>
                  <a:pt x="52" y="121"/>
                </a:cubicBezTo>
                <a:cubicBezTo>
                  <a:pt x="59" y="121"/>
                  <a:pt x="66" y="119"/>
                  <a:pt x="73" y="116"/>
                </a:cubicBezTo>
                <a:cubicBezTo>
                  <a:pt x="73" y="116"/>
                  <a:pt x="74" y="115"/>
                  <a:pt x="74" y="115"/>
                </a:cubicBezTo>
                <a:cubicBezTo>
                  <a:pt x="92" y="105"/>
                  <a:pt x="104" y="84"/>
                  <a:pt x="104" y="60"/>
                </a:cubicBezTo>
                <a:cubicBezTo>
                  <a:pt x="104" y="27"/>
                  <a:pt x="81" y="0"/>
                  <a:pt x="52" y="0"/>
                </a:cubicBezTo>
                <a:close/>
              </a:path>
            </a:pathLst>
          </a:cu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399"/>
          <p:cNvSpPr>
            <a:spLocks/>
          </p:cNvSpPr>
          <p:nvPr/>
        </p:nvSpPr>
        <p:spPr bwMode="auto">
          <a:xfrm>
            <a:off x="1008907" y="2780978"/>
            <a:ext cx="363063" cy="315920"/>
          </a:xfrm>
          <a:custGeom>
            <a:avLst/>
            <a:gdLst>
              <a:gd name="T0" fmla="*/ 150 w 206"/>
              <a:gd name="T1" fmla="*/ 5 h 185"/>
              <a:gd name="T2" fmla="*/ 134 w 206"/>
              <a:gd name="T3" fmla="*/ 0 h 185"/>
              <a:gd name="T4" fmla="*/ 134 w 206"/>
              <a:gd name="T5" fmla="*/ 0 h 185"/>
              <a:gd name="T6" fmla="*/ 120 w 206"/>
              <a:gd name="T7" fmla="*/ 5 h 185"/>
              <a:gd name="T8" fmla="*/ 103 w 206"/>
              <a:gd name="T9" fmla="*/ 12 h 185"/>
              <a:gd name="T10" fmla="*/ 87 w 206"/>
              <a:gd name="T11" fmla="*/ 5 h 185"/>
              <a:gd name="T12" fmla="*/ 73 w 206"/>
              <a:gd name="T13" fmla="*/ 0 h 185"/>
              <a:gd name="T14" fmla="*/ 57 w 206"/>
              <a:gd name="T15" fmla="*/ 5 h 185"/>
              <a:gd name="T16" fmla="*/ 0 w 206"/>
              <a:gd name="T17" fmla="*/ 73 h 185"/>
              <a:gd name="T18" fmla="*/ 0 w 206"/>
              <a:gd name="T19" fmla="*/ 85 h 185"/>
              <a:gd name="T20" fmla="*/ 0 w 206"/>
              <a:gd name="T21" fmla="*/ 151 h 185"/>
              <a:gd name="T22" fmla="*/ 94 w 206"/>
              <a:gd name="T23" fmla="*/ 185 h 185"/>
              <a:gd name="T24" fmla="*/ 113 w 206"/>
              <a:gd name="T25" fmla="*/ 185 h 185"/>
              <a:gd name="T26" fmla="*/ 206 w 206"/>
              <a:gd name="T27" fmla="*/ 151 h 185"/>
              <a:gd name="T28" fmla="*/ 206 w 206"/>
              <a:gd name="T29" fmla="*/ 85 h 185"/>
              <a:gd name="T30" fmla="*/ 206 w 206"/>
              <a:gd name="T31" fmla="*/ 73 h 185"/>
              <a:gd name="T32" fmla="*/ 150 w 206"/>
              <a:gd name="T33" fmla="*/ 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185">
                <a:moveTo>
                  <a:pt x="150" y="5"/>
                </a:moveTo>
                <a:cubicBezTo>
                  <a:pt x="144" y="3"/>
                  <a:pt x="139" y="2"/>
                  <a:pt x="134" y="0"/>
                </a:cubicBezTo>
                <a:cubicBezTo>
                  <a:pt x="134" y="0"/>
                  <a:pt x="134" y="0"/>
                  <a:pt x="134" y="0"/>
                </a:cubicBezTo>
                <a:cubicBezTo>
                  <a:pt x="120" y="5"/>
                  <a:pt x="120" y="5"/>
                  <a:pt x="120" y="5"/>
                </a:cubicBezTo>
                <a:cubicBezTo>
                  <a:pt x="103" y="12"/>
                  <a:pt x="103" y="12"/>
                  <a:pt x="103" y="12"/>
                </a:cubicBezTo>
                <a:cubicBezTo>
                  <a:pt x="87" y="5"/>
                  <a:pt x="87" y="5"/>
                  <a:pt x="87" y="5"/>
                </a:cubicBezTo>
                <a:cubicBezTo>
                  <a:pt x="73" y="0"/>
                  <a:pt x="73" y="0"/>
                  <a:pt x="73" y="0"/>
                </a:cubicBezTo>
                <a:cubicBezTo>
                  <a:pt x="68" y="2"/>
                  <a:pt x="62" y="3"/>
                  <a:pt x="57" y="5"/>
                </a:cubicBezTo>
                <a:cubicBezTo>
                  <a:pt x="30" y="15"/>
                  <a:pt x="0" y="35"/>
                  <a:pt x="0" y="73"/>
                </a:cubicBezTo>
                <a:cubicBezTo>
                  <a:pt x="0" y="77"/>
                  <a:pt x="0" y="81"/>
                  <a:pt x="0" y="85"/>
                </a:cubicBezTo>
                <a:cubicBezTo>
                  <a:pt x="0" y="141"/>
                  <a:pt x="0" y="151"/>
                  <a:pt x="0" y="151"/>
                </a:cubicBezTo>
                <a:cubicBezTo>
                  <a:pt x="0" y="151"/>
                  <a:pt x="3" y="185"/>
                  <a:pt x="94" y="185"/>
                </a:cubicBezTo>
                <a:cubicBezTo>
                  <a:pt x="113" y="185"/>
                  <a:pt x="113" y="185"/>
                  <a:pt x="113" y="185"/>
                </a:cubicBezTo>
                <a:cubicBezTo>
                  <a:pt x="204" y="185"/>
                  <a:pt x="206" y="151"/>
                  <a:pt x="206" y="151"/>
                </a:cubicBezTo>
                <a:cubicBezTo>
                  <a:pt x="206" y="151"/>
                  <a:pt x="206" y="141"/>
                  <a:pt x="206" y="85"/>
                </a:cubicBezTo>
                <a:cubicBezTo>
                  <a:pt x="206" y="81"/>
                  <a:pt x="206" y="77"/>
                  <a:pt x="206" y="73"/>
                </a:cubicBezTo>
                <a:cubicBezTo>
                  <a:pt x="206" y="35"/>
                  <a:pt x="176" y="15"/>
                  <a:pt x="150" y="5"/>
                </a:cubicBezTo>
                <a:close/>
              </a:path>
            </a:pathLst>
          </a:cu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400"/>
          <p:cNvSpPr>
            <a:spLocks/>
          </p:cNvSpPr>
          <p:nvPr/>
        </p:nvSpPr>
        <p:spPr bwMode="auto">
          <a:xfrm>
            <a:off x="876951" y="2789633"/>
            <a:ext cx="172213" cy="136322"/>
          </a:xfrm>
          <a:custGeom>
            <a:avLst/>
            <a:gdLst>
              <a:gd name="T0" fmla="*/ 98 w 98"/>
              <a:gd name="T1" fmla="*/ 0 h 80"/>
              <a:gd name="T2" fmla="*/ 39 w 98"/>
              <a:gd name="T3" fmla="*/ 0 h 80"/>
              <a:gd name="T4" fmla="*/ 10 w 98"/>
              <a:gd name="T5" fmla="*/ 48 h 80"/>
              <a:gd name="T6" fmla="*/ 26 w 98"/>
              <a:gd name="T7" fmla="*/ 80 h 80"/>
              <a:gd name="T8" fmla="*/ 60 w 98"/>
              <a:gd name="T9" fmla="*/ 80 h 80"/>
              <a:gd name="T10" fmla="*/ 60 w 98"/>
              <a:gd name="T11" fmla="*/ 65 h 80"/>
              <a:gd name="T12" fmla="*/ 98 w 98"/>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98" h="80">
                <a:moveTo>
                  <a:pt x="98" y="0"/>
                </a:moveTo>
                <a:cubicBezTo>
                  <a:pt x="39" y="0"/>
                  <a:pt x="39" y="0"/>
                  <a:pt x="39" y="0"/>
                </a:cubicBezTo>
                <a:cubicBezTo>
                  <a:pt x="10" y="48"/>
                  <a:pt x="10" y="48"/>
                  <a:pt x="10" y="48"/>
                </a:cubicBezTo>
                <a:cubicBezTo>
                  <a:pt x="10" y="48"/>
                  <a:pt x="0" y="80"/>
                  <a:pt x="26" y="80"/>
                </a:cubicBezTo>
                <a:cubicBezTo>
                  <a:pt x="33" y="80"/>
                  <a:pt x="45" y="80"/>
                  <a:pt x="60" y="80"/>
                </a:cubicBezTo>
                <a:cubicBezTo>
                  <a:pt x="60" y="76"/>
                  <a:pt x="60" y="70"/>
                  <a:pt x="60" y="65"/>
                </a:cubicBezTo>
                <a:cubicBezTo>
                  <a:pt x="60" y="34"/>
                  <a:pt x="77" y="14"/>
                  <a:pt x="98" y="0"/>
                </a:cubicBezTo>
                <a:close/>
              </a:path>
            </a:pathLst>
          </a:custGeom>
          <a:solidFill>
            <a:srgbClr val="33BFC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401"/>
          <p:cNvSpPr>
            <a:spLocks/>
          </p:cNvSpPr>
          <p:nvPr/>
        </p:nvSpPr>
        <p:spPr bwMode="auto">
          <a:xfrm>
            <a:off x="952247" y="2447026"/>
            <a:ext cx="477872" cy="331067"/>
          </a:xfrm>
          <a:custGeom>
            <a:avLst/>
            <a:gdLst>
              <a:gd name="T0" fmla="*/ 28 w 271"/>
              <a:gd name="T1" fmla="*/ 194 h 194"/>
              <a:gd name="T2" fmla="*/ 68 w 271"/>
              <a:gd name="T3" fmla="*/ 194 h 194"/>
              <a:gd name="T4" fmla="*/ 84 w 271"/>
              <a:gd name="T5" fmla="*/ 188 h 194"/>
              <a:gd name="T6" fmla="*/ 96 w 271"/>
              <a:gd name="T7" fmla="*/ 183 h 194"/>
              <a:gd name="T8" fmla="*/ 93 w 271"/>
              <a:gd name="T9" fmla="*/ 180 h 194"/>
              <a:gd name="T10" fmla="*/ 42 w 271"/>
              <a:gd name="T11" fmla="*/ 180 h 194"/>
              <a:gd name="T12" fmla="*/ 18 w 271"/>
              <a:gd name="T13" fmla="*/ 156 h 194"/>
              <a:gd name="T14" fmla="*/ 18 w 271"/>
              <a:gd name="T15" fmla="*/ 39 h 194"/>
              <a:gd name="T16" fmla="*/ 42 w 271"/>
              <a:gd name="T17" fmla="*/ 15 h 194"/>
              <a:gd name="T18" fmla="*/ 228 w 271"/>
              <a:gd name="T19" fmla="*/ 15 h 194"/>
              <a:gd name="T20" fmla="*/ 253 w 271"/>
              <a:gd name="T21" fmla="*/ 39 h 194"/>
              <a:gd name="T22" fmla="*/ 253 w 271"/>
              <a:gd name="T23" fmla="*/ 156 h 194"/>
              <a:gd name="T24" fmla="*/ 228 w 271"/>
              <a:gd name="T25" fmla="*/ 180 h 194"/>
              <a:gd name="T26" fmla="*/ 176 w 271"/>
              <a:gd name="T27" fmla="*/ 180 h 194"/>
              <a:gd name="T28" fmla="*/ 173 w 271"/>
              <a:gd name="T29" fmla="*/ 183 h 194"/>
              <a:gd name="T30" fmla="*/ 203 w 271"/>
              <a:gd name="T31" fmla="*/ 194 h 194"/>
              <a:gd name="T32" fmla="*/ 243 w 271"/>
              <a:gd name="T33" fmla="*/ 194 h 194"/>
              <a:gd name="T34" fmla="*/ 271 w 271"/>
              <a:gd name="T35" fmla="*/ 166 h 194"/>
              <a:gd name="T36" fmla="*/ 271 w 271"/>
              <a:gd name="T37" fmla="*/ 29 h 194"/>
              <a:gd name="T38" fmla="*/ 243 w 271"/>
              <a:gd name="T39" fmla="*/ 0 h 194"/>
              <a:gd name="T40" fmla="*/ 28 w 271"/>
              <a:gd name="T41" fmla="*/ 0 h 194"/>
              <a:gd name="T42" fmla="*/ 0 w 271"/>
              <a:gd name="T43" fmla="*/ 29 h 194"/>
              <a:gd name="T44" fmla="*/ 0 w 271"/>
              <a:gd name="T45" fmla="*/ 166 h 194"/>
              <a:gd name="T46" fmla="*/ 28 w 271"/>
              <a:gd name="T47"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1" h="194">
                <a:moveTo>
                  <a:pt x="28" y="194"/>
                </a:moveTo>
                <a:cubicBezTo>
                  <a:pt x="68" y="194"/>
                  <a:pt x="68" y="194"/>
                  <a:pt x="68" y="194"/>
                </a:cubicBezTo>
                <a:cubicBezTo>
                  <a:pt x="74" y="192"/>
                  <a:pt x="79" y="189"/>
                  <a:pt x="84" y="188"/>
                </a:cubicBezTo>
                <a:cubicBezTo>
                  <a:pt x="88" y="186"/>
                  <a:pt x="92" y="185"/>
                  <a:pt x="96" y="183"/>
                </a:cubicBezTo>
                <a:cubicBezTo>
                  <a:pt x="95" y="182"/>
                  <a:pt x="94" y="181"/>
                  <a:pt x="93" y="180"/>
                </a:cubicBezTo>
                <a:cubicBezTo>
                  <a:pt x="42" y="180"/>
                  <a:pt x="42" y="180"/>
                  <a:pt x="42" y="180"/>
                </a:cubicBezTo>
                <a:cubicBezTo>
                  <a:pt x="29" y="180"/>
                  <a:pt x="18" y="169"/>
                  <a:pt x="18" y="156"/>
                </a:cubicBezTo>
                <a:cubicBezTo>
                  <a:pt x="18" y="39"/>
                  <a:pt x="18" y="39"/>
                  <a:pt x="18" y="39"/>
                </a:cubicBezTo>
                <a:cubicBezTo>
                  <a:pt x="18" y="25"/>
                  <a:pt x="29" y="15"/>
                  <a:pt x="42" y="15"/>
                </a:cubicBezTo>
                <a:cubicBezTo>
                  <a:pt x="228" y="15"/>
                  <a:pt x="228" y="15"/>
                  <a:pt x="228" y="15"/>
                </a:cubicBezTo>
                <a:cubicBezTo>
                  <a:pt x="242" y="15"/>
                  <a:pt x="253" y="25"/>
                  <a:pt x="253" y="39"/>
                </a:cubicBezTo>
                <a:cubicBezTo>
                  <a:pt x="253" y="156"/>
                  <a:pt x="253" y="156"/>
                  <a:pt x="253" y="156"/>
                </a:cubicBezTo>
                <a:cubicBezTo>
                  <a:pt x="253" y="169"/>
                  <a:pt x="242" y="180"/>
                  <a:pt x="228" y="180"/>
                </a:cubicBezTo>
                <a:cubicBezTo>
                  <a:pt x="176" y="180"/>
                  <a:pt x="176" y="180"/>
                  <a:pt x="176" y="180"/>
                </a:cubicBezTo>
                <a:cubicBezTo>
                  <a:pt x="175" y="181"/>
                  <a:pt x="174" y="182"/>
                  <a:pt x="173" y="183"/>
                </a:cubicBezTo>
                <a:cubicBezTo>
                  <a:pt x="182" y="186"/>
                  <a:pt x="192" y="189"/>
                  <a:pt x="203" y="194"/>
                </a:cubicBezTo>
                <a:cubicBezTo>
                  <a:pt x="243" y="194"/>
                  <a:pt x="243" y="194"/>
                  <a:pt x="243" y="194"/>
                </a:cubicBezTo>
                <a:cubicBezTo>
                  <a:pt x="258" y="194"/>
                  <a:pt x="271" y="181"/>
                  <a:pt x="271" y="166"/>
                </a:cubicBezTo>
                <a:cubicBezTo>
                  <a:pt x="271" y="29"/>
                  <a:pt x="271" y="29"/>
                  <a:pt x="271" y="29"/>
                </a:cubicBezTo>
                <a:cubicBezTo>
                  <a:pt x="271" y="13"/>
                  <a:pt x="258" y="0"/>
                  <a:pt x="243" y="0"/>
                </a:cubicBezTo>
                <a:cubicBezTo>
                  <a:pt x="28" y="0"/>
                  <a:pt x="28" y="0"/>
                  <a:pt x="28" y="0"/>
                </a:cubicBezTo>
                <a:cubicBezTo>
                  <a:pt x="13" y="0"/>
                  <a:pt x="0" y="13"/>
                  <a:pt x="0" y="29"/>
                </a:cubicBezTo>
                <a:cubicBezTo>
                  <a:pt x="0" y="166"/>
                  <a:pt x="0" y="166"/>
                  <a:pt x="0" y="166"/>
                </a:cubicBezTo>
                <a:cubicBezTo>
                  <a:pt x="0" y="181"/>
                  <a:pt x="13" y="194"/>
                  <a:pt x="28" y="194"/>
                </a:cubicBezTo>
                <a:close/>
              </a:path>
            </a:pathLst>
          </a:custGeom>
          <a:solidFill>
            <a:srgbClr val="33BFC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21"/>
          <p:cNvSpPr>
            <a:spLocks noEditPoints="1"/>
          </p:cNvSpPr>
          <p:nvPr/>
        </p:nvSpPr>
        <p:spPr bwMode="auto">
          <a:xfrm>
            <a:off x="1334110" y="4208455"/>
            <a:ext cx="308641" cy="266152"/>
          </a:xfrm>
          <a:custGeom>
            <a:avLst/>
            <a:gdLst>
              <a:gd name="T0" fmla="*/ 163 w 175"/>
              <a:gd name="T1" fmla="*/ 97 h 156"/>
              <a:gd name="T2" fmla="*/ 175 w 175"/>
              <a:gd name="T3" fmla="*/ 73 h 156"/>
              <a:gd name="T4" fmla="*/ 159 w 175"/>
              <a:gd name="T5" fmla="*/ 47 h 156"/>
              <a:gd name="T6" fmla="*/ 145 w 175"/>
              <a:gd name="T7" fmla="*/ 44 h 156"/>
              <a:gd name="T8" fmla="*/ 145 w 175"/>
              <a:gd name="T9" fmla="*/ 44 h 156"/>
              <a:gd name="T10" fmla="*/ 120 w 175"/>
              <a:gd name="T11" fmla="*/ 58 h 156"/>
              <a:gd name="T12" fmla="*/ 132 w 175"/>
              <a:gd name="T13" fmla="*/ 69 h 156"/>
              <a:gd name="T14" fmla="*/ 140 w 175"/>
              <a:gd name="T15" fmla="*/ 81 h 156"/>
              <a:gd name="T16" fmla="*/ 143 w 175"/>
              <a:gd name="T17" fmla="*/ 89 h 156"/>
              <a:gd name="T18" fmla="*/ 129 w 175"/>
              <a:gd name="T19" fmla="*/ 95 h 156"/>
              <a:gd name="T20" fmla="*/ 128 w 175"/>
              <a:gd name="T21" fmla="*/ 90 h 156"/>
              <a:gd name="T22" fmla="*/ 120 w 175"/>
              <a:gd name="T23" fmla="*/ 77 h 156"/>
              <a:gd name="T24" fmla="*/ 116 w 175"/>
              <a:gd name="T25" fmla="*/ 74 h 156"/>
              <a:gd name="T26" fmla="*/ 105 w 175"/>
              <a:gd name="T27" fmla="*/ 67 h 156"/>
              <a:gd name="T28" fmla="*/ 91 w 175"/>
              <a:gd name="T29" fmla="*/ 65 h 156"/>
              <a:gd name="T30" fmla="*/ 76 w 175"/>
              <a:gd name="T31" fmla="*/ 67 h 156"/>
              <a:gd name="T32" fmla="*/ 64 w 175"/>
              <a:gd name="T33" fmla="*/ 75 h 156"/>
              <a:gd name="T34" fmla="*/ 64 w 175"/>
              <a:gd name="T35" fmla="*/ 75 h 156"/>
              <a:gd name="T36" fmla="*/ 61 w 175"/>
              <a:gd name="T37" fmla="*/ 78 h 156"/>
              <a:gd name="T38" fmla="*/ 61 w 175"/>
              <a:gd name="T39" fmla="*/ 78 h 156"/>
              <a:gd name="T40" fmla="*/ 59 w 175"/>
              <a:gd name="T41" fmla="*/ 81 h 156"/>
              <a:gd name="T42" fmla="*/ 61 w 175"/>
              <a:gd name="T43" fmla="*/ 78 h 156"/>
              <a:gd name="T44" fmla="*/ 55 w 175"/>
              <a:gd name="T45" fmla="*/ 72 h 156"/>
              <a:gd name="T46" fmla="*/ 58 w 175"/>
              <a:gd name="T47" fmla="*/ 67 h 156"/>
              <a:gd name="T48" fmla="*/ 60 w 175"/>
              <a:gd name="T49" fmla="*/ 59 h 156"/>
              <a:gd name="T50" fmla="*/ 68 w 175"/>
              <a:gd name="T51" fmla="*/ 55 h 156"/>
              <a:gd name="T52" fmla="*/ 69 w 175"/>
              <a:gd name="T53" fmla="*/ 54 h 156"/>
              <a:gd name="T54" fmla="*/ 91 w 175"/>
              <a:gd name="T55" fmla="*/ 50 h 156"/>
              <a:gd name="T56" fmla="*/ 110 w 175"/>
              <a:gd name="T57" fmla="*/ 53 h 156"/>
              <a:gd name="T58" fmla="*/ 144 w 175"/>
              <a:gd name="T59" fmla="*/ 33 h 156"/>
              <a:gd name="T60" fmla="*/ 105 w 175"/>
              <a:gd name="T61" fmla="*/ 0 h 156"/>
              <a:gd name="T62" fmla="*/ 65 w 175"/>
              <a:gd name="T63" fmla="*/ 40 h 156"/>
              <a:gd name="T64" fmla="*/ 65 w 175"/>
              <a:gd name="T65" fmla="*/ 41 h 156"/>
              <a:gd name="T66" fmla="*/ 52 w 175"/>
              <a:gd name="T67" fmla="*/ 28 h 156"/>
              <a:gd name="T68" fmla="*/ 37 w 175"/>
              <a:gd name="T69" fmla="*/ 24 h 156"/>
              <a:gd name="T70" fmla="*/ 4 w 175"/>
              <a:gd name="T71" fmla="*/ 57 h 156"/>
              <a:gd name="T72" fmla="*/ 7 w 175"/>
              <a:gd name="T73" fmla="*/ 69 h 156"/>
              <a:gd name="T74" fmla="*/ 13 w 175"/>
              <a:gd name="T75" fmla="*/ 79 h 156"/>
              <a:gd name="T76" fmla="*/ 0 w 175"/>
              <a:gd name="T77" fmla="*/ 103 h 156"/>
              <a:gd name="T78" fmla="*/ 15 w 175"/>
              <a:gd name="T79" fmla="*/ 128 h 156"/>
              <a:gd name="T80" fmla="*/ 21 w 175"/>
              <a:gd name="T81" fmla="*/ 130 h 156"/>
              <a:gd name="T82" fmla="*/ 19 w 175"/>
              <a:gd name="T83" fmla="*/ 138 h 156"/>
              <a:gd name="T84" fmla="*/ 19 w 175"/>
              <a:gd name="T85" fmla="*/ 141 h 156"/>
              <a:gd name="T86" fmla="*/ 37 w 175"/>
              <a:gd name="T87" fmla="*/ 156 h 156"/>
              <a:gd name="T88" fmla="*/ 54 w 175"/>
              <a:gd name="T89" fmla="*/ 144 h 156"/>
              <a:gd name="T90" fmla="*/ 55 w 175"/>
              <a:gd name="T91" fmla="*/ 138 h 156"/>
              <a:gd name="T92" fmla="*/ 54 w 175"/>
              <a:gd name="T93" fmla="*/ 134 h 156"/>
              <a:gd name="T94" fmla="*/ 60 w 175"/>
              <a:gd name="T95" fmla="*/ 129 h 156"/>
              <a:gd name="T96" fmla="*/ 60 w 175"/>
              <a:gd name="T97" fmla="*/ 129 h 156"/>
              <a:gd name="T98" fmla="*/ 60 w 175"/>
              <a:gd name="T99" fmla="*/ 129 h 156"/>
              <a:gd name="T100" fmla="*/ 91 w 175"/>
              <a:gd name="T101" fmla="*/ 144 h 156"/>
              <a:gd name="T102" fmla="*/ 124 w 175"/>
              <a:gd name="T103" fmla="*/ 126 h 156"/>
              <a:gd name="T104" fmla="*/ 135 w 175"/>
              <a:gd name="T105" fmla="*/ 136 h 156"/>
              <a:gd name="T106" fmla="*/ 145 w 175"/>
              <a:gd name="T107" fmla="*/ 138 h 156"/>
              <a:gd name="T108" fmla="*/ 170 w 175"/>
              <a:gd name="T109" fmla="*/ 113 h 156"/>
              <a:gd name="T110" fmla="*/ 169 w 175"/>
              <a:gd name="T111" fmla="*/ 106 h 156"/>
              <a:gd name="T112" fmla="*/ 163 w 175"/>
              <a:gd name="T113" fmla="*/ 97 h 156"/>
              <a:gd name="T114" fmla="*/ 53 w 175"/>
              <a:gd name="T115" fmla="*/ 120 h 156"/>
              <a:gd name="T116" fmla="*/ 54 w 175"/>
              <a:gd name="T117" fmla="*/ 119 h 156"/>
              <a:gd name="T118" fmla="*/ 55 w 175"/>
              <a:gd name="T119" fmla="*/ 122 h 156"/>
              <a:gd name="T120" fmla="*/ 53 w 175"/>
              <a:gd name="T12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5" h="156">
                <a:moveTo>
                  <a:pt x="163" y="97"/>
                </a:moveTo>
                <a:cubicBezTo>
                  <a:pt x="170" y="91"/>
                  <a:pt x="175" y="83"/>
                  <a:pt x="175" y="73"/>
                </a:cubicBezTo>
                <a:cubicBezTo>
                  <a:pt x="175" y="62"/>
                  <a:pt x="168" y="52"/>
                  <a:pt x="159" y="47"/>
                </a:cubicBezTo>
                <a:cubicBezTo>
                  <a:pt x="155" y="45"/>
                  <a:pt x="150" y="44"/>
                  <a:pt x="145" y="44"/>
                </a:cubicBezTo>
                <a:cubicBezTo>
                  <a:pt x="145" y="44"/>
                  <a:pt x="145" y="44"/>
                  <a:pt x="145" y="44"/>
                </a:cubicBezTo>
                <a:cubicBezTo>
                  <a:pt x="134" y="44"/>
                  <a:pt x="125" y="50"/>
                  <a:pt x="120" y="58"/>
                </a:cubicBezTo>
                <a:cubicBezTo>
                  <a:pt x="125" y="61"/>
                  <a:pt x="129" y="65"/>
                  <a:pt x="132" y="69"/>
                </a:cubicBezTo>
                <a:cubicBezTo>
                  <a:pt x="135" y="73"/>
                  <a:pt x="138" y="77"/>
                  <a:pt x="140" y="81"/>
                </a:cubicBezTo>
                <a:cubicBezTo>
                  <a:pt x="141" y="84"/>
                  <a:pt x="142" y="86"/>
                  <a:pt x="143" y="89"/>
                </a:cubicBezTo>
                <a:cubicBezTo>
                  <a:pt x="138" y="89"/>
                  <a:pt x="133" y="92"/>
                  <a:pt x="129" y="95"/>
                </a:cubicBezTo>
                <a:cubicBezTo>
                  <a:pt x="129" y="93"/>
                  <a:pt x="128" y="91"/>
                  <a:pt x="128" y="90"/>
                </a:cubicBezTo>
                <a:cubicBezTo>
                  <a:pt x="126" y="85"/>
                  <a:pt x="123" y="81"/>
                  <a:pt x="120" y="77"/>
                </a:cubicBezTo>
                <a:cubicBezTo>
                  <a:pt x="118" y="76"/>
                  <a:pt x="117" y="75"/>
                  <a:pt x="116" y="74"/>
                </a:cubicBezTo>
                <a:cubicBezTo>
                  <a:pt x="113" y="71"/>
                  <a:pt x="109" y="69"/>
                  <a:pt x="105" y="67"/>
                </a:cubicBezTo>
                <a:cubicBezTo>
                  <a:pt x="101" y="66"/>
                  <a:pt x="96" y="65"/>
                  <a:pt x="91" y="65"/>
                </a:cubicBezTo>
                <a:cubicBezTo>
                  <a:pt x="86" y="65"/>
                  <a:pt x="81" y="66"/>
                  <a:pt x="76" y="67"/>
                </a:cubicBezTo>
                <a:cubicBezTo>
                  <a:pt x="72" y="69"/>
                  <a:pt x="67" y="72"/>
                  <a:pt x="64" y="75"/>
                </a:cubicBezTo>
                <a:cubicBezTo>
                  <a:pt x="64" y="75"/>
                  <a:pt x="64" y="75"/>
                  <a:pt x="64" y="75"/>
                </a:cubicBezTo>
                <a:cubicBezTo>
                  <a:pt x="63" y="76"/>
                  <a:pt x="62" y="77"/>
                  <a:pt x="61" y="78"/>
                </a:cubicBezTo>
                <a:cubicBezTo>
                  <a:pt x="61" y="78"/>
                  <a:pt x="61" y="78"/>
                  <a:pt x="61" y="78"/>
                </a:cubicBezTo>
                <a:cubicBezTo>
                  <a:pt x="60" y="79"/>
                  <a:pt x="60" y="80"/>
                  <a:pt x="59" y="81"/>
                </a:cubicBezTo>
                <a:cubicBezTo>
                  <a:pt x="59" y="80"/>
                  <a:pt x="60" y="79"/>
                  <a:pt x="61" y="78"/>
                </a:cubicBezTo>
                <a:cubicBezTo>
                  <a:pt x="59" y="76"/>
                  <a:pt x="57" y="74"/>
                  <a:pt x="55" y="72"/>
                </a:cubicBezTo>
                <a:cubicBezTo>
                  <a:pt x="56" y="70"/>
                  <a:pt x="57" y="69"/>
                  <a:pt x="58" y="67"/>
                </a:cubicBezTo>
                <a:cubicBezTo>
                  <a:pt x="59" y="65"/>
                  <a:pt x="60" y="62"/>
                  <a:pt x="60" y="59"/>
                </a:cubicBezTo>
                <a:cubicBezTo>
                  <a:pt x="63" y="57"/>
                  <a:pt x="65" y="56"/>
                  <a:pt x="68" y="55"/>
                </a:cubicBezTo>
                <a:cubicBezTo>
                  <a:pt x="69" y="54"/>
                  <a:pt x="69" y="54"/>
                  <a:pt x="69" y="54"/>
                </a:cubicBezTo>
                <a:cubicBezTo>
                  <a:pt x="76" y="51"/>
                  <a:pt x="83" y="50"/>
                  <a:pt x="91" y="50"/>
                </a:cubicBezTo>
                <a:cubicBezTo>
                  <a:pt x="98" y="50"/>
                  <a:pt x="104" y="51"/>
                  <a:pt x="110" y="53"/>
                </a:cubicBezTo>
                <a:cubicBezTo>
                  <a:pt x="117" y="42"/>
                  <a:pt x="130" y="33"/>
                  <a:pt x="144" y="33"/>
                </a:cubicBezTo>
                <a:cubicBezTo>
                  <a:pt x="141" y="14"/>
                  <a:pt x="125" y="0"/>
                  <a:pt x="105" y="0"/>
                </a:cubicBezTo>
                <a:cubicBezTo>
                  <a:pt x="83" y="0"/>
                  <a:pt x="65" y="18"/>
                  <a:pt x="65" y="40"/>
                </a:cubicBezTo>
                <a:cubicBezTo>
                  <a:pt x="65" y="40"/>
                  <a:pt x="65" y="41"/>
                  <a:pt x="65" y="41"/>
                </a:cubicBezTo>
                <a:cubicBezTo>
                  <a:pt x="62" y="35"/>
                  <a:pt x="58" y="31"/>
                  <a:pt x="52" y="28"/>
                </a:cubicBezTo>
                <a:cubicBezTo>
                  <a:pt x="47" y="26"/>
                  <a:pt x="42" y="24"/>
                  <a:pt x="37" y="24"/>
                </a:cubicBezTo>
                <a:cubicBezTo>
                  <a:pt x="19" y="24"/>
                  <a:pt x="4" y="39"/>
                  <a:pt x="4" y="57"/>
                </a:cubicBezTo>
                <a:cubicBezTo>
                  <a:pt x="4" y="61"/>
                  <a:pt x="5" y="65"/>
                  <a:pt x="7" y="69"/>
                </a:cubicBezTo>
                <a:cubicBezTo>
                  <a:pt x="8" y="73"/>
                  <a:pt x="10" y="76"/>
                  <a:pt x="13" y="79"/>
                </a:cubicBezTo>
                <a:cubicBezTo>
                  <a:pt x="5" y="84"/>
                  <a:pt x="0" y="93"/>
                  <a:pt x="0" y="103"/>
                </a:cubicBezTo>
                <a:cubicBezTo>
                  <a:pt x="0" y="113"/>
                  <a:pt x="6" y="123"/>
                  <a:pt x="15" y="128"/>
                </a:cubicBezTo>
                <a:cubicBezTo>
                  <a:pt x="16" y="129"/>
                  <a:pt x="18" y="130"/>
                  <a:pt x="21" y="130"/>
                </a:cubicBezTo>
                <a:cubicBezTo>
                  <a:pt x="20" y="133"/>
                  <a:pt x="19" y="135"/>
                  <a:pt x="19" y="138"/>
                </a:cubicBezTo>
                <a:cubicBezTo>
                  <a:pt x="19" y="139"/>
                  <a:pt x="19" y="140"/>
                  <a:pt x="19" y="141"/>
                </a:cubicBezTo>
                <a:cubicBezTo>
                  <a:pt x="21" y="150"/>
                  <a:pt x="28" y="156"/>
                  <a:pt x="37" y="156"/>
                </a:cubicBezTo>
                <a:cubicBezTo>
                  <a:pt x="45" y="156"/>
                  <a:pt x="51" y="151"/>
                  <a:pt x="54" y="144"/>
                </a:cubicBezTo>
                <a:cubicBezTo>
                  <a:pt x="54" y="142"/>
                  <a:pt x="55" y="140"/>
                  <a:pt x="55" y="138"/>
                </a:cubicBezTo>
                <a:cubicBezTo>
                  <a:pt x="55" y="137"/>
                  <a:pt x="55" y="135"/>
                  <a:pt x="54" y="134"/>
                </a:cubicBezTo>
                <a:cubicBezTo>
                  <a:pt x="56" y="133"/>
                  <a:pt x="58" y="131"/>
                  <a:pt x="60" y="129"/>
                </a:cubicBezTo>
                <a:cubicBezTo>
                  <a:pt x="60" y="129"/>
                  <a:pt x="60" y="129"/>
                  <a:pt x="60" y="129"/>
                </a:cubicBezTo>
                <a:cubicBezTo>
                  <a:pt x="60" y="129"/>
                  <a:pt x="60" y="129"/>
                  <a:pt x="60" y="129"/>
                </a:cubicBezTo>
                <a:cubicBezTo>
                  <a:pt x="67" y="138"/>
                  <a:pt x="78" y="144"/>
                  <a:pt x="91" y="144"/>
                </a:cubicBezTo>
                <a:cubicBezTo>
                  <a:pt x="105" y="144"/>
                  <a:pt x="117" y="137"/>
                  <a:pt x="124" y="126"/>
                </a:cubicBezTo>
                <a:cubicBezTo>
                  <a:pt x="127" y="130"/>
                  <a:pt x="131" y="134"/>
                  <a:pt x="135" y="136"/>
                </a:cubicBezTo>
                <a:cubicBezTo>
                  <a:pt x="138" y="137"/>
                  <a:pt x="142" y="138"/>
                  <a:pt x="145" y="138"/>
                </a:cubicBezTo>
                <a:cubicBezTo>
                  <a:pt x="159" y="138"/>
                  <a:pt x="170" y="127"/>
                  <a:pt x="170" y="113"/>
                </a:cubicBezTo>
                <a:cubicBezTo>
                  <a:pt x="170" y="111"/>
                  <a:pt x="169" y="108"/>
                  <a:pt x="169" y="106"/>
                </a:cubicBezTo>
                <a:cubicBezTo>
                  <a:pt x="167" y="102"/>
                  <a:pt x="166" y="99"/>
                  <a:pt x="163" y="97"/>
                </a:cubicBezTo>
                <a:close/>
                <a:moveTo>
                  <a:pt x="53" y="120"/>
                </a:moveTo>
                <a:cubicBezTo>
                  <a:pt x="53" y="119"/>
                  <a:pt x="54" y="119"/>
                  <a:pt x="54" y="119"/>
                </a:cubicBezTo>
                <a:cubicBezTo>
                  <a:pt x="54" y="120"/>
                  <a:pt x="55" y="121"/>
                  <a:pt x="55" y="122"/>
                </a:cubicBezTo>
                <a:cubicBezTo>
                  <a:pt x="54" y="121"/>
                  <a:pt x="54" y="120"/>
                  <a:pt x="53" y="120"/>
                </a:cubicBezTo>
                <a:close/>
              </a:path>
            </a:pathLst>
          </a:custGeom>
          <a:solidFill>
            <a:srgbClr val="33BFC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622"/>
          <p:cNvSpPr>
            <a:spLocks noChangeArrowheads="1"/>
          </p:cNvSpPr>
          <p:nvPr/>
        </p:nvSpPr>
        <p:spPr bwMode="auto">
          <a:xfrm>
            <a:off x="1321004" y="4496967"/>
            <a:ext cx="55601" cy="45719"/>
          </a:xfrm>
          <a:prstGeom prst="ellipse">
            <a:avLst/>
          </a:pr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623"/>
          <p:cNvSpPr>
            <a:spLocks/>
          </p:cNvSpPr>
          <p:nvPr/>
        </p:nvSpPr>
        <p:spPr bwMode="auto">
          <a:xfrm>
            <a:off x="978910" y="4605881"/>
            <a:ext cx="387257" cy="257497"/>
          </a:xfrm>
          <a:custGeom>
            <a:avLst/>
            <a:gdLst>
              <a:gd name="T0" fmla="*/ 109 w 168"/>
              <a:gd name="T1" fmla="*/ 0 h 151"/>
              <a:gd name="T2" fmla="*/ 109 w 168"/>
              <a:gd name="T3" fmla="*/ 0 h 151"/>
              <a:gd name="T4" fmla="*/ 84 w 168"/>
              <a:gd name="T5" fmla="*/ 9 h 151"/>
              <a:gd name="T6" fmla="*/ 104 w 168"/>
              <a:gd name="T7" fmla="*/ 82 h 151"/>
              <a:gd name="T8" fmla="*/ 84 w 168"/>
              <a:gd name="T9" fmla="*/ 111 h 151"/>
              <a:gd name="T10" fmla="*/ 64 w 168"/>
              <a:gd name="T11" fmla="*/ 82 h 151"/>
              <a:gd name="T12" fmla="*/ 84 w 168"/>
              <a:gd name="T13" fmla="*/ 9 h 151"/>
              <a:gd name="T14" fmla="*/ 59 w 168"/>
              <a:gd name="T15" fmla="*/ 0 h 151"/>
              <a:gd name="T16" fmla="*/ 59 w 168"/>
              <a:gd name="T17" fmla="*/ 0 h 151"/>
              <a:gd name="T18" fmla="*/ 0 w 168"/>
              <a:gd name="T19" fmla="*/ 59 h 151"/>
              <a:gd name="T20" fmla="*/ 0 w 168"/>
              <a:gd name="T21" fmla="*/ 123 h 151"/>
              <a:gd name="T22" fmla="*/ 76 w 168"/>
              <a:gd name="T23" fmla="*/ 151 h 151"/>
              <a:gd name="T24" fmla="*/ 92 w 168"/>
              <a:gd name="T25" fmla="*/ 151 h 151"/>
              <a:gd name="T26" fmla="*/ 168 w 168"/>
              <a:gd name="T27" fmla="*/ 123 h 151"/>
              <a:gd name="T28" fmla="*/ 168 w 168"/>
              <a:gd name="T29" fmla="*/ 59 h 151"/>
              <a:gd name="T30" fmla="*/ 109 w 168"/>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51">
                <a:moveTo>
                  <a:pt x="109" y="0"/>
                </a:moveTo>
                <a:cubicBezTo>
                  <a:pt x="109" y="0"/>
                  <a:pt x="109" y="0"/>
                  <a:pt x="109" y="0"/>
                </a:cubicBezTo>
                <a:cubicBezTo>
                  <a:pt x="84" y="9"/>
                  <a:pt x="84" y="9"/>
                  <a:pt x="84" y="9"/>
                </a:cubicBezTo>
                <a:cubicBezTo>
                  <a:pt x="104" y="82"/>
                  <a:pt x="104" y="82"/>
                  <a:pt x="104" y="82"/>
                </a:cubicBezTo>
                <a:cubicBezTo>
                  <a:pt x="84" y="111"/>
                  <a:pt x="84" y="111"/>
                  <a:pt x="84" y="111"/>
                </a:cubicBezTo>
                <a:cubicBezTo>
                  <a:pt x="64" y="82"/>
                  <a:pt x="64" y="82"/>
                  <a:pt x="64" y="82"/>
                </a:cubicBezTo>
                <a:cubicBezTo>
                  <a:pt x="84" y="9"/>
                  <a:pt x="84" y="9"/>
                  <a:pt x="84" y="9"/>
                </a:cubicBezTo>
                <a:cubicBezTo>
                  <a:pt x="59" y="0"/>
                  <a:pt x="59" y="0"/>
                  <a:pt x="59" y="0"/>
                </a:cubicBezTo>
                <a:cubicBezTo>
                  <a:pt x="59" y="0"/>
                  <a:pt x="59" y="0"/>
                  <a:pt x="59" y="0"/>
                </a:cubicBezTo>
                <a:cubicBezTo>
                  <a:pt x="37" y="6"/>
                  <a:pt x="0" y="22"/>
                  <a:pt x="0" y="59"/>
                </a:cubicBezTo>
                <a:cubicBezTo>
                  <a:pt x="0" y="113"/>
                  <a:pt x="0" y="123"/>
                  <a:pt x="0" y="123"/>
                </a:cubicBezTo>
                <a:cubicBezTo>
                  <a:pt x="0" y="123"/>
                  <a:pt x="2" y="151"/>
                  <a:pt x="76" y="151"/>
                </a:cubicBezTo>
                <a:cubicBezTo>
                  <a:pt x="92" y="151"/>
                  <a:pt x="92" y="151"/>
                  <a:pt x="92" y="151"/>
                </a:cubicBezTo>
                <a:cubicBezTo>
                  <a:pt x="166" y="151"/>
                  <a:pt x="168" y="123"/>
                  <a:pt x="168" y="123"/>
                </a:cubicBezTo>
                <a:cubicBezTo>
                  <a:pt x="168" y="123"/>
                  <a:pt x="168" y="113"/>
                  <a:pt x="168" y="59"/>
                </a:cubicBezTo>
                <a:cubicBezTo>
                  <a:pt x="168" y="22"/>
                  <a:pt x="132" y="6"/>
                  <a:pt x="109" y="0"/>
                </a:cubicBezTo>
                <a:close/>
              </a:path>
            </a:pathLst>
          </a:cu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624"/>
          <p:cNvSpPr>
            <a:spLocks noChangeArrowheads="1"/>
          </p:cNvSpPr>
          <p:nvPr/>
        </p:nvSpPr>
        <p:spPr bwMode="auto">
          <a:xfrm>
            <a:off x="1285364" y="4549621"/>
            <a:ext cx="47255" cy="45719"/>
          </a:xfrm>
          <a:prstGeom prst="ellipse">
            <a:avLst/>
          </a:pr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Oval 625"/>
          <p:cNvSpPr>
            <a:spLocks noChangeArrowheads="1"/>
          </p:cNvSpPr>
          <p:nvPr/>
        </p:nvSpPr>
        <p:spPr bwMode="auto">
          <a:xfrm>
            <a:off x="1082785" y="4424840"/>
            <a:ext cx="196067" cy="168779"/>
          </a:xfrm>
          <a:prstGeom prst="ellipse">
            <a:avLst/>
          </a:pr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右箭头 3"/>
          <p:cNvSpPr/>
          <p:nvPr/>
        </p:nvSpPr>
        <p:spPr>
          <a:xfrm>
            <a:off x="1455176" y="3204157"/>
            <a:ext cx="10141267" cy="1121093"/>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460300" y="3468905"/>
            <a:ext cx="390049" cy="3628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860225" y="2213387"/>
            <a:ext cx="1620203" cy="125551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1935234" y="2394915"/>
            <a:ext cx="1455182" cy="830997"/>
          </a:xfrm>
          <a:prstGeom prst="rect">
            <a:avLst/>
          </a:prstGeom>
          <a:noFill/>
        </p:spPr>
        <p:txBody>
          <a:bodyPr wrap="square" rtlCol="0">
            <a:spAutoFit/>
          </a:bodyPr>
          <a:lstStyle/>
          <a:p>
            <a:pPr lvl="0"/>
            <a:r>
              <a:rPr lang="en-US" altLang="zh-CN" sz="1600" dirty="0">
                <a:latin typeface="微软雅黑" panose="020B0503020204020204" pitchFamily="34" charset="-122"/>
                <a:ea typeface="微软雅黑" panose="020B0503020204020204" pitchFamily="34" charset="-122"/>
              </a:rPr>
              <a:t>Get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the lost mobile phone</a:t>
            </a:r>
            <a:r>
              <a:rPr lang="zh-CN" altLang="en-US" sz="1600" dirty="0">
                <a:latin typeface="微软雅黑" panose="020B0503020204020204" pitchFamily="34" charset="-122"/>
                <a:ea typeface="微软雅黑" panose="020B0503020204020204" pitchFamily="34" charset="-122"/>
              </a:rPr>
              <a:t>；</a:t>
            </a:r>
            <a:endParaRPr lang="zh-CN" altLang="en-US" dirty="0"/>
          </a:p>
        </p:txBody>
      </p:sp>
      <p:sp>
        <p:nvSpPr>
          <p:cNvPr id="23" name="椭圆 22"/>
          <p:cNvSpPr/>
          <p:nvPr/>
        </p:nvSpPr>
        <p:spPr>
          <a:xfrm>
            <a:off x="4493017" y="3461651"/>
            <a:ext cx="390049" cy="3628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892942" y="2220647"/>
            <a:ext cx="1620203" cy="125551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3967951" y="2213493"/>
            <a:ext cx="1455182" cy="1077218"/>
          </a:xfrm>
          <a:prstGeom prst="rect">
            <a:avLst/>
          </a:prstGeom>
          <a:noFill/>
        </p:spPr>
        <p:txBody>
          <a:bodyPr wrap="square" rtlCol="0">
            <a:spAutoFit/>
          </a:bodyPr>
          <a:lstStyle/>
          <a:p>
            <a:pPr lvl="0"/>
            <a:r>
              <a:rPr lang="en-US" altLang="zh-CN" sz="1600" dirty="0">
                <a:latin typeface="微软雅黑" panose="020B0503020204020204" pitchFamily="34" charset="-122"/>
                <a:ea typeface="微软雅黑" panose="020B0503020204020204" pitchFamily="34" charset="-122"/>
              </a:rPr>
              <a:t>No screen lock or crack</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lock</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by</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hack</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software</a:t>
            </a:r>
            <a:r>
              <a:rPr lang="zh-CN" altLang="en-US" sz="1600" dirty="0">
                <a:latin typeface="微软雅黑" panose="020B0503020204020204" pitchFamily="34" charset="-122"/>
                <a:ea typeface="微软雅黑" panose="020B0503020204020204" pitchFamily="34" charset="-122"/>
              </a:rPr>
              <a:t>；</a:t>
            </a:r>
          </a:p>
        </p:txBody>
      </p:sp>
      <p:sp>
        <p:nvSpPr>
          <p:cNvPr id="26" name="椭圆 25"/>
          <p:cNvSpPr/>
          <p:nvPr/>
        </p:nvSpPr>
        <p:spPr>
          <a:xfrm>
            <a:off x="8550987" y="3476165"/>
            <a:ext cx="390049" cy="3628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840796" y="2220647"/>
            <a:ext cx="1620203" cy="125551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6915805" y="2213493"/>
            <a:ext cx="1455182" cy="1169551"/>
          </a:xfrm>
          <a:prstGeom prst="rect">
            <a:avLst/>
          </a:prstGeom>
          <a:noFill/>
        </p:spPr>
        <p:txBody>
          <a:bodyPr wrap="square" rtlCol="0">
            <a:spAutoFit/>
          </a:bodyPr>
          <a:lstStyle/>
          <a:p>
            <a:pPr lvl="0"/>
            <a:r>
              <a:rPr lang="en-US" altLang="zh-CN" sz="1400" dirty="0">
                <a:latin typeface="微软雅黑" panose="020B0503020204020204" pitchFamily="34" charset="-122"/>
                <a:ea typeface="微软雅黑" panose="020B0503020204020204" pitchFamily="34" charset="-122"/>
              </a:rPr>
              <a:t>Login</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Wallet, get profit from small amount no pass or scan to pay</a:t>
            </a:r>
            <a:endParaRPr lang="zh-CN" altLang="en-US" sz="1400" dirty="0">
              <a:latin typeface="微软雅黑" panose="020B0503020204020204" pitchFamily="34" charset="-122"/>
              <a:ea typeface="微软雅黑" panose="020B0503020204020204" pitchFamily="34" charset="-122"/>
            </a:endParaRPr>
          </a:p>
        </p:txBody>
      </p:sp>
      <p:sp>
        <p:nvSpPr>
          <p:cNvPr id="29" name="矩形 28"/>
          <p:cNvSpPr/>
          <p:nvPr/>
        </p:nvSpPr>
        <p:spPr>
          <a:xfrm>
            <a:off x="9023568" y="2220649"/>
            <a:ext cx="1620203" cy="125551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8521005" y="2612559"/>
            <a:ext cx="562570"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Or</a:t>
            </a:r>
            <a:endParaRPr lang="zh-CN" altLang="en-US" b="1" dirty="0">
              <a:latin typeface="微软雅黑" panose="020B0503020204020204" pitchFamily="34" charset="-122"/>
              <a:ea typeface="微软雅黑" panose="020B0503020204020204" pitchFamily="34" charset="-122"/>
            </a:endParaRPr>
          </a:p>
        </p:txBody>
      </p:sp>
      <p:sp>
        <p:nvSpPr>
          <p:cNvPr id="31" name="TextBox 30"/>
          <p:cNvSpPr txBox="1"/>
          <p:nvPr/>
        </p:nvSpPr>
        <p:spPr>
          <a:xfrm>
            <a:off x="9083574" y="2221092"/>
            <a:ext cx="1455182" cy="954107"/>
          </a:xfrm>
          <a:prstGeom prst="rect">
            <a:avLst/>
          </a:prstGeom>
          <a:noFill/>
        </p:spPr>
        <p:txBody>
          <a:bodyPr wrap="square" rtlCol="0">
            <a:spAutoFit/>
          </a:bodyPr>
          <a:lstStyle/>
          <a:p>
            <a:pPr lvl="0"/>
            <a:r>
              <a:rPr lang="en-US" altLang="zh-CN" sz="1400" dirty="0">
                <a:latin typeface="微软雅黑" panose="020B0503020204020204" pitchFamily="34" charset="-122"/>
                <a:ea typeface="微软雅黑" panose="020B0503020204020204" pitchFamily="34" charset="-122"/>
              </a:rPr>
              <a:t>User credit card or OTP to reset wallet password</a:t>
            </a:r>
            <a:endParaRPr lang="zh-CN" altLang="en-US" sz="1400" dirty="0">
              <a:latin typeface="微软雅黑" panose="020B0503020204020204" pitchFamily="34" charset="-122"/>
              <a:ea typeface="微软雅黑" panose="020B0503020204020204" pitchFamily="34" charset="-122"/>
            </a:endParaRPr>
          </a:p>
        </p:txBody>
      </p:sp>
      <p:sp>
        <p:nvSpPr>
          <p:cNvPr id="32" name="椭圆 31"/>
          <p:cNvSpPr/>
          <p:nvPr/>
        </p:nvSpPr>
        <p:spPr>
          <a:xfrm>
            <a:off x="996158" y="3098791"/>
            <a:ext cx="390049" cy="3628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444552" y="2438457"/>
            <a:ext cx="492443" cy="1073991"/>
          </a:xfrm>
          <a:prstGeom prst="rect">
            <a:avLst/>
          </a:prstGeom>
          <a:noFill/>
        </p:spPr>
        <p:txBody>
          <a:bodyPr vert="eaVert" wrap="square" rtlCol="0">
            <a:spAutoFit/>
          </a:bodyPr>
          <a:lstStyle/>
          <a:p>
            <a:r>
              <a:rPr lang="en-US" altLang="zh-CN" sz="2000" b="1" dirty="0">
                <a:solidFill>
                  <a:srgbClr val="C00000"/>
                </a:solidFill>
                <a:latin typeface="微软雅黑" panose="020B0503020204020204" pitchFamily="34" charset="-122"/>
                <a:ea typeface="微软雅黑" panose="020B0503020204020204" pitchFamily="34" charset="-122"/>
              </a:rPr>
              <a:t>Thief</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33" name="椭圆 32"/>
          <p:cNvSpPr/>
          <p:nvPr/>
        </p:nvSpPr>
        <p:spPr>
          <a:xfrm>
            <a:off x="6056653" y="3692130"/>
            <a:ext cx="390049" cy="36285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978903" y="3987926"/>
            <a:ext cx="390049" cy="36285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1485" y="4022977"/>
            <a:ext cx="492443" cy="1073991"/>
          </a:xfrm>
          <a:prstGeom prst="rect">
            <a:avLst/>
          </a:prstGeom>
          <a:noFill/>
        </p:spPr>
        <p:txBody>
          <a:bodyPr vert="eaVert" wrap="square" rtlCol="0">
            <a:spAutoFit/>
          </a:bodyPr>
          <a:lstStyle/>
          <a:p>
            <a:r>
              <a:rPr lang="en-US" altLang="zh-CN" sz="2000" b="1" dirty="0">
                <a:solidFill>
                  <a:srgbClr val="00B050"/>
                </a:solidFill>
                <a:latin typeface="微软雅黑" panose="020B0503020204020204" pitchFamily="34" charset="-122"/>
                <a:ea typeface="微软雅黑" panose="020B0503020204020204" pitchFamily="34" charset="-122"/>
              </a:rPr>
              <a:t>User</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9" name="矩形 8"/>
          <p:cNvSpPr/>
          <p:nvPr/>
        </p:nvSpPr>
        <p:spPr>
          <a:xfrm>
            <a:off x="4688042" y="4067757"/>
            <a:ext cx="3487981" cy="69402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4975179" y="4118620"/>
            <a:ext cx="2876261" cy="923330"/>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No sense, no Loss report, no card renew</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2232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过程 6"/>
          <p:cNvSpPr/>
          <p:nvPr/>
        </p:nvSpPr>
        <p:spPr>
          <a:xfrm>
            <a:off x="180107" y="224696"/>
            <a:ext cx="4895850" cy="468000"/>
          </a:xfrm>
          <a:prstGeom prst="flowChartProcess">
            <a:avLst/>
          </a:prstGeom>
          <a:solidFill>
            <a:srgbClr val="00BEF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r>
              <a:rPr lang="en-US" altLang="zh-CN" sz="2800" b="1" dirty="0">
                <a:solidFill>
                  <a:schemeClr val="bg1"/>
                </a:solidFill>
                <a:latin typeface="微软雅黑" pitchFamily="34" charset="-122"/>
                <a:ea typeface="微软雅黑" pitchFamily="34" charset="-122"/>
              </a:rPr>
              <a:t>Case Study 2 —— Fishing</a:t>
            </a:r>
            <a:endParaRPr lang="zh-CN" altLang="en-US" sz="2800" b="1" dirty="0">
              <a:solidFill>
                <a:schemeClr val="bg1"/>
              </a:solidFill>
              <a:latin typeface="微软雅黑" pitchFamily="34" charset="-122"/>
              <a:ea typeface="微软雅黑" pitchFamily="34" charset="-122"/>
            </a:endParaRPr>
          </a:p>
        </p:txBody>
      </p:sp>
      <p:sp>
        <p:nvSpPr>
          <p:cNvPr id="14" name="TextBox 13"/>
          <p:cNvSpPr txBox="1"/>
          <p:nvPr/>
        </p:nvSpPr>
        <p:spPr>
          <a:xfrm>
            <a:off x="2925353" y="3101115"/>
            <a:ext cx="2580374" cy="646331"/>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Lured by cheap goods,</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contact merchants (Cheater) by social tools</a:t>
            </a:r>
            <a:endParaRPr lang="zh-CN" altLang="en-US" sz="1200" dirty="0">
              <a:latin typeface="微软雅黑" panose="020B0503020204020204" pitchFamily="34" charset="-122"/>
              <a:ea typeface="微软雅黑" panose="020B0503020204020204" pitchFamily="34" charset="-122"/>
            </a:endParaRPr>
          </a:p>
        </p:txBody>
      </p:sp>
      <p:sp>
        <p:nvSpPr>
          <p:cNvPr id="16" name="TextBox 15"/>
          <p:cNvSpPr txBox="1"/>
          <p:nvPr/>
        </p:nvSpPr>
        <p:spPr>
          <a:xfrm>
            <a:off x="6440346" y="3115621"/>
            <a:ext cx="3177618" cy="646331"/>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Treat fishing sites as normal website, fill in user account/password, verification code</a:t>
            </a:r>
            <a:endParaRPr lang="zh-CN" altLang="en-US" sz="1200" dirty="0">
              <a:latin typeface="微软雅黑" panose="020B0503020204020204" pitchFamily="34" charset="-122"/>
              <a:ea typeface="微软雅黑" panose="020B0503020204020204" pitchFamily="34" charset="-122"/>
            </a:endParaRPr>
          </a:p>
        </p:txBody>
      </p:sp>
      <p:sp>
        <p:nvSpPr>
          <p:cNvPr id="18" name="燕尾形箭头 17"/>
          <p:cNvSpPr/>
          <p:nvPr/>
        </p:nvSpPr>
        <p:spPr>
          <a:xfrm>
            <a:off x="1062663" y="7068655"/>
            <a:ext cx="10866297" cy="1602377"/>
          </a:xfrm>
          <a:prstGeom prst="notched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燕尾形箭头 18"/>
          <p:cNvSpPr/>
          <p:nvPr/>
        </p:nvSpPr>
        <p:spPr>
          <a:xfrm>
            <a:off x="1062663" y="7068655"/>
            <a:ext cx="10866297" cy="1602377"/>
          </a:xfrm>
          <a:prstGeom prst="notched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椭圆 19"/>
          <p:cNvSpPr/>
          <p:nvPr/>
        </p:nvSpPr>
        <p:spPr>
          <a:xfrm>
            <a:off x="1994481" y="7669546"/>
            <a:ext cx="414051" cy="40059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椭圆 20"/>
          <p:cNvSpPr/>
          <p:nvPr/>
        </p:nvSpPr>
        <p:spPr>
          <a:xfrm>
            <a:off x="5632661" y="7669546"/>
            <a:ext cx="414051" cy="40059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椭圆 23"/>
          <p:cNvSpPr/>
          <p:nvPr/>
        </p:nvSpPr>
        <p:spPr>
          <a:xfrm>
            <a:off x="9691480" y="7669546"/>
            <a:ext cx="414051" cy="40059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TextBox 25"/>
          <p:cNvSpPr txBox="1"/>
          <p:nvPr/>
        </p:nvSpPr>
        <p:spPr>
          <a:xfrm>
            <a:off x="360042" y="8432325"/>
            <a:ext cx="1095137" cy="369332"/>
          </a:xfrm>
          <a:prstGeom prst="rect">
            <a:avLst/>
          </a:prstGeom>
          <a:noFill/>
        </p:spPr>
        <p:txBody>
          <a:bodyPr wrap="square" rtlCol="0">
            <a:spAutoFit/>
          </a:bodyPr>
          <a:lstStyle/>
          <a:p>
            <a:r>
              <a:rPr lang="zh-CN" altLang="en-US" dirty="0"/>
              <a:t>被盗者</a:t>
            </a:r>
          </a:p>
        </p:txBody>
      </p:sp>
      <p:sp>
        <p:nvSpPr>
          <p:cNvPr id="29" name="Freeform 626"/>
          <p:cNvSpPr>
            <a:spLocks/>
          </p:cNvSpPr>
          <p:nvPr/>
        </p:nvSpPr>
        <p:spPr bwMode="auto">
          <a:xfrm>
            <a:off x="1038456" y="3188200"/>
            <a:ext cx="151339" cy="144977"/>
          </a:xfrm>
          <a:custGeom>
            <a:avLst/>
            <a:gdLst>
              <a:gd name="T0" fmla="*/ 0 w 86"/>
              <a:gd name="T1" fmla="*/ 0 h 85"/>
              <a:gd name="T2" fmla="*/ 0 w 86"/>
              <a:gd name="T3" fmla="*/ 17 h 85"/>
              <a:gd name="T4" fmla="*/ 68 w 86"/>
              <a:gd name="T5" fmla="*/ 85 h 85"/>
              <a:gd name="T6" fmla="*/ 86 w 86"/>
              <a:gd name="T7" fmla="*/ 85 h 85"/>
              <a:gd name="T8" fmla="*/ 0 w 86"/>
              <a:gd name="T9" fmla="*/ 0 h 85"/>
            </a:gdLst>
            <a:ahLst/>
            <a:cxnLst>
              <a:cxn ang="0">
                <a:pos x="T0" y="T1"/>
              </a:cxn>
              <a:cxn ang="0">
                <a:pos x="T2" y="T3"/>
              </a:cxn>
              <a:cxn ang="0">
                <a:pos x="T4" y="T5"/>
              </a:cxn>
              <a:cxn ang="0">
                <a:pos x="T6" y="T7"/>
              </a:cxn>
              <a:cxn ang="0">
                <a:pos x="T8" y="T9"/>
              </a:cxn>
            </a:cxnLst>
            <a:rect l="0" t="0" r="r" b="b"/>
            <a:pathLst>
              <a:path w="86" h="85">
                <a:moveTo>
                  <a:pt x="0" y="0"/>
                </a:moveTo>
                <a:cubicBezTo>
                  <a:pt x="0" y="17"/>
                  <a:pt x="0" y="17"/>
                  <a:pt x="0" y="17"/>
                </a:cubicBezTo>
                <a:cubicBezTo>
                  <a:pt x="38" y="17"/>
                  <a:pt x="68" y="48"/>
                  <a:pt x="68" y="85"/>
                </a:cubicBezTo>
                <a:cubicBezTo>
                  <a:pt x="86" y="85"/>
                  <a:pt x="86" y="85"/>
                  <a:pt x="86" y="85"/>
                </a:cubicBezTo>
                <a:cubicBezTo>
                  <a:pt x="86" y="38"/>
                  <a:pt x="48" y="0"/>
                  <a:pt x="0" y="0"/>
                </a:cubicBezTo>
                <a:close/>
              </a:path>
            </a:pathLst>
          </a:custGeom>
          <a:solidFill>
            <a:srgbClr val="33BFC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 name="TextBox 1"/>
          <p:cNvSpPr txBox="1"/>
          <p:nvPr/>
        </p:nvSpPr>
        <p:spPr>
          <a:xfrm>
            <a:off x="7703474" y="8909378"/>
            <a:ext cx="4628067" cy="369332"/>
          </a:xfrm>
          <a:prstGeom prst="rect">
            <a:avLst/>
          </a:prstGeom>
          <a:noFill/>
        </p:spPr>
        <p:txBody>
          <a:bodyPr wrap="square" rtlCol="0">
            <a:spAutoFit/>
          </a:bodyPr>
          <a:lstStyle/>
          <a:p>
            <a:r>
              <a:rPr lang="zh-CN" altLang="en-US" dirty="0"/>
              <a:t>钓鱼是多种作案手法的源头。</a:t>
            </a:r>
          </a:p>
        </p:txBody>
      </p:sp>
      <p:sp>
        <p:nvSpPr>
          <p:cNvPr id="38" name="矩形 37"/>
          <p:cNvSpPr/>
          <p:nvPr/>
        </p:nvSpPr>
        <p:spPr>
          <a:xfrm>
            <a:off x="468139" y="899428"/>
            <a:ext cx="11294557" cy="369332"/>
          </a:xfrm>
          <a:prstGeom prst="rect">
            <a:avLst/>
          </a:prstGeom>
        </p:spPr>
        <p:txBody>
          <a:bodyPr wrap="square">
            <a:spAutoFit/>
          </a:bodyPr>
          <a:lstStyle/>
          <a:p>
            <a:r>
              <a:rPr lang="en-US" altLang="zh-CN" b="1" dirty="0">
                <a:latin typeface="微软雅黑" panose="020B0503020204020204" pitchFamily="34" charset="-122"/>
                <a:ea typeface="微软雅黑" panose="020B0503020204020204" pitchFamily="34" charset="-122"/>
              </a:rPr>
              <a:t>Overview</a:t>
            </a:r>
            <a:r>
              <a:rPr lang="zh-CN" altLang="en-US" b="1"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Lure user to visit fishing sites, and fill in private information, use those information to take over account</a:t>
            </a:r>
          </a:p>
        </p:txBody>
      </p:sp>
      <p:sp>
        <p:nvSpPr>
          <p:cNvPr id="44" name="Freeform 621"/>
          <p:cNvSpPr>
            <a:spLocks noEditPoints="1"/>
          </p:cNvSpPr>
          <p:nvPr/>
        </p:nvSpPr>
        <p:spPr bwMode="auto">
          <a:xfrm>
            <a:off x="1334110" y="3265045"/>
            <a:ext cx="308641" cy="266152"/>
          </a:xfrm>
          <a:custGeom>
            <a:avLst/>
            <a:gdLst>
              <a:gd name="T0" fmla="*/ 163 w 175"/>
              <a:gd name="T1" fmla="*/ 97 h 156"/>
              <a:gd name="T2" fmla="*/ 175 w 175"/>
              <a:gd name="T3" fmla="*/ 73 h 156"/>
              <a:gd name="T4" fmla="*/ 159 w 175"/>
              <a:gd name="T5" fmla="*/ 47 h 156"/>
              <a:gd name="T6" fmla="*/ 145 w 175"/>
              <a:gd name="T7" fmla="*/ 44 h 156"/>
              <a:gd name="T8" fmla="*/ 145 w 175"/>
              <a:gd name="T9" fmla="*/ 44 h 156"/>
              <a:gd name="T10" fmla="*/ 120 w 175"/>
              <a:gd name="T11" fmla="*/ 58 h 156"/>
              <a:gd name="T12" fmla="*/ 132 w 175"/>
              <a:gd name="T13" fmla="*/ 69 h 156"/>
              <a:gd name="T14" fmla="*/ 140 w 175"/>
              <a:gd name="T15" fmla="*/ 81 h 156"/>
              <a:gd name="T16" fmla="*/ 143 w 175"/>
              <a:gd name="T17" fmla="*/ 89 h 156"/>
              <a:gd name="T18" fmla="*/ 129 w 175"/>
              <a:gd name="T19" fmla="*/ 95 h 156"/>
              <a:gd name="T20" fmla="*/ 128 w 175"/>
              <a:gd name="T21" fmla="*/ 90 h 156"/>
              <a:gd name="T22" fmla="*/ 120 w 175"/>
              <a:gd name="T23" fmla="*/ 77 h 156"/>
              <a:gd name="T24" fmla="*/ 116 w 175"/>
              <a:gd name="T25" fmla="*/ 74 h 156"/>
              <a:gd name="T26" fmla="*/ 105 w 175"/>
              <a:gd name="T27" fmla="*/ 67 h 156"/>
              <a:gd name="T28" fmla="*/ 91 w 175"/>
              <a:gd name="T29" fmla="*/ 65 h 156"/>
              <a:gd name="T30" fmla="*/ 76 w 175"/>
              <a:gd name="T31" fmla="*/ 67 h 156"/>
              <a:gd name="T32" fmla="*/ 64 w 175"/>
              <a:gd name="T33" fmla="*/ 75 h 156"/>
              <a:gd name="T34" fmla="*/ 64 w 175"/>
              <a:gd name="T35" fmla="*/ 75 h 156"/>
              <a:gd name="T36" fmla="*/ 61 w 175"/>
              <a:gd name="T37" fmla="*/ 78 h 156"/>
              <a:gd name="T38" fmla="*/ 61 w 175"/>
              <a:gd name="T39" fmla="*/ 78 h 156"/>
              <a:gd name="T40" fmla="*/ 59 w 175"/>
              <a:gd name="T41" fmla="*/ 81 h 156"/>
              <a:gd name="T42" fmla="*/ 61 w 175"/>
              <a:gd name="T43" fmla="*/ 78 h 156"/>
              <a:gd name="T44" fmla="*/ 55 w 175"/>
              <a:gd name="T45" fmla="*/ 72 h 156"/>
              <a:gd name="T46" fmla="*/ 58 w 175"/>
              <a:gd name="T47" fmla="*/ 67 h 156"/>
              <a:gd name="T48" fmla="*/ 60 w 175"/>
              <a:gd name="T49" fmla="*/ 59 h 156"/>
              <a:gd name="T50" fmla="*/ 68 w 175"/>
              <a:gd name="T51" fmla="*/ 55 h 156"/>
              <a:gd name="T52" fmla="*/ 69 w 175"/>
              <a:gd name="T53" fmla="*/ 54 h 156"/>
              <a:gd name="T54" fmla="*/ 91 w 175"/>
              <a:gd name="T55" fmla="*/ 50 h 156"/>
              <a:gd name="T56" fmla="*/ 110 w 175"/>
              <a:gd name="T57" fmla="*/ 53 h 156"/>
              <a:gd name="T58" fmla="*/ 144 w 175"/>
              <a:gd name="T59" fmla="*/ 33 h 156"/>
              <a:gd name="T60" fmla="*/ 105 w 175"/>
              <a:gd name="T61" fmla="*/ 0 h 156"/>
              <a:gd name="T62" fmla="*/ 65 w 175"/>
              <a:gd name="T63" fmla="*/ 40 h 156"/>
              <a:gd name="T64" fmla="*/ 65 w 175"/>
              <a:gd name="T65" fmla="*/ 41 h 156"/>
              <a:gd name="T66" fmla="*/ 52 w 175"/>
              <a:gd name="T67" fmla="*/ 28 h 156"/>
              <a:gd name="T68" fmla="*/ 37 w 175"/>
              <a:gd name="T69" fmla="*/ 24 h 156"/>
              <a:gd name="T70" fmla="*/ 4 w 175"/>
              <a:gd name="T71" fmla="*/ 57 h 156"/>
              <a:gd name="T72" fmla="*/ 7 w 175"/>
              <a:gd name="T73" fmla="*/ 69 h 156"/>
              <a:gd name="T74" fmla="*/ 13 w 175"/>
              <a:gd name="T75" fmla="*/ 79 h 156"/>
              <a:gd name="T76" fmla="*/ 0 w 175"/>
              <a:gd name="T77" fmla="*/ 103 h 156"/>
              <a:gd name="T78" fmla="*/ 15 w 175"/>
              <a:gd name="T79" fmla="*/ 128 h 156"/>
              <a:gd name="T80" fmla="*/ 21 w 175"/>
              <a:gd name="T81" fmla="*/ 130 h 156"/>
              <a:gd name="T82" fmla="*/ 19 w 175"/>
              <a:gd name="T83" fmla="*/ 138 h 156"/>
              <a:gd name="T84" fmla="*/ 19 w 175"/>
              <a:gd name="T85" fmla="*/ 141 h 156"/>
              <a:gd name="T86" fmla="*/ 37 w 175"/>
              <a:gd name="T87" fmla="*/ 156 h 156"/>
              <a:gd name="T88" fmla="*/ 54 w 175"/>
              <a:gd name="T89" fmla="*/ 144 h 156"/>
              <a:gd name="T90" fmla="*/ 55 w 175"/>
              <a:gd name="T91" fmla="*/ 138 h 156"/>
              <a:gd name="T92" fmla="*/ 54 w 175"/>
              <a:gd name="T93" fmla="*/ 134 h 156"/>
              <a:gd name="T94" fmla="*/ 60 w 175"/>
              <a:gd name="T95" fmla="*/ 129 h 156"/>
              <a:gd name="T96" fmla="*/ 60 w 175"/>
              <a:gd name="T97" fmla="*/ 129 h 156"/>
              <a:gd name="T98" fmla="*/ 60 w 175"/>
              <a:gd name="T99" fmla="*/ 129 h 156"/>
              <a:gd name="T100" fmla="*/ 91 w 175"/>
              <a:gd name="T101" fmla="*/ 144 h 156"/>
              <a:gd name="T102" fmla="*/ 124 w 175"/>
              <a:gd name="T103" fmla="*/ 126 h 156"/>
              <a:gd name="T104" fmla="*/ 135 w 175"/>
              <a:gd name="T105" fmla="*/ 136 h 156"/>
              <a:gd name="T106" fmla="*/ 145 w 175"/>
              <a:gd name="T107" fmla="*/ 138 h 156"/>
              <a:gd name="T108" fmla="*/ 170 w 175"/>
              <a:gd name="T109" fmla="*/ 113 h 156"/>
              <a:gd name="T110" fmla="*/ 169 w 175"/>
              <a:gd name="T111" fmla="*/ 106 h 156"/>
              <a:gd name="T112" fmla="*/ 163 w 175"/>
              <a:gd name="T113" fmla="*/ 97 h 156"/>
              <a:gd name="T114" fmla="*/ 53 w 175"/>
              <a:gd name="T115" fmla="*/ 120 h 156"/>
              <a:gd name="T116" fmla="*/ 54 w 175"/>
              <a:gd name="T117" fmla="*/ 119 h 156"/>
              <a:gd name="T118" fmla="*/ 55 w 175"/>
              <a:gd name="T119" fmla="*/ 122 h 156"/>
              <a:gd name="T120" fmla="*/ 53 w 175"/>
              <a:gd name="T12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5" h="156">
                <a:moveTo>
                  <a:pt x="163" y="97"/>
                </a:moveTo>
                <a:cubicBezTo>
                  <a:pt x="170" y="91"/>
                  <a:pt x="175" y="83"/>
                  <a:pt x="175" y="73"/>
                </a:cubicBezTo>
                <a:cubicBezTo>
                  <a:pt x="175" y="62"/>
                  <a:pt x="168" y="52"/>
                  <a:pt x="159" y="47"/>
                </a:cubicBezTo>
                <a:cubicBezTo>
                  <a:pt x="155" y="45"/>
                  <a:pt x="150" y="44"/>
                  <a:pt x="145" y="44"/>
                </a:cubicBezTo>
                <a:cubicBezTo>
                  <a:pt x="145" y="44"/>
                  <a:pt x="145" y="44"/>
                  <a:pt x="145" y="44"/>
                </a:cubicBezTo>
                <a:cubicBezTo>
                  <a:pt x="134" y="44"/>
                  <a:pt x="125" y="50"/>
                  <a:pt x="120" y="58"/>
                </a:cubicBezTo>
                <a:cubicBezTo>
                  <a:pt x="125" y="61"/>
                  <a:pt x="129" y="65"/>
                  <a:pt x="132" y="69"/>
                </a:cubicBezTo>
                <a:cubicBezTo>
                  <a:pt x="135" y="73"/>
                  <a:pt x="138" y="77"/>
                  <a:pt x="140" y="81"/>
                </a:cubicBezTo>
                <a:cubicBezTo>
                  <a:pt x="141" y="84"/>
                  <a:pt x="142" y="86"/>
                  <a:pt x="143" y="89"/>
                </a:cubicBezTo>
                <a:cubicBezTo>
                  <a:pt x="138" y="89"/>
                  <a:pt x="133" y="92"/>
                  <a:pt x="129" y="95"/>
                </a:cubicBezTo>
                <a:cubicBezTo>
                  <a:pt x="129" y="93"/>
                  <a:pt x="128" y="91"/>
                  <a:pt x="128" y="90"/>
                </a:cubicBezTo>
                <a:cubicBezTo>
                  <a:pt x="126" y="85"/>
                  <a:pt x="123" y="81"/>
                  <a:pt x="120" y="77"/>
                </a:cubicBezTo>
                <a:cubicBezTo>
                  <a:pt x="118" y="76"/>
                  <a:pt x="117" y="75"/>
                  <a:pt x="116" y="74"/>
                </a:cubicBezTo>
                <a:cubicBezTo>
                  <a:pt x="113" y="71"/>
                  <a:pt x="109" y="69"/>
                  <a:pt x="105" y="67"/>
                </a:cubicBezTo>
                <a:cubicBezTo>
                  <a:pt x="101" y="66"/>
                  <a:pt x="96" y="65"/>
                  <a:pt x="91" y="65"/>
                </a:cubicBezTo>
                <a:cubicBezTo>
                  <a:pt x="86" y="65"/>
                  <a:pt x="81" y="66"/>
                  <a:pt x="76" y="67"/>
                </a:cubicBezTo>
                <a:cubicBezTo>
                  <a:pt x="72" y="69"/>
                  <a:pt x="67" y="72"/>
                  <a:pt x="64" y="75"/>
                </a:cubicBezTo>
                <a:cubicBezTo>
                  <a:pt x="64" y="75"/>
                  <a:pt x="64" y="75"/>
                  <a:pt x="64" y="75"/>
                </a:cubicBezTo>
                <a:cubicBezTo>
                  <a:pt x="63" y="76"/>
                  <a:pt x="62" y="77"/>
                  <a:pt x="61" y="78"/>
                </a:cubicBezTo>
                <a:cubicBezTo>
                  <a:pt x="61" y="78"/>
                  <a:pt x="61" y="78"/>
                  <a:pt x="61" y="78"/>
                </a:cubicBezTo>
                <a:cubicBezTo>
                  <a:pt x="60" y="79"/>
                  <a:pt x="60" y="80"/>
                  <a:pt x="59" y="81"/>
                </a:cubicBezTo>
                <a:cubicBezTo>
                  <a:pt x="59" y="80"/>
                  <a:pt x="60" y="79"/>
                  <a:pt x="61" y="78"/>
                </a:cubicBezTo>
                <a:cubicBezTo>
                  <a:pt x="59" y="76"/>
                  <a:pt x="57" y="74"/>
                  <a:pt x="55" y="72"/>
                </a:cubicBezTo>
                <a:cubicBezTo>
                  <a:pt x="56" y="70"/>
                  <a:pt x="57" y="69"/>
                  <a:pt x="58" y="67"/>
                </a:cubicBezTo>
                <a:cubicBezTo>
                  <a:pt x="59" y="65"/>
                  <a:pt x="60" y="62"/>
                  <a:pt x="60" y="59"/>
                </a:cubicBezTo>
                <a:cubicBezTo>
                  <a:pt x="63" y="57"/>
                  <a:pt x="65" y="56"/>
                  <a:pt x="68" y="55"/>
                </a:cubicBezTo>
                <a:cubicBezTo>
                  <a:pt x="69" y="54"/>
                  <a:pt x="69" y="54"/>
                  <a:pt x="69" y="54"/>
                </a:cubicBezTo>
                <a:cubicBezTo>
                  <a:pt x="76" y="51"/>
                  <a:pt x="83" y="50"/>
                  <a:pt x="91" y="50"/>
                </a:cubicBezTo>
                <a:cubicBezTo>
                  <a:pt x="98" y="50"/>
                  <a:pt x="104" y="51"/>
                  <a:pt x="110" y="53"/>
                </a:cubicBezTo>
                <a:cubicBezTo>
                  <a:pt x="117" y="42"/>
                  <a:pt x="130" y="33"/>
                  <a:pt x="144" y="33"/>
                </a:cubicBezTo>
                <a:cubicBezTo>
                  <a:pt x="141" y="14"/>
                  <a:pt x="125" y="0"/>
                  <a:pt x="105" y="0"/>
                </a:cubicBezTo>
                <a:cubicBezTo>
                  <a:pt x="83" y="0"/>
                  <a:pt x="65" y="18"/>
                  <a:pt x="65" y="40"/>
                </a:cubicBezTo>
                <a:cubicBezTo>
                  <a:pt x="65" y="40"/>
                  <a:pt x="65" y="41"/>
                  <a:pt x="65" y="41"/>
                </a:cubicBezTo>
                <a:cubicBezTo>
                  <a:pt x="62" y="35"/>
                  <a:pt x="58" y="31"/>
                  <a:pt x="52" y="28"/>
                </a:cubicBezTo>
                <a:cubicBezTo>
                  <a:pt x="47" y="26"/>
                  <a:pt x="42" y="24"/>
                  <a:pt x="37" y="24"/>
                </a:cubicBezTo>
                <a:cubicBezTo>
                  <a:pt x="19" y="24"/>
                  <a:pt x="4" y="39"/>
                  <a:pt x="4" y="57"/>
                </a:cubicBezTo>
                <a:cubicBezTo>
                  <a:pt x="4" y="61"/>
                  <a:pt x="5" y="65"/>
                  <a:pt x="7" y="69"/>
                </a:cubicBezTo>
                <a:cubicBezTo>
                  <a:pt x="8" y="73"/>
                  <a:pt x="10" y="76"/>
                  <a:pt x="13" y="79"/>
                </a:cubicBezTo>
                <a:cubicBezTo>
                  <a:pt x="5" y="84"/>
                  <a:pt x="0" y="93"/>
                  <a:pt x="0" y="103"/>
                </a:cubicBezTo>
                <a:cubicBezTo>
                  <a:pt x="0" y="113"/>
                  <a:pt x="6" y="123"/>
                  <a:pt x="15" y="128"/>
                </a:cubicBezTo>
                <a:cubicBezTo>
                  <a:pt x="16" y="129"/>
                  <a:pt x="18" y="130"/>
                  <a:pt x="21" y="130"/>
                </a:cubicBezTo>
                <a:cubicBezTo>
                  <a:pt x="20" y="133"/>
                  <a:pt x="19" y="135"/>
                  <a:pt x="19" y="138"/>
                </a:cubicBezTo>
                <a:cubicBezTo>
                  <a:pt x="19" y="139"/>
                  <a:pt x="19" y="140"/>
                  <a:pt x="19" y="141"/>
                </a:cubicBezTo>
                <a:cubicBezTo>
                  <a:pt x="21" y="150"/>
                  <a:pt x="28" y="156"/>
                  <a:pt x="37" y="156"/>
                </a:cubicBezTo>
                <a:cubicBezTo>
                  <a:pt x="45" y="156"/>
                  <a:pt x="51" y="151"/>
                  <a:pt x="54" y="144"/>
                </a:cubicBezTo>
                <a:cubicBezTo>
                  <a:pt x="54" y="142"/>
                  <a:pt x="55" y="140"/>
                  <a:pt x="55" y="138"/>
                </a:cubicBezTo>
                <a:cubicBezTo>
                  <a:pt x="55" y="137"/>
                  <a:pt x="55" y="135"/>
                  <a:pt x="54" y="134"/>
                </a:cubicBezTo>
                <a:cubicBezTo>
                  <a:pt x="56" y="133"/>
                  <a:pt x="58" y="131"/>
                  <a:pt x="60" y="129"/>
                </a:cubicBezTo>
                <a:cubicBezTo>
                  <a:pt x="60" y="129"/>
                  <a:pt x="60" y="129"/>
                  <a:pt x="60" y="129"/>
                </a:cubicBezTo>
                <a:cubicBezTo>
                  <a:pt x="60" y="129"/>
                  <a:pt x="60" y="129"/>
                  <a:pt x="60" y="129"/>
                </a:cubicBezTo>
                <a:cubicBezTo>
                  <a:pt x="67" y="138"/>
                  <a:pt x="78" y="144"/>
                  <a:pt x="91" y="144"/>
                </a:cubicBezTo>
                <a:cubicBezTo>
                  <a:pt x="105" y="144"/>
                  <a:pt x="117" y="137"/>
                  <a:pt x="124" y="126"/>
                </a:cubicBezTo>
                <a:cubicBezTo>
                  <a:pt x="127" y="130"/>
                  <a:pt x="131" y="134"/>
                  <a:pt x="135" y="136"/>
                </a:cubicBezTo>
                <a:cubicBezTo>
                  <a:pt x="138" y="137"/>
                  <a:pt x="142" y="138"/>
                  <a:pt x="145" y="138"/>
                </a:cubicBezTo>
                <a:cubicBezTo>
                  <a:pt x="159" y="138"/>
                  <a:pt x="170" y="127"/>
                  <a:pt x="170" y="113"/>
                </a:cubicBezTo>
                <a:cubicBezTo>
                  <a:pt x="170" y="111"/>
                  <a:pt x="169" y="108"/>
                  <a:pt x="169" y="106"/>
                </a:cubicBezTo>
                <a:cubicBezTo>
                  <a:pt x="167" y="102"/>
                  <a:pt x="166" y="99"/>
                  <a:pt x="163" y="97"/>
                </a:cubicBezTo>
                <a:close/>
                <a:moveTo>
                  <a:pt x="53" y="120"/>
                </a:moveTo>
                <a:cubicBezTo>
                  <a:pt x="53" y="119"/>
                  <a:pt x="54" y="119"/>
                  <a:pt x="54" y="119"/>
                </a:cubicBezTo>
                <a:cubicBezTo>
                  <a:pt x="54" y="120"/>
                  <a:pt x="55" y="121"/>
                  <a:pt x="55" y="122"/>
                </a:cubicBezTo>
                <a:cubicBezTo>
                  <a:pt x="54" y="121"/>
                  <a:pt x="54" y="120"/>
                  <a:pt x="53" y="120"/>
                </a:cubicBezTo>
                <a:close/>
              </a:path>
            </a:pathLst>
          </a:custGeom>
          <a:solidFill>
            <a:srgbClr val="33BFC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Oval 622"/>
          <p:cNvSpPr>
            <a:spLocks noChangeArrowheads="1"/>
          </p:cNvSpPr>
          <p:nvPr/>
        </p:nvSpPr>
        <p:spPr bwMode="auto">
          <a:xfrm>
            <a:off x="1321004" y="3553557"/>
            <a:ext cx="55601" cy="45719"/>
          </a:xfrm>
          <a:prstGeom prst="ellipse">
            <a:avLst/>
          </a:pr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623"/>
          <p:cNvSpPr>
            <a:spLocks/>
          </p:cNvSpPr>
          <p:nvPr/>
        </p:nvSpPr>
        <p:spPr bwMode="auto">
          <a:xfrm>
            <a:off x="978910" y="3662471"/>
            <a:ext cx="387257" cy="257497"/>
          </a:xfrm>
          <a:custGeom>
            <a:avLst/>
            <a:gdLst>
              <a:gd name="T0" fmla="*/ 109 w 168"/>
              <a:gd name="T1" fmla="*/ 0 h 151"/>
              <a:gd name="T2" fmla="*/ 109 w 168"/>
              <a:gd name="T3" fmla="*/ 0 h 151"/>
              <a:gd name="T4" fmla="*/ 84 w 168"/>
              <a:gd name="T5" fmla="*/ 9 h 151"/>
              <a:gd name="T6" fmla="*/ 104 w 168"/>
              <a:gd name="T7" fmla="*/ 82 h 151"/>
              <a:gd name="T8" fmla="*/ 84 w 168"/>
              <a:gd name="T9" fmla="*/ 111 h 151"/>
              <a:gd name="T10" fmla="*/ 64 w 168"/>
              <a:gd name="T11" fmla="*/ 82 h 151"/>
              <a:gd name="T12" fmla="*/ 84 w 168"/>
              <a:gd name="T13" fmla="*/ 9 h 151"/>
              <a:gd name="T14" fmla="*/ 59 w 168"/>
              <a:gd name="T15" fmla="*/ 0 h 151"/>
              <a:gd name="T16" fmla="*/ 59 w 168"/>
              <a:gd name="T17" fmla="*/ 0 h 151"/>
              <a:gd name="T18" fmla="*/ 0 w 168"/>
              <a:gd name="T19" fmla="*/ 59 h 151"/>
              <a:gd name="T20" fmla="*/ 0 w 168"/>
              <a:gd name="T21" fmla="*/ 123 h 151"/>
              <a:gd name="T22" fmla="*/ 76 w 168"/>
              <a:gd name="T23" fmla="*/ 151 h 151"/>
              <a:gd name="T24" fmla="*/ 92 w 168"/>
              <a:gd name="T25" fmla="*/ 151 h 151"/>
              <a:gd name="T26" fmla="*/ 168 w 168"/>
              <a:gd name="T27" fmla="*/ 123 h 151"/>
              <a:gd name="T28" fmla="*/ 168 w 168"/>
              <a:gd name="T29" fmla="*/ 59 h 151"/>
              <a:gd name="T30" fmla="*/ 109 w 168"/>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51">
                <a:moveTo>
                  <a:pt x="109" y="0"/>
                </a:moveTo>
                <a:cubicBezTo>
                  <a:pt x="109" y="0"/>
                  <a:pt x="109" y="0"/>
                  <a:pt x="109" y="0"/>
                </a:cubicBezTo>
                <a:cubicBezTo>
                  <a:pt x="84" y="9"/>
                  <a:pt x="84" y="9"/>
                  <a:pt x="84" y="9"/>
                </a:cubicBezTo>
                <a:cubicBezTo>
                  <a:pt x="104" y="82"/>
                  <a:pt x="104" y="82"/>
                  <a:pt x="104" y="82"/>
                </a:cubicBezTo>
                <a:cubicBezTo>
                  <a:pt x="84" y="111"/>
                  <a:pt x="84" y="111"/>
                  <a:pt x="84" y="111"/>
                </a:cubicBezTo>
                <a:cubicBezTo>
                  <a:pt x="64" y="82"/>
                  <a:pt x="64" y="82"/>
                  <a:pt x="64" y="82"/>
                </a:cubicBezTo>
                <a:cubicBezTo>
                  <a:pt x="84" y="9"/>
                  <a:pt x="84" y="9"/>
                  <a:pt x="84" y="9"/>
                </a:cubicBezTo>
                <a:cubicBezTo>
                  <a:pt x="59" y="0"/>
                  <a:pt x="59" y="0"/>
                  <a:pt x="59" y="0"/>
                </a:cubicBezTo>
                <a:cubicBezTo>
                  <a:pt x="59" y="0"/>
                  <a:pt x="59" y="0"/>
                  <a:pt x="59" y="0"/>
                </a:cubicBezTo>
                <a:cubicBezTo>
                  <a:pt x="37" y="6"/>
                  <a:pt x="0" y="22"/>
                  <a:pt x="0" y="59"/>
                </a:cubicBezTo>
                <a:cubicBezTo>
                  <a:pt x="0" y="113"/>
                  <a:pt x="0" y="123"/>
                  <a:pt x="0" y="123"/>
                </a:cubicBezTo>
                <a:cubicBezTo>
                  <a:pt x="0" y="123"/>
                  <a:pt x="2" y="151"/>
                  <a:pt x="76" y="151"/>
                </a:cubicBezTo>
                <a:cubicBezTo>
                  <a:pt x="92" y="151"/>
                  <a:pt x="92" y="151"/>
                  <a:pt x="92" y="151"/>
                </a:cubicBezTo>
                <a:cubicBezTo>
                  <a:pt x="166" y="151"/>
                  <a:pt x="168" y="123"/>
                  <a:pt x="168" y="123"/>
                </a:cubicBezTo>
                <a:cubicBezTo>
                  <a:pt x="168" y="123"/>
                  <a:pt x="168" y="113"/>
                  <a:pt x="168" y="59"/>
                </a:cubicBezTo>
                <a:cubicBezTo>
                  <a:pt x="168" y="22"/>
                  <a:pt x="132" y="6"/>
                  <a:pt x="109" y="0"/>
                </a:cubicBezTo>
                <a:close/>
              </a:path>
            </a:pathLst>
          </a:cu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624"/>
          <p:cNvSpPr>
            <a:spLocks noChangeArrowheads="1"/>
          </p:cNvSpPr>
          <p:nvPr/>
        </p:nvSpPr>
        <p:spPr bwMode="auto">
          <a:xfrm>
            <a:off x="1285364" y="3606211"/>
            <a:ext cx="47255" cy="45719"/>
          </a:xfrm>
          <a:prstGeom prst="ellipse">
            <a:avLst/>
          </a:pr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625"/>
          <p:cNvSpPr>
            <a:spLocks noChangeArrowheads="1"/>
          </p:cNvSpPr>
          <p:nvPr/>
        </p:nvSpPr>
        <p:spPr bwMode="auto">
          <a:xfrm>
            <a:off x="1082785" y="3481430"/>
            <a:ext cx="196067" cy="168779"/>
          </a:xfrm>
          <a:prstGeom prst="ellipse">
            <a:avLst/>
          </a:pr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右箭头 48"/>
          <p:cNvSpPr/>
          <p:nvPr/>
        </p:nvSpPr>
        <p:spPr>
          <a:xfrm>
            <a:off x="1455176" y="2260747"/>
            <a:ext cx="10141267" cy="1121093"/>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460300" y="2525495"/>
            <a:ext cx="390049" cy="3628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51" name="矩形 50"/>
          <p:cNvSpPr/>
          <p:nvPr/>
        </p:nvSpPr>
        <p:spPr>
          <a:xfrm>
            <a:off x="1764371" y="1444251"/>
            <a:ext cx="2142330" cy="108124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52" name="TextBox 51"/>
          <p:cNvSpPr txBox="1"/>
          <p:nvPr/>
        </p:nvSpPr>
        <p:spPr>
          <a:xfrm>
            <a:off x="1725517" y="1396978"/>
            <a:ext cx="2169166" cy="830997"/>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Be</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merchant of e-commerce platform, such as Taobao, Lazada, publish low price goods</a:t>
            </a:r>
            <a:endParaRPr lang="zh-CN" altLang="en-US" sz="1200" dirty="0">
              <a:latin typeface="微软雅黑" panose="020B0503020204020204" pitchFamily="34" charset="-122"/>
              <a:ea typeface="微软雅黑" panose="020B0503020204020204" pitchFamily="34" charset="-122"/>
            </a:endParaRPr>
          </a:p>
        </p:txBody>
      </p:sp>
      <p:sp>
        <p:nvSpPr>
          <p:cNvPr id="53" name="椭圆 52"/>
          <p:cNvSpPr/>
          <p:nvPr/>
        </p:nvSpPr>
        <p:spPr>
          <a:xfrm>
            <a:off x="5933168" y="2518241"/>
            <a:ext cx="390049" cy="3628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54" name="矩形 53"/>
          <p:cNvSpPr/>
          <p:nvPr/>
        </p:nvSpPr>
        <p:spPr>
          <a:xfrm>
            <a:off x="4583015" y="1444251"/>
            <a:ext cx="2992927" cy="108850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55" name="TextBox 54"/>
          <p:cNvSpPr txBox="1"/>
          <p:nvPr/>
        </p:nvSpPr>
        <p:spPr>
          <a:xfrm>
            <a:off x="4658023" y="1487792"/>
            <a:ext cx="2752897" cy="646331"/>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Use social tools, send fake ecommerce site </a:t>
            </a:r>
            <a:r>
              <a:rPr lang="en-US" altLang="zh-CN" sz="1200" dirty="0" err="1">
                <a:latin typeface="微软雅黑" panose="020B0503020204020204" pitchFamily="34" charset="-122"/>
                <a:ea typeface="微软雅黑" panose="020B0503020204020204" pitchFamily="34" charset="-122"/>
              </a:rPr>
              <a:t>url</a:t>
            </a:r>
            <a:r>
              <a:rPr lang="en-US" altLang="zh-CN" sz="1200" dirty="0">
                <a:latin typeface="微软雅黑" panose="020B0503020204020204" pitchFamily="34" charset="-122"/>
                <a:ea typeface="微软雅黑" panose="020B0503020204020204" pitchFamily="34" charset="-122"/>
              </a:rPr>
              <a:t>, fishing site, cheat user to click and fill in forms</a:t>
            </a:r>
            <a:endParaRPr lang="zh-CN" altLang="en-US" sz="1200" dirty="0">
              <a:latin typeface="微软雅黑" panose="020B0503020204020204" pitchFamily="34" charset="-122"/>
              <a:ea typeface="微软雅黑" panose="020B0503020204020204" pitchFamily="34" charset="-122"/>
            </a:endParaRPr>
          </a:p>
        </p:txBody>
      </p:sp>
      <p:sp>
        <p:nvSpPr>
          <p:cNvPr id="56" name="椭圆 55"/>
          <p:cNvSpPr/>
          <p:nvPr/>
        </p:nvSpPr>
        <p:spPr>
          <a:xfrm>
            <a:off x="9151051" y="2532755"/>
            <a:ext cx="390049" cy="3628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57" name="矩形 56"/>
          <p:cNvSpPr/>
          <p:nvPr/>
        </p:nvSpPr>
        <p:spPr>
          <a:xfrm>
            <a:off x="8550976" y="1444251"/>
            <a:ext cx="1875328" cy="108850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58" name="TextBox 57"/>
          <p:cNvSpPr txBox="1"/>
          <p:nvPr/>
        </p:nvSpPr>
        <p:spPr>
          <a:xfrm>
            <a:off x="8625985" y="1444250"/>
            <a:ext cx="1886543" cy="830997"/>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User account/pass info from fishing site to login e-wallet, and get benefits</a:t>
            </a:r>
            <a:endParaRPr lang="zh-CN" altLang="en-US" sz="1200" dirty="0">
              <a:latin typeface="微软雅黑" panose="020B0503020204020204" pitchFamily="34" charset="-122"/>
              <a:ea typeface="微软雅黑" panose="020B0503020204020204" pitchFamily="34" charset="-122"/>
            </a:endParaRPr>
          </a:p>
        </p:txBody>
      </p:sp>
      <p:sp>
        <p:nvSpPr>
          <p:cNvPr id="62" name="椭圆 61"/>
          <p:cNvSpPr/>
          <p:nvPr/>
        </p:nvSpPr>
        <p:spPr>
          <a:xfrm>
            <a:off x="996158" y="2155381"/>
            <a:ext cx="390049" cy="3628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TextBox 62"/>
          <p:cNvSpPr txBox="1"/>
          <p:nvPr/>
        </p:nvSpPr>
        <p:spPr>
          <a:xfrm>
            <a:off x="444524" y="1495047"/>
            <a:ext cx="492443" cy="1209119"/>
          </a:xfrm>
          <a:prstGeom prst="rect">
            <a:avLst/>
          </a:prstGeom>
          <a:noFill/>
        </p:spPr>
        <p:txBody>
          <a:bodyPr vert="eaVert" wrap="square" rtlCol="0">
            <a:spAutoFit/>
          </a:bodyPr>
          <a:lstStyle/>
          <a:p>
            <a:r>
              <a:rPr lang="en-US" altLang="zh-CN" sz="2000" b="1" dirty="0">
                <a:solidFill>
                  <a:srgbClr val="C00000"/>
                </a:solidFill>
                <a:latin typeface="微软雅黑" panose="020B0503020204020204" pitchFamily="34" charset="-122"/>
                <a:ea typeface="微软雅黑" panose="020B0503020204020204" pitchFamily="34" charset="-122"/>
              </a:rPr>
              <a:t>Cheater</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64" name="椭圆 63"/>
          <p:cNvSpPr/>
          <p:nvPr/>
        </p:nvSpPr>
        <p:spPr>
          <a:xfrm>
            <a:off x="4016438" y="2748720"/>
            <a:ext cx="390049" cy="36285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65" name="椭圆 64"/>
          <p:cNvSpPr/>
          <p:nvPr/>
        </p:nvSpPr>
        <p:spPr>
          <a:xfrm>
            <a:off x="978903" y="3044516"/>
            <a:ext cx="390049" cy="36285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TextBox 65"/>
          <p:cNvSpPr txBox="1"/>
          <p:nvPr/>
        </p:nvSpPr>
        <p:spPr>
          <a:xfrm>
            <a:off x="441478" y="3166651"/>
            <a:ext cx="492443" cy="1073991"/>
          </a:xfrm>
          <a:prstGeom prst="rect">
            <a:avLst/>
          </a:prstGeom>
          <a:noFill/>
        </p:spPr>
        <p:txBody>
          <a:bodyPr vert="eaVert" wrap="square" rtlCol="0">
            <a:spAutoFit/>
          </a:bodyPr>
          <a:lstStyle/>
          <a:p>
            <a:r>
              <a:rPr lang="en-US" altLang="zh-CN" sz="2000" b="1" u="sng" dirty="0">
                <a:solidFill>
                  <a:srgbClr val="00B050"/>
                </a:solidFill>
                <a:latin typeface="微软雅黑" panose="020B0503020204020204" pitchFamily="34" charset="-122"/>
                <a:ea typeface="微软雅黑" panose="020B0503020204020204" pitchFamily="34" charset="-122"/>
              </a:rPr>
              <a:t>User</a:t>
            </a:r>
            <a:endParaRPr lang="zh-CN" altLang="en-US" sz="2000" b="1" u="sng" dirty="0">
              <a:solidFill>
                <a:srgbClr val="00B050"/>
              </a:solidFill>
              <a:latin typeface="微软雅黑" panose="020B0503020204020204" pitchFamily="34" charset="-122"/>
              <a:ea typeface="微软雅黑" panose="020B0503020204020204" pitchFamily="34" charset="-122"/>
            </a:endParaRPr>
          </a:p>
        </p:txBody>
      </p:sp>
      <p:sp>
        <p:nvSpPr>
          <p:cNvPr id="67" name="矩形 66"/>
          <p:cNvSpPr/>
          <p:nvPr/>
        </p:nvSpPr>
        <p:spPr>
          <a:xfrm>
            <a:off x="2922742" y="3124347"/>
            <a:ext cx="2507977" cy="82421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69" name="Freeform 627"/>
          <p:cNvSpPr>
            <a:spLocks/>
          </p:cNvSpPr>
          <p:nvPr/>
        </p:nvSpPr>
        <p:spPr bwMode="auto">
          <a:xfrm>
            <a:off x="1665219" y="1558520"/>
            <a:ext cx="54423" cy="51211"/>
          </a:xfrm>
          <a:custGeom>
            <a:avLst/>
            <a:gdLst>
              <a:gd name="T0" fmla="*/ 0 w 31"/>
              <a:gd name="T1" fmla="*/ 0 h 30"/>
              <a:gd name="T2" fmla="*/ 0 w 31"/>
              <a:gd name="T3" fmla="*/ 15 h 30"/>
              <a:gd name="T4" fmla="*/ 16 w 31"/>
              <a:gd name="T5" fmla="*/ 30 h 30"/>
              <a:gd name="T6" fmla="*/ 31 w 31"/>
              <a:gd name="T7" fmla="*/ 30 h 30"/>
              <a:gd name="T8" fmla="*/ 0 w 31"/>
              <a:gd name="T9" fmla="*/ 0 h 30"/>
            </a:gdLst>
            <a:ahLst/>
            <a:cxnLst>
              <a:cxn ang="0">
                <a:pos x="T0" y="T1"/>
              </a:cxn>
              <a:cxn ang="0">
                <a:pos x="T2" y="T3"/>
              </a:cxn>
              <a:cxn ang="0">
                <a:pos x="T4" y="T5"/>
              </a:cxn>
              <a:cxn ang="0">
                <a:pos x="T6" y="T7"/>
              </a:cxn>
              <a:cxn ang="0">
                <a:pos x="T8" y="T9"/>
              </a:cxn>
            </a:cxnLst>
            <a:rect l="0" t="0" r="r" b="b"/>
            <a:pathLst>
              <a:path w="31" h="30">
                <a:moveTo>
                  <a:pt x="0" y="0"/>
                </a:moveTo>
                <a:cubicBezTo>
                  <a:pt x="0" y="15"/>
                  <a:pt x="0" y="15"/>
                  <a:pt x="0" y="15"/>
                </a:cubicBezTo>
                <a:cubicBezTo>
                  <a:pt x="9" y="15"/>
                  <a:pt x="16" y="22"/>
                  <a:pt x="16" y="30"/>
                </a:cubicBezTo>
                <a:cubicBezTo>
                  <a:pt x="31" y="30"/>
                  <a:pt x="31" y="30"/>
                  <a:pt x="31" y="30"/>
                </a:cubicBezTo>
                <a:cubicBezTo>
                  <a:pt x="31" y="13"/>
                  <a:pt x="17" y="0"/>
                  <a:pt x="0" y="0"/>
                </a:cubicBezTo>
                <a:close/>
              </a:path>
            </a:pathLst>
          </a:custGeom>
          <a:solidFill>
            <a:srgbClr val="33BFC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28"/>
          <p:cNvSpPr>
            <a:spLocks/>
          </p:cNvSpPr>
          <p:nvPr/>
        </p:nvSpPr>
        <p:spPr bwMode="auto">
          <a:xfrm>
            <a:off x="1665219" y="1515963"/>
            <a:ext cx="99153" cy="93766"/>
          </a:xfrm>
          <a:custGeom>
            <a:avLst/>
            <a:gdLst>
              <a:gd name="T0" fmla="*/ 0 w 56"/>
              <a:gd name="T1" fmla="*/ 0 h 55"/>
              <a:gd name="T2" fmla="*/ 0 w 56"/>
              <a:gd name="T3" fmla="*/ 15 h 55"/>
              <a:gd name="T4" fmla="*/ 40 w 56"/>
              <a:gd name="T5" fmla="*/ 55 h 55"/>
              <a:gd name="T6" fmla="*/ 56 w 56"/>
              <a:gd name="T7" fmla="*/ 55 h 55"/>
              <a:gd name="T8" fmla="*/ 0 w 56"/>
              <a:gd name="T9" fmla="*/ 0 h 55"/>
            </a:gdLst>
            <a:ahLst/>
            <a:cxnLst>
              <a:cxn ang="0">
                <a:pos x="T0" y="T1"/>
              </a:cxn>
              <a:cxn ang="0">
                <a:pos x="T2" y="T3"/>
              </a:cxn>
              <a:cxn ang="0">
                <a:pos x="T4" y="T5"/>
              </a:cxn>
              <a:cxn ang="0">
                <a:pos x="T6" y="T7"/>
              </a:cxn>
              <a:cxn ang="0">
                <a:pos x="T8" y="T9"/>
              </a:cxn>
            </a:cxnLst>
            <a:rect l="0" t="0" r="r" b="b"/>
            <a:pathLst>
              <a:path w="56" h="55">
                <a:moveTo>
                  <a:pt x="0" y="0"/>
                </a:moveTo>
                <a:cubicBezTo>
                  <a:pt x="0" y="15"/>
                  <a:pt x="0" y="15"/>
                  <a:pt x="0" y="15"/>
                </a:cubicBezTo>
                <a:cubicBezTo>
                  <a:pt x="22" y="15"/>
                  <a:pt x="40" y="33"/>
                  <a:pt x="40" y="55"/>
                </a:cubicBezTo>
                <a:cubicBezTo>
                  <a:pt x="56" y="55"/>
                  <a:pt x="56" y="55"/>
                  <a:pt x="56" y="55"/>
                </a:cubicBezTo>
                <a:cubicBezTo>
                  <a:pt x="56" y="25"/>
                  <a:pt x="31" y="0"/>
                  <a:pt x="0" y="0"/>
                </a:cubicBezTo>
                <a:close/>
              </a:path>
            </a:pathLst>
          </a:custGeom>
          <a:solidFill>
            <a:srgbClr val="33BFC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29"/>
          <p:cNvSpPr>
            <a:spLocks noEditPoints="1"/>
          </p:cNvSpPr>
          <p:nvPr/>
        </p:nvSpPr>
        <p:spPr bwMode="auto">
          <a:xfrm>
            <a:off x="1173928" y="1495046"/>
            <a:ext cx="486072" cy="322412"/>
          </a:xfrm>
          <a:custGeom>
            <a:avLst/>
            <a:gdLst>
              <a:gd name="T0" fmla="*/ 262 w 276"/>
              <a:gd name="T1" fmla="*/ 1 h 189"/>
              <a:gd name="T2" fmla="*/ 254 w 276"/>
              <a:gd name="T3" fmla="*/ 0 h 189"/>
              <a:gd name="T4" fmla="*/ 226 w 276"/>
              <a:gd name="T5" fmla="*/ 0 h 189"/>
              <a:gd name="T6" fmla="*/ 22 w 276"/>
              <a:gd name="T7" fmla="*/ 0 h 189"/>
              <a:gd name="T8" fmla="*/ 0 w 276"/>
              <a:gd name="T9" fmla="*/ 22 h 189"/>
              <a:gd name="T10" fmla="*/ 0 w 276"/>
              <a:gd name="T11" fmla="*/ 167 h 189"/>
              <a:gd name="T12" fmla="*/ 22 w 276"/>
              <a:gd name="T13" fmla="*/ 189 h 189"/>
              <a:gd name="T14" fmla="*/ 254 w 276"/>
              <a:gd name="T15" fmla="*/ 189 h 189"/>
              <a:gd name="T16" fmla="*/ 276 w 276"/>
              <a:gd name="T17" fmla="*/ 167 h 189"/>
              <a:gd name="T18" fmla="*/ 276 w 276"/>
              <a:gd name="T19" fmla="*/ 153 h 189"/>
              <a:gd name="T20" fmla="*/ 276 w 276"/>
              <a:gd name="T21" fmla="*/ 135 h 189"/>
              <a:gd name="T22" fmla="*/ 276 w 276"/>
              <a:gd name="T23" fmla="*/ 123 h 189"/>
              <a:gd name="T24" fmla="*/ 276 w 276"/>
              <a:gd name="T25" fmla="*/ 107 h 189"/>
              <a:gd name="T26" fmla="*/ 276 w 276"/>
              <a:gd name="T27" fmla="*/ 99 h 189"/>
              <a:gd name="T28" fmla="*/ 276 w 276"/>
              <a:gd name="T29" fmla="*/ 83 h 189"/>
              <a:gd name="T30" fmla="*/ 276 w 276"/>
              <a:gd name="T31" fmla="*/ 52 h 189"/>
              <a:gd name="T32" fmla="*/ 276 w 276"/>
              <a:gd name="T33" fmla="*/ 37 h 189"/>
              <a:gd name="T34" fmla="*/ 276 w 276"/>
              <a:gd name="T35" fmla="*/ 27 h 189"/>
              <a:gd name="T36" fmla="*/ 276 w 276"/>
              <a:gd name="T37" fmla="*/ 22 h 189"/>
              <a:gd name="T38" fmla="*/ 274 w 276"/>
              <a:gd name="T39" fmla="*/ 12 h 189"/>
              <a:gd name="T40" fmla="*/ 262 w 276"/>
              <a:gd name="T41" fmla="*/ 1 h 189"/>
              <a:gd name="T42" fmla="*/ 259 w 276"/>
              <a:gd name="T43" fmla="*/ 44 h 189"/>
              <a:gd name="T44" fmla="*/ 259 w 276"/>
              <a:gd name="T45" fmla="*/ 92 h 189"/>
              <a:gd name="T46" fmla="*/ 259 w 276"/>
              <a:gd name="T47" fmla="*/ 102 h 189"/>
              <a:gd name="T48" fmla="*/ 259 w 276"/>
              <a:gd name="T49" fmla="*/ 120 h 189"/>
              <a:gd name="T50" fmla="*/ 259 w 276"/>
              <a:gd name="T51" fmla="*/ 132 h 189"/>
              <a:gd name="T52" fmla="*/ 259 w 276"/>
              <a:gd name="T53" fmla="*/ 151 h 189"/>
              <a:gd name="T54" fmla="*/ 259 w 276"/>
              <a:gd name="T55" fmla="*/ 155 h 189"/>
              <a:gd name="T56" fmla="*/ 240 w 276"/>
              <a:gd name="T57" fmla="*/ 173 h 189"/>
              <a:gd name="T58" fmla="*/ 36 w 276"/>
              <a:gd name="T59" fmla="*/ 173 h 189"/>
              <a:gd name="T60" fmla="*/ 17 w 276"/>
              <a:gd name="T61" fmla="*/ 155 h 189"/>
              <a:gd name="T62" fmla="*/ 17 w 276"/>
              <a:gd name="T63" fmla="*/ 31 h 189"/>
              <a:gd name="T64" fmla="*/ 36 w 276"/>
              <a:gd name="T65" fmla="*/ 13 h 189"/>
              <a:gd name="T66" fmla="*/ 213 w 276"/>
              <a:gd name="T67" fmla="*/ 13 h 189"/>
              <a:gd name="T68" fmla="*/ 238 w 276"/>
              <a:gd name="T69" fmla="*/ 13 h 189"/>
              <a:gd name="T70" fmla="*/ 240 w 276"/>
              <a:gd name="T71" fmla="*/ 13 h 189"/>
              <a:gd name="T72" fmla="*/ 254 w 276"/>
              <a:gd name="T73" fmla="*/ 18 h 189"/>
              <a:gd name="T74" fmla="*/ 254 w 276"/>
              <a:gd name="T75" fmla="*/ 18 h 189"/>
              <a:gd name="T76" fmla="*/ 259 w 276"/>
              <a:gd name="T77" fmla="*/ 31 h 189"/>
              <a:gd name="T78" fmla="*/ 259 w 276"/>
              <a:gd name="T79" fmla="*/ 33 h 189"/>
              <a:gd name="T80" fmla="*/ 259 w 276"/>
              <a:gd name="T81" fmla="*/ 4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6" h="189">
                <a:moveTo>
                  <a:pt x="262" y="1"/>
                </a:moveTo>
                <a:cubicBezTo>
                  <a:pt x="259" y="0"/>
                  <a:pt x="257" y="0"/>
                  <a:pt x="254" y="0"/>
                </a:cubicBezTo>
                <a:cubicBezTo>
                  <a:pt x="226" y="0"/>
                  <a:pt x="226" y="0"/>
                  <a:pt x="226" y="0"/>
                </a:cubicBezTo>
                <a:cubicBezTo>
                  <a:pt x="22" y="0"/>
                  <a:pt x="22" y="0"/>
                  <a:pt x="22" y="0"/>
                </a:cubicBezTo>
                <a:cubicBezTo>
                  <a:pt x="10" y="0"/>
                  <a:pt x="0" y="10"/>
                  <a:pt x="0" y="22"/>
                </a:cubicBezTo>
                <a:cubicBezTo>
                  <a:pt x="0" y="167"/>
                  <a:pt x="0" y="167"/>
                  <a:pt x="0" y="167"/>
                </a:cubicBezTo>
                <a:cubicBezTo>
                  <a:pt x="0" y="179"/>
                  <a:pt x="10" y="189"/>
                  <a:pt x="22" y="189"/>
                </a:cubicBezTo>
                <a:cubicBezTo>
                  <a:pt x="254" y="189"/>
                  <a:pt x="254" y="189"/>
                  <a:pt x="254" y="189"/>
                </a:cubicBezTo>
                <a:cubicBezTo>
                  <a:pt x="266" y="189"/>
                  <a:pt x="276" y="179"/>
                  <a:pt x="276" y="167"/>
                </a:cubicBezTo>
                <a:cubicBezTo>
                  <a:pt x="276" y="153"/>
                  <a:pt x="276" y="153"/>
                  <a:pt x="276" y="153"/>
                </a:cubicBezTo>
                <a:cubicBezTo>
                  <a:pt x="276" y="135"/>
                  <a:pt x="276" y="135"/>
                  <a:pt x="276" y="135"/>
                </a:cubicBezTo>
                <a:cubicBezTo>
                  <a:pt x="276" y="123"/>
                  <a:pt x="276" y="123"/>
                  <a:pt x="276" y="123"/>
                </a:cubicBezTo>
                <a:cubicBezTo>
                  <a:pt x="276" y="107"/>
                  <a:pt x="276" y="107"/>
                  <a:pt x="276" y="107"/>
                </a:cubicBezTo>
                <a:cubicBezTo>
                  <a:pt x="276" y="99"/>
                  <a:pt x="276" y="99"/>
                  <a:pt x="276" y="99"/>
                </a:cubicBezTo>
                <a:cubicBezTo>
                  <a:pt x="276" y="83"/>
                  <a:pt x="276" y="83"/>
                  <a:pt x="276" y="83"/>
                </a:cubicBezTo>
                <a:cubicBezTo>
                  <a:pt x="276" y="52"/>
                  <a:pt x="276" y="52"/>
                  <a:pt x="276" y="52"/>
                </a:cubicBezTo>
                <a:cubicBezTo>
                  <a:pt x="276" y="37"/>
                  <a:pt x="276" y="37"/>
                  <a:pt x="276" y="37"/>
                </a:cubicBezTo>
                <a:cubicBezTo>
                  <a:pt x="276" y="27"/>
                  <a:pt x="276" y="27"/>
                  <a:pt x="276" y="27"/>
                </a:cubicBezTo>
                <a:cubicBezTo>
                  <a:pt x="276" y="22"/>
                  <a:pt x="276" y="22"/>
                  <a:pt x="276" y="22"/>
                </a:cubicBezTo>
                <a:cubicBezTo>
                  <a:pt x="276" y="18"/>
                  <a:pt x="275" y="15"/>
                  <a:pt x="274" y="12"/>
                </a:cubicBezTo>
                <a:cubicBezTo>
                  <a:pt x="271" y="7"/>
                  <a:pt x="267" y="3"/>
                  <a:pt x="262" y="1"/>
                </a:cubicBezTo>
                <a:close/>
                <a:moveTo>
                  <a:pt x="259" y="44"/>
                </a:moveTo>
                <a:cubicBezTo>
                  <a:pt x="259" y="92"/>
                  <a:pt x="259" y="92"/>
                  <a:pt x="259" y="92"/>
                </a:cubicBezTo>
                <a:cubicBezTo>
                  <a:pt x="259" y="102"/>
                  <a:pt x="259" y="102"/>
                  <a:pt x="259" y="102"/>
                </a:cubicBezTo>
                <a:cubicBezTo>
                  <a:pt x="259" y="120"/>
                  <a:pt x="259" y="120"/>
                  <a:pt x="259" y="120"/>
                </a:cubicBezTo>
                <a:cubicBezTo>
                  <a:pt x="259" y="132"/>
                  <a:pt x="259" y="132"/>
                  <a:pt x="259" y="132"/>
                </a:cubicBezTo>
                <a:cubicBezTo>
                  <a:pt x="259" y="151"/>
                  <a:pt x="259" y="151"/>
                  <a:pt x="259" y="151"/>
                </a:cubicBezTo>
                <a:cubicBezTo>
                  <a:pt x="259" y="155"/>
                  <a:pt x="259" y="155"/>
                  <a:pt x="259" y="155"/>
                </a:cubicBezTo>
                <a:cubicBezTo>
                  <a:pt x="259" y="165"/>
                  <a:pt x="251" y="173"/>
                  <a:pt x="240" y="173"/>
                </a:cubicBezTo>
                <a:cubicBezTo>
                  <a:pt x="36" y="173"/>
                  <a:pt x="36" y="173"/>
                  <a:pt x="36" y="173"/>
                </a:cubicBezTo>
                <a:cubicBezTo>
                  <a:pt x="25" y="173"/>
                  <a:pt x="17" y="165"/>
                  <a:pt x="17" y="155"/>
                </a:cubicBezTo>
                <a:cubicBezTo>
                  <a:pt x="17" y="31"/>
                  <a:pt x="17" y="31"/>
                  <a:pt x="17" y="31"/>
                </a:cubicBezTo>
                <a:cubicBezTo>
                  <a:pt x="17" y="21"/>
                  <a:pt x="25" y="13"/>
                  <a:pt x="36" y="13"/>
                </a:cubicBezTo>
                <a:cubicBezTo>
                  <a:pt x="213" y="13"/>
                  <a:pt x="213" y="13"/>
                  <a:pt x="213" y="13"/>
                </a:cubicBezTo>
                <a:cubicBezTo>
                  <a:pt x="238" y="13"/>
                  <a:pt x="238" y="13"/>
                  <a:pt x="238" y="13"/>
                </a:cubicBezTo>
                <a:cubicBezTo>
                  <a:pt x="240" y="13"/>
                  <a:pt x="240" y="13"/>
                  <a:pt x="240" y="13"/>
                </a:cubicBezTo>
                <a:cubicBezTo>
                  <a:pt x="245" y="13"/>
                  <a:pt x="250" y="15"/>
                  <a:pt x="254" y="18"/>
                </a:cubicBezTo>
                <a:cubicBezTo>
                  <a:pt x="254" y="18"/>
                  <a:pt x="254" y="18"/>
                  <a:pt x="254" y="18"/>
                </a:cubicBezTo>
                <a:cubicBezTo>
                  <a:pt x="257" y="22"/>
                  <a:pt x="259" y="26"/>
                  <a:pt x="259" y="31"/>
                </a:cubicBezTo>
                <a:cubicBezTo>
                  <a:pt x="259" y="33"/>
                  <a:pt x="259" y="33"/>
                  <a:pt x="259" y="33"/>
                </a:cubicBezTo>
                <a:lnTo>
                  <a:pt x="259" y="44"/>
                </a:lnTo>
                <a:close/>
              </a:path>
            </a:pathLst>
          </a:custGeom>
          <a:solidFill>
            <a:srgbClr val="33BFC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Oval 630"/>
          <p:cNvSpPr>
            <a:spLocks noChangeArrowheads="1"/>
          </p:cNvSpPr>
          <p:nvPr/>
        </p:nvSpPr>
        <p:spPr bwMode="auto">
          <a:xfrm>
            <a:off x="1379689" y="1568618"/>
            <a:ext cx="72314" cy="81505"/>
          </a:xfrm>
          <a:prstGeom prst="ellipse">
            <a:avLst/>
          </a:pr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31"/>
          <p:cNvSpPr>
            <a:spLocks/>
          </p:cNvSpPr>
          <p:nvPr/>
        </p:nvSpPr>
        <p:spPr bwMode="auto">
          <a:xfrm>
            <a:off x="1340922" y="1658777"/>
            <a:ext cx="148357" cy="82226"/>
          </a:xfrm>
          <a:custGeom>
            <a:avLst/>
            <a:gdLst>
              <a:gd name="T0" fmla="*/ 61 w 84"/>
              <a:gd name="T1" fmla="*/ 0 h 48"/>
              <a:gd name="T2" fmla="*/ 43 w 84"/>
              <a:gd name="T3" fmla="*/ 6 h 48"/>
              <a:gd name="T4" fmla="*/ 52 w 84"/>
              <a:gd name="T5" fmla="*/ 30 h 48"/>
              <a:gd name="T6" fmla="*/ 43 w 84"/>
              <a:gd name="T7" fmla="*/ 42 h 48"/>
              <a:gd name="T8" fmla="*/ 35 w 84"/>
              <a:gd name="T9" fmla="*/ 30 h 48"/>
              <a:gd name="T10" fmla="*/ 43 w 84"/>
              <a:gd name="T11" fmla="*/ 6 h 48"/>
              <a:gd name="T12" fmla="*/ 23 w 84"/>
              <a:gd name="T13" fmla="*/ 0 h 48"/>
              <a:gd name="T14" fmla="*/ 0 w 84"/>
              <a:gd name="T15" fmla="*/ 23 h 48"/>
              <a:gd name="T16" fmla="*/ 0 w 84"/>
              <a:gd name="T17" fmla="*/ 48 h 48"/>
              <a:gd name="T18" fmla="*/ 39 w 84"/>
              <a:gd name="T19" fmla="*/ 48 h 48"/>
              <a:gd name="T20" fmla="*/ 45 w 84"/>
              <a:gd name="T21" fmla="*/ 48 h 48"/>
              <a:gd name="T22" fmla="*/ 84 w 84"/>
              <a:gd name="T23" fmla="*/ 48 h 48"/>
              <a:gd name="T24" fmla="*/ 84 w 84"/>
              <a:gd name="T25" fmla="*/ 23 h 48"/>
              <a:gd name="T26" fmla="*/ 61 w 84"/>
              <a:gd name="T2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48">
                <a:moveTo>
                  <a:pt x="61" y="0"/>
                </a:moveTo>
                <a:cubicBezTo>
                  <a:pt x="43" y="6"/>
                  <a:pt x="43" y="6"/>
                  <a:pt x="43" y="6"/>
                </a:cubicBezTo>
                <a:cubicBezTo>
                  <a:pt x="52" y="30"/>
                  <a:pt x="52" y="30"/>
                  <a:pt x="52" y="30"/>
                </a:cubicBezTo>
                <a:cubicBezTo>
                  <a:pt x="43" y="42"/>
                  <a:pt x="43" y="42"/>
                  <a:pt x="43" y="42"/>
                </a:cubicBezTo>
                <a:cubicBezTo>
                  <a:pt x="35" y="30"/>
                  <a:pt x="35" y="30"/>
                  <a:pt x="35" y="30"/>
                </a:cubicBezTo>
                <a:cubicBezTo>
                  <a:pt x="43" y="6"/>
                  <a:pt x="43" y="6"/>
                  <a:pt x="43" y="6"/>
                </a:cubicBezTo>
                <a:cubicBezTo>
                  <a:pt x="23" y="0"/>
                  <a:pt x="23" y="0"/>
                  <a:pt x="23" y="0"/>
                </a:cubicBezTo>
                <a:cubicBezTo>
                  <a:pt x="12" y="3"/>
                  <a:pt x="0" y="10"/>
                  <a:pt x="0" y="23"/>
                </a:cubicBezTo>
                <a:cubicBezTo>
                  <a:pt x="0" y="48"/>
                  <a:pt x="0" y="48"/>
                  <a:pt x="0" y="48"/>
                </a:cubicBezTo>
                <a:cubicBezTo>
                  <a:pt x="39" y="48"/>
                  <a:pt x="39" y="48"/>
                  <a:pt x="39" y="48"/>
                </a:cubicBezTo>
                <a:cubicBezTo>
                  <a:pt x="45" y="48"/>
                  <a:pt x="45" y="48"/>
                  <a:pt x="45" y="48"/>
                </a:cubicBezTo>
                <a:cubicBezTo>
                  <a:pt x="84" y="48"/>
                  <a:pt x="84" y="48"/>
                  <a:pt x="84" y="48"/>
                </a:cubicBezTo>
                <a:cubicBezTo>
                  <a:pt x="84" y="48"/>
                  <a:pt x="84" y="48"/>
                  <a:pt x="84" y="23"/>
                </a:cubicBezTo>
                <a:cubicBezTo>
                  <a:pt x="84" y="10"/>
                  <a:pt x="72" y="3"/>
                  <a:pt x="61" y="0"/>
                </a:cubicBezTo>
                <a:close/>
              </a:path>
            </a:pathLst>
          </a:cu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32"/>
          <p:cNvSpPr>
            <a:spLocks/>
          </p:cNvSpPr>
          <p:nvPr/>
        </p:nvSpPr>
        <p:spPr bwMode="auto">
          <a:xfrm>
            <a:off x="974877" y="1752544"/>
            <a:ext cx="214706" cy="281299"/>
          </a:xfrm>
          <a:custGeom>
            <a:avLst/>
            <a:gdLst>
              <a:gd name="T0" fmla="*/ 62 w 122"/>
              <a:gd name="T1" fmla="*/ 3 h 165"/>
              <a:gd name="T2" fmla="*/ 110 w 122"/>
              <a:gd name="T3" fmla="*/ 73 h 165"/>
              <a:gd name="T4" fmla="*/ 110 w 122"/>
              <a:gd name="T5" fmla="*/ 106 h 165"/>
              <a:gd name="T6" fmla="*/ 73 w 122"/>
              <a:gd name="T7" fmla="*/ 84 h 165"/>
              <a:gd name="T8" fmla="*/ 62 w 122"/>
              <a:gd name="T9" fmla="*/ 3 h 165"/>
              <a:gd name="T10" fmla="*/ 0 w 122"/>
              <a:gd name="T11" fmla="*/ 42 h 165"/>
              <a:gd name="T12" fmla="*/ 0 w 122"/>
              <a:gd name="T13" fmla="*/ 141 h 165"/>
              <a:gd name="T14" fmla="*/ 62 w 122"/>
              <a:gd name="T15" fmla="*/ 165 h 165"/>
              <a:gd name="T16" fmla="*/ 122 w 122"/>
              <a:gd name="T17" fmla="*/ 130 h 165"/>
              <a:gd name="T18" fmla="*/ 122 w 122"/>
              <a:gd name="T19" fmla="*/ 84 h 165"/>
              <a:gd name="T20" fmla="*/ 62 w 122"/>
              <a:gd name="T21" fmla="*/ 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65">
                <a:moveTo>
                  <a:pt x="62" y="3"/>
                </a:moveTo>
                <a:cubicBezTo>
                  <a:pt x="110" y="73"/>
                  <a:pt x="110" y="73"/>
                  <a:pt x="110" y="73"/>
                </a:cubicBezTo>
                <a:cubicBezTo>
                  <a:pt x="110" y="106"/>
                  <a:pt x="110" y="106"/>
                  <a:pt x="110" y="106"/>
                </a:cubicBezTo>
                <a:cubicBezTo>
                  <a:pt x="73" y="84"/>
                  <a:pt x="73" y="84"/>
                  <a:pt x="73" y="84"/>
                </a:cubicBezTo>
                <a:cubicBezTo>
                  <a:pt x="62" y="3"/>
                  <a:pt x="62" y="3"/>
                  <a:pt x="62" y="3"/>
                </a:cubicBezTo>
                <a:cubicBezTo>
                  <a:pt x="62" y="3"/>
                  <a:pt x="0" y="0"/>
                  <a:pt x="0" y="42"/>
                </a:cubicBezTo>
                <a:cubicBezTo>
                  <a:pt x="0" y="85"/>
                  <a:pt x="0" y="141"/>
                  <a:pt x="0" y="141"/>
                </a:cubicBezTo>
                <a:cubicBezTo>
                  <a:pt x="0" y="141"/>
                  <a:pt x="7" y="165"/>
                  <a:pt x="62" y="165"/>
                </a:cubicBezTo>
                <a:cubicBezTo>
                  <a:pt x="116" y="165"/>
                  <a:pt x="122" y="149"/>
                  <a:pt x="122" y="130"/>
                </a:cubicBezTo>
                <a:cubicBezTo>
                  <a:pt x="122" y="110"/>
                  <a:pt x="122" y="84"/>
                  <a:pt x="122" y="84"/>
                </a:cubicBezTo>
                <a:cubicBezTo>
                  <a:pt x="122" y="84"/>
                  <a:pt x="109" y="3"/>
                  <a:pt x="62" y="3"/>
                </a:cubicBezTo>
                <a:close/>
              </a:path>
            </a:pathLst>
          </a:cu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Oval 633"/>
          <p:cNvSpPr>
            <a:spLocks noChangeArrowheads="1"/>
          </p:cNvSpPr>
          <p:nvPr/>
        </p:nvSpPr>
        <p:spPr bwMode="auto">
          <a:xfrm>
            <a:off x="986805" y="1556356"/>
            <a:ext cx="169231" cy="191139"/>
          </a:xfrm>
          <a:prstGeom prst="ellipse">
            <a:avLst/>
          </a:pr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矩形 75"/>
          <p:cNvSpPr/>
          <p:nvPr/>
        </p:nvSpPr>
        <p:spPr>
          <a:xfrm>
            <a:off x="6459554" y="3126934"/>
            <a:ext cx="3158409" cy="82421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77" name="椭圆 76"/>
          <p:cNvSpPr/>
          <p:nvPr/>
        </p:nvSpPr>
        <p:spPr>
          <a:xfrm>
            <a:off x="7699111" y="2764076"/>
            <a:ext cx="390049" cy="36285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11" name="TextBox 110"/>
          <p:cNvSpPr txBox="1"/>
          <p:nvPr/>
        </p:nvSpPr>
        <p:spPr>
          <a:xfrm>
            <a:off x="4448860" y="5830545"/>
            <a:ext cx="3296326" cy="58477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Lured by the information, input personal information</a:t>
            </a:r>
            <a:endParaRPr lang="zh-CN" altLang="en-US" sz="1600" dirty="0">
              <a:latin typeface="微软雅黑" panose="020B0503020204020204" pitchFamily="34" charset="-122"/>
              <a:ea typeface="微软雅黑" panose="020B0503020204020204" pitchFamily="34" charset="-122"/>
            </a:endParaRPr>
          </a:p>
        </p:txBody>
      </p:sp>
      <p:sp>
        <p:nvSpPr>
          <p:cNvPr id="113" name="Freeform 626"/>
          <p:cNvSpPr>
            <a:spLocks/>
          </p:cNvSpPr>
          <p:nvPr/>
        </p:nvSpPr>
        <p:spPr bwMode="auto">
          <a:xfrm>
            <a:off x="1016800" y="5888601"/>
            <a:ext cx="151339" cy="144977"/>
          </a:xfrm>
          <a:custGeom>
            <a:avLst/>
            <a:gdLst>
              <a:gd name="T0" fmla="*/ 0 w 86"/>
              <a:gd name="T1" fmla="*/ 0 h 85"/>
              <a:gd name="T2" fmla="*/ 0 w 86"/>
              <a:gd name="T3" fmla="*/ 17 h 85"/>
              <a:gd name="T4" fmla="*/ 68 w 86"/>
              <a:gd name="T5" fmla="*/ 85 h 85"/>
              <a:gd name="T6" fmla="*/ 86 w 86"/>
              <a:gd name="T7" fmla="*/ 85 h 85"/>
              <a:gd name="T8" fmla="*/ 0 w 86"/>
              <a:gd name="T9" fmla="*/ 0 h 85"/>
            </a:gdLst>
            <a:ahLst/>
            <a:cxnLst>
              <a:cxn ang="0">
                <a:pos x="T0" y="T1"/>
              </a:cxn>
              <a:cxn ang="0">
                <a:pos x="T2" y="T3"/>
              </a:cxn>
              <a:cxn ang="0">
                <a:pos x="T4" y="T5"/>
              </a:cxn>
              <a:cxn ang="0">
                <a:pos x="T6" y="T7"/>
              </a:cxn>
              <a:cxn ang="0">
                <a:pos x="T8" y="T9"/>
              </a:cxn>
            </a:cxnLst>
            <a:rect l="0" t="0" r="r" b="b"/>
            <a:pathLst>
              <a:path w="86" h="85">
                <a:moveTo>
                  <a:pt x="0" y="0"/>
                </a:moveTo>
                <a:cubicBezTo>
                  <a:pt x="0" y="17"/>
                  <a:pt x="0" y="17"/>
                  <a:pt x="0" y="17"/>
                </a:cubicBezTo>
                <a:cubicBezTo>
                  <a:pt x="38" y="17"/>
                  <a:pt x="68" y="48"/>
                  <a:pt x="68" y="85"/>
                </a:cubicBezTo>
                <a:cubicBezTo>
                  <a:pt x="86" y="85"/>
                  <a:pt x="86" y="85"/>
                  <a:pt x="86" y="85"/>
                </a:cubicBezTo>
                <a:cubicBezTo>
                  <a:pt x="86" y="38"/>
                  <a:pt x="48" y="0"/>
                  <a:pt x="0" y="0"/>
                </a:cubicBezTo>
                <a:close/>
              </a:path>
            </a:pathLst>
          </a:custGeom>
          <a:solidFill>
            <a:srgbClr val="33BFC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621"/>
          <p:cNvSpPr>
            <a:spLocks noEditPoints="1"/>
          </p:cNvSpPr>
          <p:nvPr/>
        </p:nvSpPr>
        <p:spPr bwMode="auto">
          <a:xfrm>
            <a:off x="1312454" y="5965446"/>
            <a:ext cx="308641" cy="266152"/>
          </a:xfrm>
          <a:custGeom>
            <a:avLst/>
            <a:gdLst>
              <a:gd name="T0" fmla="*/ 163 w 175"/>
              <a:gd name="T1" fmla="*/ 97 h 156"/>
              <a:gd name="T2" fmla="*/ 175 w 175"/>
              <a:gd name="T3" fmla="*/ 73 h 156"/>
              <a:gd name="T4" fmla="*/ 159 w 175"/>
              <a:gd name="T5" fmla="*/ 47 h 156"/>
              <a:gd name="T6" fmla="*/ 145 w 175"/>
              <a:gd name="T7" fmla="*/ 44 h 156"/>
              <a:gd name="T8" fmla="*/ 145 w 175"/>
              <a:gd name="T9" fmla="*/ 44 h 156"/>
              <a:gd name="T10" fmla="*/ 120 w 175"/>
              <a:gd name="T11" fmla="*/ 58 h 156"/>
              <a:gd name="T12" fmla="*/ 132 w 175"/>
              <a:gd name="T13" fmla="*/ 69 h 156"/>
              <a:gd name="T14" fmla="*/ 140 w 175"/>
              <a:gd name="T15" fmla="*/ 81 h 156"/>
              <a:gd name="T16" fmla="*/ 143 w 175"/>
              <a:gd name="T17" fmla="*/ 89 h 156"/>
              <a:gd name="T18" fmla="*/ 129 w 175"/>
              <a:gd name="T19" fmla="*/ 95 h 156"/>
              <a:gd name="T20" fmla="*/ 128 w 175"/>
              <a:gd name="T21" fmla="*/ 90 h 156"/>
              <a:gd name="T22" fmla="*/ 120 w 175"/>
              <a:gd name="T23" fmla="*/ 77 h 156"/>
              <a:gd name="T24" fmla="*/ 116 w 175"/>
              <a:gd name="T25" fmla="*/ 74 h 156"/>
              <a:gd name="T26" fmla="*/ 105 w 175"/>
              <a:gd name="T27" fmla="*/ 67 h 156"/>
              <a:gd name="T28" fmla="*/ 91 w 175"/>
              <a:gd name="T29" fmla="*/ 65 h 156"/>
              <a:gd name="T30" fmla="*/ 76 w 175"/>
              <a:gd name="T31" fmla="*/ 67 h 156"/>
              <a:gd name="T32" fmla="*/ 64 w 175"/>
              <a:gd name="T33" fmla="*/ 75 h 156"/>
              <a:gd name="T34" fmla="*/ 64 w 175"/>
              <a:gd name="T35" fmla="*/ 75 h 156"/>
              <a:gd name="T36" fmla="*/ 61 w 175"/>
              <a:gd name="T37" fmla="*/ 78 h 156"/>
              <a:gd name="T38" fmla="*/ 61 w 175"/>
              <a:gd name="T39" fmla="*/ 78 h 156"/>
              <a:gd name="T40" fmla="*/ 59 w 175"/>
              <a:gd name="T41" fmla="*/ 81 h 156"/>
              <a:gd name="T42" fmla="*/ 61 w 175"/>
              <a:gd name="T43" fmla="*/ 78 h 156"/>
              <a:gd name="T44" fmla="*/ 55 w 175"/>
              <a:gd name="T45" fmla="*/ 72 h 156"/>
              <a:gd name="T46" fmla="*/ 58 w 175"/>
              <a:gd name="T47" fmla="*/ 67 h 156"/>
              <a:gd name="T48" fmla="*/ 60 w 175"/>
              <a:gd name="T49" fmla="*/ 59 h 156"/>
              <a:gd name="T50" fmla="*/ 68 w 175"/>
              <a:gd name="T51" fmla="*/ 55 h 156"/>
              <a:gd name="T52" fmla="*/ 69 w 175"/>
              <a:gd name="T53" fmla="*/ 54 h 156"/>
              <a:gd name="T54" fmla="*/ 91 w 175"/>
              <a:gd name="T55" fmla="*/ 50 h 156"/>
              <a:gd name="T56" fmla="*/ 110 w 175"/>
              <a:gd name="T57" fmla="*/ 53 h 156"/>
              <a:gd name="T58" fmla="*/ 144 w 175"/>
              <a:gd name="T59" fmla="*/ 33 h 156"/>
              <a:gd name="T60" fmla="*/ 105 w 175"/>
              <a:gd name="T61" fmla="*/ 0 h 156"/>
              <a:gd name="T62" fmla="*/ 65 w 175"/>
              <a:gd name="T63" fmla="*/ 40 h 156"/>
              <a:gd name="T64" fmla="*/ 65 w 175"/>
              <a:gd name="T65" fmla="*/ 41 h 156"/>
              <a:gd name="T66" fmla="*/ 52 w 175"/>
              <a:gd name="T67" fmla="*/ 28 h 156"/>
              <a:gd name="T68" fmla="*/ 37 w 175"/>
              <a:gd name="T69" fmla="*/ 24 h 156"/>
              <a:gd name="T70" fmla="*/ 4 w 175"/>
              <a:gd name="T71" fmla="*/ 57 h 156"/>
              <a:gd name="T72" fmla="*/ 7 w 175"/>
              <a:gd name="T73" fmla="*/ 69 h 156"/>
              <a:gd name="T74" fmla="*/ 13 w 175"/>
              <a:gd name="T75" fmla="*/ 79 h 156"/>
              <a:gd name="T76" fmla="*/ 0 w 175"/>
              <a:gd name="T77" fmla="*/ 103 h 156"/>
              <a:gd name="T78" fmla="*/ 15 w 175"/>
              <a:gd name="T79" fmla="*/ 128 h 156"/>
              <a:gd name="T80" fmla="*/ 21 w 175"/>
              <a:gd name="T81" fmla="*/ 130 h 156"/>
              <a:gd name="T82" fmla="*/ 19 w 175"/>
              <a:gd name="T83" fmla="*/ 138 h 156"/>
              <a:gd name="T84" fmla="*/ 19 w 175"/>
              <a:gd name="T85" fmla="*/ 141 h 156"/>
              <a:gd name="T86" fmla="*/ 37 w 175"/>
              <a:gd name="T87" fmla="*/ 156 h 156"/>
              <a:gd name="T88" fmla="*/ 54 w 175"/>
              <a:gd name="T89" fmla="*/ 144 h 156"/>
              <a:gd name="T90" fmla="*/ 55 w 175"/>
              <a:gd name="T91" fmla="*/ 138 h 156"/>
              <a:gd name="T92" fmla="*/ 54 w 175"/>
              <a:gd name="T93" fmla="*/ 134 h 156"/>
              <a:gd name="T94" fmla="*/ 60 w 175"/>
              <a:gd name="T95" fmla="*/ 129 h 156"/>
              <a:gd name="T96" fmla="*/ 60 w 175"/>
              <a:gd name="T97" fmla="*/ 129 h 156"/>
              <a:gd name="T98" fmla="*/ 60 w 175"/>
              <a:gd name="T99" fmla="*/ 129 h 156"/>
              <a:gd name="T100" fmla="*/ 91 w 175"/>
              <a:gd name="T101" fmla="*/ 144 h 156"/>
              <a:gd name="T102" fmla="*/ 124 w 175"/>
              <a:gd name="T103" fmla="*/ 126 h 156"/>
              <a:gd name="T104" fmla="*/ 135 w 175"/>
              <a:gd name="T105" fmla="*/ 136 h 156"/>
              <a:gd name="T106" fmla="*/ 145 w 175"/>
              <a:gd name="T107" fmla="*/ 138 h 156"/>
              <a:gd name="T108" fmla="*/ 170 w 175"/>
              <a:gd name="T109" fmla="*/ 113 h 156"/>
              <a:gd name="T110" fmla="*/ 169 w 175"/>
              <a:gd name="T111" fmla="*/ 106 h 156"/>
              <a:gd name="T112" fmla="*/ 163 w 175"/>
              <a:gd name="T113" fmla="*/ 97 h 156"/>
              <a:gd name="T114" fmla="*/ 53 w 175"/>
              <a:gd name="T115" fmla="*/ 120 h 156"/>
              <a:gd name="T116" fmla="*/ 54 w 175"/>
              <a:gd name="T117" fmla="*/ 119 h 156"/>
              <a:gd name="T118" fmla="*/ 55 w 175"/>
              <a:gd name="T119" fmla="*/ 122 h 156"/>
              <a:gd name="T120" fmla="*/ 53 w 175"/>
              <a:gd name="T12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5" h="156">
                <a:moveTo>
                  <a:pt x="163" y="97"/>
                </a:moveTo>
                <a:cubicBezTo>
                  <a:pt x="170" y="91"/>
                  <a:pt x="175" y="83"/>
                  <a:pt x="175" y="73"/>
                </a:cubicBezTo>
                <a:cubicBezTo>
                  <a:pt x="175" y="62"/>
                  <a:pt x="168" y="52"/>
                  <a:pt x="159" y="47"/>
                </a:cubicBezTo>
                <a:cubicBezTo>
                  <a:pt x="155" y="45"/>
                  <a:pt x="150" y="44"/>
                  <a:pt x="145" y="44"/>
                </a:cubicBezTo>
                <a:cubicBezTo>
                  <a:pt x="145" y="44"/>
                  <a:pt x="145" y="44"/>
                  <a:pt x="145" y="44"/>
                </a:cubicBezTo>
                <a:cubicBezTo>
                  <a:pt x="134" y="44"/>
                  <a:pt x="125" y="50"/>
                  <a:pt x="120" y="58"/>
                </a:cubicBezTo>
                <a:cubicBezTo>
                  <a:pt x="125" y="61"/>
                  <a:pt x="129" y="65"/>
                  <a:pt x="132" y="69"/>
                </a:cubicBezTo>
                <a:cubicBezTo>
                  <a:pt x="135" y="73"/>
                  <a:pt x="138" y="77"/>
                  <a:pt x="140" y="81"/>
                </a:cubicBezTo>
                <a:cubicBezTo>
                  <a:pt x="141" y="84"/>
                  <a:pt x="142" y="86"/>
                  <a:pt x="143" y="89"/>
                </a:cubicBezTo>
                <a:cubicBezTo>
                  <a:pt x="138" y="89"/>
                  <a:pt x="133" y="92"/>
                  <a:pt x="129" y="95"/>
                </a:cubicBezTo>
                <a:cubicBezTo>
                  <a:pt x="129" y="93"/>
                  <a:pt x="128" y="91"/>
                  <a:pt x="128" y="90"/>
                </a:cubicBezTo>
                <a:cubicBezTo>
                  <a:pt x="126" y="85"/>
                  <a:pt x="123" y="81"/>
                  <a:pt x="120" y="77"/>
                </a:cubicBezTo>
                <a:cubicBezTo>
                  <a:pt x="118" y="76"/>
                  <a:pt x="117" y="75"/>
                  <a:pt x="116" y="74"/>
                </a:cubicBezTo>
                <a:cubicBezTo>
                  <a:pt x="113" y="71"/>
                  <a:pt x="109" y="69"/>
                  <a:pt x="105" y="67"/>
                </a:cubicBezTo>
                <a:cubicBezTo>
                  <a:pt x="101" y="66"/>
                  <a:pt x="96" y="65"/>
                  <a:pt x="91" y="65"/>
                </a:cubicBezTo>
                <a:cubicBezTo>
                  <a:pt x="86" y="65"/>
                  <a:pt x="81" y="66"/>
                  <a:pt x="76" y="67"/>
                </a:cubicBezTo>
                <a:cubicBezTo>
                  <a:pt x="72" y="69"/>
                  <a:pt x="67" y="72"/>
                  <a:pt x="64" y="75"/>
                </a:cubicBezTo>
                <a:cubicBezTo>
                  <a:pt x="64" y="75"/>
                  <a:pt x="64" y="75"/>
                  <a:pt x="64" y="75"/>
                </a:cubicBezTo>
                <a:cubicBezTo>
                  <a:pt x="63" y="76"/>
                  <a:pt x="62" y="77"/>
                  <a:pt x="61" y="78"/>
                </a:cubicBezTo>
                <a:cubicBezTo>
                  <a:pt x="61" y="78"/>
                  <a:pt x="61" y="78"/>
                  <a:pt x="61" y="78"/>
                </a:cubicBezTo>
                <a:cubicBezTo>
                  <a:pt x="60" y="79"/>
                  <a:pt x="60" y="80"/>
                  <a:pt x="59" y="81"/>
                </a:cubicBezTo>
                <a:cubicBezTo>
                  <a:pt x="59" y="80"/>
                  <a:pt x="60" y="79"/>
                  <a:pt x="61" y="78"/>
                </a:cubicBezTo>
                <a:cubicBezTo>
                  <a:pt x="59" y="76"/>
                  <a:pt x="57" y="74"/>
                  <a:pt x="55" y="72"/>
                </a:cubicBezTo>
                <a:cubicBezTo>
                  <a:pt x="56" y="70"/>
                  <a:pt x="57" y="69"/>
                  <a:pt x="58" y="67"/>
                </a:cubicBezTo>
                <a:cubicBezTo>
                  <a:pt x="59" y="65"/>
                  <a:pt x="60" y="62"/>
                  <a:pt x="60" y="59"/>
                </a:cubicBezTo>
                <a:cubicBezTo>
                  <a:pt x="63" y="57"/>
                  <a:pt x="65" y="56"/>
                  <a:pt x="68" y="55"/>
                </a:cubicBezTo>
                <a:cubicBezTo>
                  <a:pt x="69" y="54"/>
                  <a:pt x="69" y="54"/>
                  <a:pt x="69" y="54"/>
                </a:cubicBezTo>
                <a:cubicBezTo>
                  <a:pt x="76" y="51"/>
                  <a:pt x="83" y="50"/>
                  <a:pt x="91" y="50"/>
                </a:cubicBezTo>
                <a:cubicBezTo>
                  <a:pt x="98" y="50"/>
                  <a:pt x="104" y="51"/>
                  <a:pt x="110" y="53"/>
                </a:cubicBezTo>
                <a:cubicBezTo>
                  <a:pt x="117" y="42"/>
                  <a:pt x="130" y="33"/>
                  <a:pt x="144" y="33"/>
                </a:cubicBezTo>
                <a:cubicBezTo>
                  <a:pt x="141" y="14"/>
                  <a:pt x="125" y="0"/>
                  <a:pt x="105" y="0"/>
                </a:cubicBezTo>
                <a:cubicBezTo>
                  <a:pt x="83" y="0"/>
                  <a:pt x="65" y="18"/>
                  <a:pt x="65" y="40"/>
                </a:cubicBezTo>
                <a:cubicBezTo>
                  <a:pt x="65" y="40"/>
                  <a:pt x="65" y="41"/>
                  <a:pt x="65" y="41"/>
                </a:cubicBezTo>
                <a:cubicBezTo>
                  <a:pt x="62" y="35"/>
                  <a:pt x="58" y="31"/>
                  <a:pt x="52" y="28"/>
                </a:cubicBezTo>
                <a:cubicBezTo>
                  <a:pt x="47" y="26"/>
                  <a:pt x="42" y="24"/>
                  <a:pt x="37" y="24"/>
                </a:cubicBezTo>
                <a:cubicBezTo>
                  <a:pt x="19" y="24"/>
                  <a:pt x="4" y="39"/>
                  <a:pt x="4" y="57"/>
                </a:cubicBezTo>
                <a:cubicBezTo>
                  <a:pt x="4" y="61"/>
                  <a:pt x="5" y="65"/>
                  <a:pt x="7" y="69"/>
                </a:cubicBezTo>
                <a:cubicBezTo>
                  <a:pt x="8" y="73"/>
                  <a:pt x="10" y="76"/>
                  <a:pt x="13" y="79"/>
                </a:cubicBezTo>
                <a:cubicBezTo>
                  <a:pt x="5" y="84"/>
                  <a:pt x="0" y="93"/>
                  <a:pt x="0" y="103"/>
                </a:cubicBezTo>
                <a:cubicBezTo>
                  <a:pt x="0" y="113"/>
                  <a:pt x="6" y="123"/>
                  <a:pt x="15" y="128"/>
                </a:cubicBezTo>
                <a:cubicBezTo>
                  <a:pt x="16" y="129"/>
                  <a:pt x="18" y="130"/>
                  <a:pt x="21" y="130"/>
                </a:cubicBezTo>
                <a:cubicBezTo>
                  <a:pt x="20" y="133"/>
                  <a:pt x="19" y="135"/>
                  <a:pt x="19" y="138"/>
                </a:cubicBezTo>
                <a:cubicBezTo>
                  <a:pt x="19" y="139"/>
                  <a:pt x="19" y="140"/>
                  <a:pt x="19" y="141"/>
                </a:cubicBezTo>
                <a:cubicBezTo>
                  <a:pt x="21" y="150"/>
                  <a:pt x="28" y="156"/>
                  <a:pt x="37" y="156"/>
                </a:cubicBezTo>
                <a:cubicBezTo>
                  <a:pt x="45" y="156"/>
                  <a:pt x="51" y="151"/>
                  <a:pt x="54" y="144"/>
                </a:cubicBezTo>
                <a:cubicBezTo>
                  <a:pt x="54" y="142"/>
                  <a:pt x="55" y="140"/>
                  <a:pt x="55" y="138"/>
                </a:cubicBezTo>
                <a:cubicBezTo>
                  <a:pt x="55" y="137"/>
                  <a:pt x="55" y="135"/>
                  <a:pt x="54" y="134"/>
                </a:cubicBezTo>
                <a:cubicBezTo>
                  <a:pt x="56" y="133"/>
                  <a:pt x="58" y="131"/>
                  <a:pt x="60" y="129"/>
                </a:cubicBezTo>
                <a:cubicBezTo>
                  <a:pt x="60" y="129"/>
                  <a:pt x="60" y="129"/>
                  <a:pt x="60" y="129"/>
                </a:cubicBezTo>
                <a:cubicBezTo>
                  <a:pt x="60" y="129"/>
                  <a:pt x="60" y="129"/>
                  <a:pt x="60" y="129"/>
                </a:cubicBezTo>
                <a:cubicBezTo>
                  <a:pt x="67" y="138"/>
                  <a:pt x="78" y="144"/>
                  <a:pt x="91" y="144"/>
                </a:cubicBezTo>
                <a:cubicBezTo>
                  <a:pt x="105" y="144"/>
                  <a:pt x="117" y="137"/>
                  <a:pt x="124" y="126"/>
                </a:cubicBezTo>
                <a:cubicBezTo>
                  <a:pt x="127" y="130"/>
                  <a:pt x="131" y="134"/>
                  <a:pt x="135" y="136"/>
                </a:cubicBezTo>
                <a:cubicBezTo>
                  <a:pt x="138" y="137"/>
                  <a:pt x="142" y="138"/>
                  <a:pt x="145" y="138"/>
                </a:cubicBezTo>
                <a:cubicBezTo>
                  <a:pt x="159" y="138"/>
                  <a:pt x="170" y="127"/>
                  <a:pt x="170" y="113"/>
                </a:cubicBezTo>
                <a:cubicBezTo>
                  <a:pt x="170" y="111"/>
                  <a:pt x="169" y="108"/>
                  <a:pt x="169" y="106"/>
                </a:cubicBezTo>
                <a:cubicBezTo>
                  <a:pt x="167" y="102"/>
                  <a:pt x="166" y="99"/>
                  <a:pt x="163" y="97"/>
                </a:cubicBezTo>
                <a:close/>
                <a:moveTo>
                  <a:pt x="53" y="120"/>
                </a:moveTo>
                <a:cubicBezTo>
                  <a:pt x="53" y="119"/>
                  <a:pt x="54" y="119"/>
                  <a:pt x="54" y="119"/>
                </a:cubicBezTo>
                <a:cubicBezTo>
                  <a:pt x="54" y="120"/>
                  <a:pt x="55" y="121"/>
                  <a:pt x="55" y="122"/>
                </a:cubicBezTo>
                <a:cubicBezTo>
                  <a:pt x="54" y="121"/>
                  <a:pt x="54" y="120"/>
                  <a:pt x="53" y="120"/>
                </a:cubicBezTo>
                <a:close/>
              </a:path>
            </a:pathLst>
          </a:custGeom>
          <a:solidFill>
            <a:srgbClr val="33BFC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Oval 622"/>
          <p:cNvSpPr>
            <a:spLocks noChangeArrowheads="1"/>
          </p:cNvSpPr>
          <p:nvPr/>
        </p:nvSpPr>
        <p:spPr bwMode="auto">
          <a:xfrm>
            <a:off x="1299348" y="6253958"/>
            <a:ext cx="55601" cy="45719"/>
          </a:xfrm>
          <a:prstGeom prst="ellipse">
            <a:avLst/>
          </a:pr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623"/>
          <p:cNvSpPr>
            <a:spLocks/>
          </p:cNvSpPr>
          <p:nvPr/>
        </p:nvSpPr>
        <p:spPr bwMode="auto">
          <a:xfrm>
            <a:off x="957254" y="6362872"/>
            <a:ext cx="387257" cy="257497"/>
          </a:xfrm>
          <a:custGeom>
            <a:avLst/>
            <a:gdLst>
              <a:gd name="T0" fmla="*/ 109 w 168"/>
              <a:gd name="T1" fmla="*/ 0 h 151"/>
              <a:gd name="T2" fmla="*/ 109 w 168"/>
              <a:gd name="T3" fmla="*/ 0 h 151"/>
              <a:gd name="T4" fmla="*/ 84 w 168"/>
              <a:gd name="T5" fmla="*/ 9 h 151"/>
              <a:gd name="T6" fmla="*/ 104 w 168"/>
              <a:gd name="T7" fmla="*/ 82 h 151"/>
              <a:gd name="T8" fmla="*/ 84 w 168"/>
              <a:gd name="T9" fmla="*/ 111 h 151"/>
              <a:gd name="T10" fmla="*/ 64 w 168"/>
              <a:gd name="T11" fmla="*/ 82 h 151"/>
              <a:gd name="T12" fmla="*/ 84 w 168"/>
              <a:gd name="T13" fmla="*/ 9 h 151"/>
              <a:gd name="T14" fmla="*/ 59 w 168"/>
              <a:gd name="T15" fmla="*/ 0 h 151"/>
              <a:gd name="T16" fmla="*/ 59 w 168"/>
              <a:gd name="T17" fmla="*/ 0 h 151"/>
              <a:gd name="T18" fmla="*/ 0 w 168"/>
              <a:gd name="T19" fmla="*/ 59 h 151"/>
              <a:gd name="T20" fmla="*/ 0 w 168"/>
              <a:gd name="T21" fmla="*/ 123 h 151"/>
              <a:gd name="T22" fmla="*/ 76 w 168"/>
              <a:gd name="T23" fmla="*/ 151 h 151"/>
              <a:gd name="T24" fmla="*/ 92 w 168"/>
              <a:gd name="T25" fmla="*/ 151 h 151"/>
              <a:gd name="T26" fmla="*/ 168 w 168"/>
              <a:gd name="T27" fmla="*/ 123 h 151"/>
              <a:gd name="T28" fmla="*/ 168 w 168"/>
              <a:gd name="T29" fmla="*/ 59 h 151"/>
              <a:gd name="T30" fmla="*/ 109 w 168"/>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51">
                <a:moveTo>
                  <a:pt x="109" y="0"/>
                </a:moveTo>
                <a:cubicBezTo>
                  <a:pt x="109" y="0"/>
                  <a:pt x="109" y="0"/>
                  <a:pt x="109" y="0"/>
                </a:cubicBezTo>
                <a:cubicBezTo>
                  <a:pt x="84" y="9"/>
                  <a:pt x="84" y="9"/>
                  <a:pt x="84" y="9"/>
                </a:cubicBezTo>
                <a:cubicBezTo>
                  <a:pt x="104" y="82"/>
                  <a:pt x="104" y="82"/>
                  <a:pt x="104" y="82"/>
                </a:cubicBezTo>
                <a:cubicBezTo>
                  <a:pt x="84" y="111"/>
                  <a:pt x="84" y="111"/>
                  <a:pt x="84" y="111"/>
                </a:cubicBezTo>
                <a:cubicBezTo>
                  <a:pt x="64" y="82"/>
                  <a:pt x="64" y="82"/>
                  <a:pt x="64" y="82"/>
                </a:cubicBezTo>
                <a:cubicBezTo>
                  <a:pt x="84" y="9"/>
                  <a:pt x="84" y="9"/>
                  <a:pt x="84" y="9"/>
                </a:cubicBezTo>
                <a:cubicBezTo>
                  <a:pt x="59" y="0"/>
                  <a:pt x="59" y="0"/>
                  <a:pt x="59" y="0"/>
                </a:cubicBezTo>
                <a:cubicBezTo>
                  <a:pt x="59" y="0"/>
                  <a:pt x="59" y="0"/>
                  <a:pt x="59" y="0"/>
                </a:cubicBezTo>
                <a:cubicBezTo>
                  <a:pt x="37" y="6"/>
                  <a:pt x="0" y="22"/>
                  <a:pt x="0" y="59"/>
                </a:cubicBezTo>
                <a:cubicBezTo>
                  <a:pt x="0" y="113"/>
                  <a:pt x="0" y="123"/>
                  <a:pt x="0" y="123"/>
                </a:cubicBezTo>
                <a:cubicBezTo>
                  <a:pt x="0" y="123"/>
                  <a:pt x="2" y="151"/>
                  <a:pt x="76" y="151"/>
                </a:cubicBezTo>
                <a:cubicBezTo>
                  <a:pt x="92" y="151"/>
                  <a:pt x="92" y="151"/>
                  <a:pt x="92" y="151"/>
                </a:cubicBezTo>
                <a:cubicBezTo>
                  <a:pt x="166" y="151"/>
                  <a:pt x="168" y="123"/>
                  <a:pt x="168" y="123"/>
                </a:cubicBezTo>
                <a:cubicBezTo>
                  <a:pt x="168" y="123"/>
                  <a:pt x="168" y="113"/>
                  <a:pt x="168" y="59"/>
                </a:cubicBezTo>
                <a:cubicBezTo>
                  <a:pt x="168" y="22"/>
                  <a:pt x="132" y="6"/>
                  <a:pt x="109" y="0"/>
                </a:cubicBezTo>
                <a:close/>
              </a:path>
            </a:pathLst>
          </a:cu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Oval 624"/>
          <p:cNvSpPr>
            <a:spLocks noChangeArrowheads="1"/>
          </p:cNvSpPr>
          <p:nvPr/>
        </p:nvSpPr>
        <p:spPr bwMode="auto">
          <a:xfrm>
            <a:off x="1263708" y="6306612"/>
            <a:ext cx="47255" cy="45719"/>
          </a:xfrm>
          <a:prstGeom prst="ellipse">
            <a:avLst/>
          </a:pr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Oval 625"/>
          <p:cNvSpPr>
            <a:spLocks noChangeArrowheads="1"/>
          </p:cNvSpPr>
          <p:nvPr/>
        </p:nvSpPr>
        <p:spPr bwMode="auto">
          <a:xfrm>
            <a:off x="1061129" y="6181831"/>
            <a:ext cx="196067" cy="168779"/>
          </a:xfrm>
          <a:prstGeom prst="ellipse">
            <a:avLst/>
          </a:pr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右箭头 118"/>
          <p:cNvSpPr/>
          <p:nvPr/>
        </p:nvSpPr>
        <p:spPr>
          <a:xfrm>
            <a:off x="1433520" y="4961148"/>
            <a:ext cx="10141267" cy="1121093"/>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3773823" y="5225896"/>
            <a:ext cx="390049" cy="3628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21" name="矩形 120"/>
          <p:cNvSpPr/>
          <p:nvPr/>
        </p:nvSpPr>
        <p:spPr>
          <a:xfrm>
            <a:off x="1742716" y="4284526"/>
            <a:ext cx="4903116" cy="94136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22" name="TextBox 121"/>
          <p:cNvSpPr txBox="1"/>
          <p:nvPr/>
        </p:nvSpPr>
        <p:spPr>
          <a:xfrm>
            <a:off x="1764372" y="4350252"/>
            <a:ext cx="4911462" cy="1077218"/>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In</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social</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platform</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such as Twitter, Weibo, broad cast information about credit card application, credit card cash out, put fishing site URL in those information.</a:t>
            </a:r>
            <a:endParaRPr lang="zh-CN" altLang="en-US" sz="1600" dirty="0">
              <a:latin typeface="微软雅黑" panose="020B0503020204020204" pitchFamily="34" charset="-122"/>
              <a:ea typeface="微软雅黑" panose="020B0503020204020204" pitchFamily="34" charset="-122"/>
            </a:endParaRPr>
          </a:p>
        </p:txBody>
      </p:sp>
      <p:sp>
        <p:nvSpPr>
          <p:cNvPr id="126" name="椭圆 125"/>
          <p:cNvSpPr/>
          <p:nvPr/>
        </p:nvSpPr>
        <p:spPr>
          <a:xfrm>
            <a:off x="9129395" y="5233156"/>
            <a:ext cx="390049" cy="3628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27" name="矩形 126"/>
          <p:cNvSpPr/>
          <p:nvPr/>
        </p:nvSpPr>
        <p:spPr>
          <a:xfrm>
            <a:off x="7894136" y="4269018"/>
            <a:ext cx="2390497" cy="96413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28" name="TextBox 127"/>
          <p:cNvSpPr txBox="1"/>
          <p:nvPr/>
        </p:nvSpPr>
        <p:spPr>
          <a:xfrm>
            <a:off x="7894136" y="4347848"/>
            <a:ext cx="2390497" cy="830997"/>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User those information login to e-wallet and get funds.</a:t>
            </a:r>
            <a:endParaRPr lang="zh-CN" altLang="en-US" sz="1600" dirty="0">
              <a:latin typeface="微软雅黑" panose="020B0503020204020204" pitchFamily="34" charset="-122"/>
              <a:ea typeface="微软雅黑" panose="020B0503020204020204" pitchFamily="34" charset="-122"/>
            </a:endParaRPr>
          </a:p>
        </p:txBody>
      </p:sp>
      <p:sp>
        <p:nvSpPr>
          <p:cNvPr id="129" name="椭圆 128"/>
          <p:cNvSpPr/>
          <p:nvPr/>
        </p:nvSpPr>
        <p:spPr>
          <a:xfrm>
            <a:off x="974502" y="4855782"/>
            <a:ext cx="390049" cy="3628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TextBox 129"/>
          <p:cNvSpPr txBox="1"/>
          <p:nvPr/>
        </p:nvSpPr>
        <p:spPr>
          <a:xfrm>
            <a:off x="422871" y="4195448"/>
            <a:ext cx="492443" cy="1253673"/>
          </a:xfrm>
          <a:prstGeom prst="rect">
            <a:avLst/>
          </a:prstGeom>
          <a:noFill/>
        </p:spPr>
        <p:txBody>
          <a:bodyPr vert="eaVert" wrap="square" rtlCol="0">
            <a:spAutoFit/>
          </a:bodyPr>
          <a:lstStyle/>
          <a:p>
            <a:r>
              <a:rPr lang="en-US" altLang="zh-CN" sz="2000" b="1" dirty="0">
                <a:solidFill>
                  <a:srgbClr val="C00000"/>
                </a:solidFill>
                <a:latin typeface="微软雅黑" panose="020B0503020204020204" pitchFamily="34" charset="-122"/>
                <a:ea typeface="微软雅黑" panose="020B0503020204020204" pitchFamily="34" charset="-122"/>
              </a:rPr>
              <a:t>Cheater</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131" name="椭圆 130"/>
          <p:cNvSpPr/>
          <p:nvPr/>
        </p:nvSpPr>
        <p:spPr>
          <a:xfrm>
            <a:off x="5809973" y="5449121"/>
            <a:ext cx="390049" cy="36285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32" name="椭圆 131"/>
          <p:cNvSpPr/>
          <p:nvPr/>
        </p:nvSpPr>
        <p:spPr>
          <a:xfrm>
            <a:off x="957248" y="5744917"/>
            <a:ext cx="390049" cy="36285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TextBox 132"/>
          <p:cNvSpPr txBox="1"/>
          <p:nvPr/>
        </p:nvSpPr>
        <p:spPr>
          <a:xfrm>
            <a:off x="404814" y="5867052"/>
            <a:ext cx="492443" cy="1073991"/>
          </a:xfrm>
          <a:prstGeom prst="rect">
            <a:avLst/>
          </a:prstGeom>
          <a:noFill/>
        </p:spPr>
        <p:txBody>
          <a:bodyPr vert="eaVert" wrap="square" rtlCol="0">
            <a:spAutoFit/>
          </a:bodyPr>
          <a:lstStyle/>
          <a:p>
            <a:r>
              <a:rPr lang="en-US" altLang="zh-CN" sz="2000" b="1" dirty="0">
                <a:solidFill>
                  <a:srgbClr val="00B050"/>
                </a:solidFill>
                <a:latin typeface="微软雅黑" panose="020B0503020204020204" pitchFamily="34" charset="-122"/>
                <a:ea typeface="微软雅黑" panose="020B0503020204020204" pitchFamily="34" charset="-122"/>
              </a:rPr>
              <a:t>User</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134" name="矩形 133"/>
          <p:cNvSpPr/>
          <p:nvPr/>
        </p:nvSpPr>
        <p:spPr>
          <a:xfrm>
            <a:off x="4406488" y="5824748"/>
            <a:ext cx="3296987" cy="82421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35" name="Freeform 627"/>
          <p:cNvSpPr>
            <a:spLocks/>
          </p:cNvSpPr>
          <p:nvPr/>
        </p:nvSpPr>
        <p:spPr bwMode="auto">
          <a:xfrm>
            <a:off x="1643563" y="4258921"/>
            <a:ext cx="54423" cy="51211"/>
          </a:xfrm>
          <a:custGeom>
            <a:avLst/>
            <a:gdLst>
              <a:gd name="T0" fmla="*/ 0 w 31"/>
              <a:gd name="T1" fmla="*/ 0 h 30"/>
              <a:gd name="T2" fmla="*/ 0 w 31"/>
              <a:gd name="T3" fmla="*/ 15 h 30"/>
              <a:gd name="T4" fmla="*/ 16 w 31"/>
              <a:gd name="T5" fmla="*/ 30 h 30"/>
              <a:gd name="T6" fmla="*/ 31 w 31"/>
              <a:gd name="T7" fmla="*/ 30 h 30"/>
              <a:gd name="T8" fmla="*/ 0 w 31"/>
              <a:gd name="T9" fmla="*/ 0 h 30"/>
            </a:gdLst>
            <a:ahLst/>
            <a:cxnLst>
              <a:cxn ang="0">
                <a:pos x="T0" y="T1"/>
              </a:cxn>
              <a:cxn ang="0">
                <a:pos x="T2" y="T3"/>
              </a:cxn>
              <a:cxn ang="0">
                <a:pos x="T4" y="T5"/>
              </a:cxn>
              <a:cxn ang="0">
                <a:pos x="T6" y="T7"/>
              </a:cxn>
              <a:cxn ang="0">
                <a:pos x="T8" y="T9"/>
              </a:cxn>
            </a:cxnLst>
            <a:rect l="0" t="0" r="r" b="b"/>
            <a:pathLst>
              <a:path w="31" h="30">
                <a:moveTo>
                  <a:pt x="0" y="0"/>
                </a:moveTo>
                <a:cubicBezTo>
                  <a:pt x="0" y="15"/>
                  <a:pt x="0" y="15"/>
                  <a:pt x="0" y="15"/>
                </a:cubicBezTo>
                <a:cubicBezTo>
                  <a:pt x="9" y="15"/>
                  <a:pt x="16" y="22"/>
                  <a:pt x="16" y="30"/>
                </a:cubicBezTo>
                <a:cubicBezTo>
                  <a:pt x="31" y="30"/>
                  <a:pt x="31" y="30"/>
                  <a:pt x="31" y="30"/>
                </a:cubicBezTo>
                <a:cubicBezTo>
                  <a:pt x="31" y="13"/>
                  <a:pt x="17" y="0"/>
                  <a:pt x="0" y="0"/>
                </a:cubicBezTo>
                <a:close/>
              </a:path>
            </a:pathLst>
          </a:custGeom>
          <a:solidFill>
            <a:srgbClr val="33BFC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628"/>
          <p:cNvSpPr>
            <a:spLocks/>
          </p:cNvSpPr>
          <p:nvPr/>
        </p:nvSpPr>
        <p:spPr bwMode="auto">
          <a:xfrm>
            <a:off x="1643563" y="4216364"/>
            <a:ext cx="99153" cy="93766"/>
          </a:xfrm>
          <a:custGeom>
            <a:avLst/>
            <a:gdLst>
              <a:gd name="T0" fmla="*/ 0 w 56"/>
              <a:gd name="T1" fmla="*/ 0 h 55"/>
              <a:gd name="T2" fmla="*/ 0 w 56"/>
              <a:gd name="T3" fmla="*/ 15 h 55"/>
              <a:gd name="T4" fmla="*/ 40 w 56"/>
              <a:gd name="T5" fmla="*/ 55 h 55"/>
              <a:gd name="T6" fmla="*/ 56 w 56"/>
              <a:gd name="T7" fmla="*/ 55 h 55"/>
              <a:gd name="T8" fmla="*/ 0 w 56"/>
              <a:gd name="T9" fmla="*/ 0 h 55"/>
            </a:gdLst>
            <a:ahLst/>
            <a:cxnLst>
              <a:cxn ang="0">
                <a:pos x="T0" y="T1"/>
              </a:cxn>
              <a:cxn ang="0">
                <a:pos x="T2" y="T3"/>
              </a:cxn>
              <a:cxn ang="0">
                <a:pos x="T4" y="T5"/>
              </a:cxn>
              <a:cxn ang="0">
                <a:pos x="T6" y="T7"/>
              </a:cxn>
              <a:cxn ang="0">
                <a:pos x="T8" y="T9"/>
              </a:cxn>
            </a:cxnLst>
            <a:rect l="0" t="0" r="r" b="b"/>
            <a:pathLst>
              <a:path w="56" h="55">
                <a:moveTo>
                  <a:pt x="0" y="0"/>
                </a:moveTo>
                <a:cubicBezTo>
                  <a:pt x="0" y="15"/>
                  <a:pt x="0" y="15"/>
                  <a:pt x="0" y="15"/>
                </a:cubicBezTo>
                <a:cubicBezTo>
                  <a:pt x="22" y="15"/>
                  <a:pt x="40" y="33"/>
                  <a:pt x="40" y="55"/>
                </a:cubicBezTo>
                <a:cubicBezTo>
                  <a:pt x="56" y="55"/>
                  <a:pt x="56" y="55"/>
                  <a:pt x="56" y="55"/>
                </a:cubicBezTo>
                <a:cubicBezTo>
                  <a:pt x="56" y="25"/>
                  <a:pt x="31" y="0"/>
                  <a:pt x="0" y="0"/>
                </a:cubicBezTo>
                <a:close/>
              </a:path>
            </a:pathLst>
          </a:custGeom>
          <a:solidFill>
            <a:srgbClr val="33BFC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629"/>
          <p:cNvSpPr>
            <a:spLocks noEditPoints="1"/>
          </p:cNvSpPr>
          <p:nvPr/>
        </p:nvSpPr>
        <p:spPr bwMode="auto">
          <a:xfrm>
            <a:off x="1152272" y="4195447"/>
            <a:ext cx="486072" cy="322412"/>
          </a:xfrm>
          <a:custGeom>
            <a:avLst/>
            <a:gdLst>
              <a:gd name="T0" fmla="*/ 262 w 276"/>
              <a:gd name="T1" fmla="*/ 1 h 189"/>
              <a:gd name="T2" fmla="*/ 254 w 276"/>
              <a:gd name="T3" fmla="*/ 0 h 189"/>
              <a:gd name="T4" fmla="*/ 226 w 276"/>
              <a:gd name="T5" fmla="*/ 0 h 189"/>
              <a:gd name="T6" fmla="*/ 22 w 276"/>
              <a:gd name="T7" fmla="*/ 0 h 189"/>
              <a:gd name="T8" fmla="*/ 0 w 276"/>
              <a:gd name="T9" fmla="*/ 22 h 189"/>
              <a:gd name="T10" fmla="*/ 0 w 276"/>
              <a:gd name="T11" fmla="*/ 167 h 189"/>
              <a:gd name="T12" fmla="*/ 22 w 276"/>
              <a:gd name="T13" fmla="*/ 189 h 189"/>
              <a:gd name="T14" fmla="*/ 254 w 276"/>
              <a:gd name="T15" fmla="*/ 189 h 189"/>
              <a:gd name="T16" fmla="*/ 276 w 276"/>
              <a:gd name="T17" fmla="*/ 167 h 189"/>
              <a:gd name="T18" fmla="*/ 276 w 276"/>
              <a:gd name="T19" fmla="*/ 153 h 189"/>
              <a:gd name="T20" fmla="*/ 276 w 276"/>
              <a:gd name="T21" fmla="*/ 135 h 189"/>
              <a:gd name="T22" fmla="*/ 276 w 276"/>
              <a:gd name="T23" fmla="*/ 123 h 189"/>
              <a:gd name="T24" fmla="*/ 276 w 276"/>
              <a:gd name="T25" fmla="*/ 107 h 189"/>
              <a:gd name="T26" fmla="*/ 276 w 276"/>
              <a:gd name="T27" fmla="*/ 99 h 189"/>
              <a:gd name="T28" fmla="*/ 276 w 276"/>
              <a:gd name="T29" fmla="*/ 83 h 189"/>
              <a:gd name="T30" fmla="*/ 276 w 276"/>
              <a:gd name="T31" fmla="*/ 52 h 189"/>
              <a:gd name="T32" fmla="*/ 276 w 276"/>
              <a:gd name="T33" fmla="*/ 37 h 189"/>
              <a:gd name="T34" fmla="*/ 276 w 276"/>
              <a:gd name="T35" fmla="*/ 27 h 189"/>
              <a:gd name="T36" fmla="*/ 276 w 276"/>
              <a:gd name="T37" fmla="*/ 22 h 189"/>
              <a:gd name="T38" fmla="*/ 274 w 276"/>
              <a:gd name="T39" fmla="*/ 12 h 189"/>
              <a:gd name="T40" fmla="*/ 262 w 276"/>
              <a:gd name="T41" fmla="*/ 1 h 189"/>
              <a:gd name="T42" fmla="*/ 259 w 276"/>
              <a:gd name="T43" fmla="*/ 44 h 189"/>
              <a:gd name="T44" fmla="*/ 259 w 276"/>
              <a:gd name="T45" fmla="*/ 92 h 189"/>
              <a:gd name="T46" fmla="*/ 259 w 276"/>
              <a:gd name="T47" fmla="*/ 102 h 189"/>
              <a:gd name="T48" fmla="*/ 259 w 276"/>
              <a:gd name="T49" fmla="*/ 120 h 189"/>
              <a:gd name="T50" fmla="*/ 259 w 276"/>
              <a:gd name="T51" fmla="*/ 132 h 189"/>
              <a:gd name="T52" fmla="*/ 259 w 276"/>
              <a:gd name="T53" fmla="*/ 151 h 189"/>
              <a:gd name="T54" fmla="*/ 259 w 276"/>
              <a:gd name="T55" fmla="*/ 155 h 189"/>
              <a:gd name="T56" fmla="*/ 240 w 276"/>
              <a:gd name="T57" fmla="*/ 173 h 189"/>
              <a:gd name="T58" fmla="*/ 36 w 276"/>
              <a:gd name="T59" fmla="*/ 173 h 189"/>
              <a:gd name="T60" fmla="*/ 17 w 276"/>
              <a:gd name="T61" fmla="*/ 155 h 189"/>
              <a:gd name="T62" fmla="*/ 17 w 276"/>
              <a:gd name="T63" fmla="*/ 31 h 189"/>
              <a:gd name="T64" fmla="*/ 36 w 276"/>
              <a:gd name="T65" fmla="*/ 13 h 189"/>
              <a:gd name="T66" fmla="*/ 213 w 276"/>
              <a:gd name="T67" fmla="*/ 13 h 189"/>
              <a:gd name="T68" fmla="*/ 238 w 276"/>
              <a:gd name="T69" fmla="*/ 13 h 189"/>
              <a:gd name="T70" fmla="*/ 240 w 276"/>
              <a:gd name="T71" fmla="*/ 13 h 189"/>
              <a:gd name="T72" fmla="*/ 254 w 276"/>
              <a:gd name="T73" fmla="*/ 18 h 189"/>
              <a:gd name="T74" fmla="*/ 254 w 276"/>
              <a:gd name="T75" fmla="*/ 18 h 189"/>
              <a:gd name="T76" fmla="*/ 259 w 276"/>
              <a:gd name="T77" fmla="*/ 31 h 189"/>
              <a:gd name="T78" fmla="*/ 259 w 276"/>
              <a:gd name="T79" fmla="*/ 33 h 189"/>
              <a:gd name="T80" fmla="*/ 259 w 276"/>
              <a:gd name="T81" fmla="*/ 4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6" h="189">
                <a:moveTo>
                  <a:pt x="262" y="1"/>
                </a:moveTo>
                <a:cubicBezTo>
                  <a:pt x="259" y="0"/>
                  <a:pt x="257" y="0"/>
                  <a:pt x="254" y="0"/>
                </a:cubicBezTo>
                <a:cubicBezTo>
                  <a:pt x="226" y="0"/>
                  <a:pt x="226" y="0"/>
                  <a:pt x="226" y="0"/>
                </a:cubicBezTo>
                <a:cubicBezTo>
                  <a:pt x="22" y="0"/>
                  <a:pt x="22" y="0"/>
                  <a:pt x="22" y="0"/>
                </a:cubicBezTo>
                <a:cubicBezTo>
                  <a:pt x="10" y="0"/>
                  <a:pt x="0" y="10"/>
                  <a:pt x="0" y="22"/>
                </a:cubicBezTo>
                <a:cubicBezTo>
                  <a:pt x="0" y="167"/>
                  <a:pt x="0" y="167"/>
                  <a:pt x="0" y="167"/>
                </a:cubicBezTo>
                <a:cubicBezTo>
                  <a:pt x="0" y="179"/>
                  <a:pt x="10" y="189"/>
                  <a:pt x="22" y="189"/>
                </a:cubicBezTo>
                <a:cubicBezTo>
                  <a:pt x="254" y="189"/>
                  <a:pt x="254" y="189"/>
                  <a:pt x="254" y="189"/>
                </a:cubicBezTo>
                <a:cubicBezTo>
                  <a:pt x="266" y="189"/>
                  <a:pt x="276" y="179"/>
                  <a:pt x="276" y="167"/>
                </a:cubicBezTo>
                <a:cubicBezTo>
                  <a:pt x="276" y="153"/>
                  <a:pt x="276" y="153"/>
                  <a:pt x="276" y="153"/>
                </a:cubicBezTo>
                <a:cubicBezTo>
                  <a:pt x="276" y="135"/>
                  <a:pt x="276" y="135"/>
                  <a:pt x="276" y="135"/>
                </a:cubicBezTo>
                <a:cubicBezTo>
                  <a:pt x="276" y="123"/>
                  <a:pt x="276" y="123"/>
                  <a:pt x="276" y="123"/>
                </a:cubicBezTo>
                <a:cubicBezTo>
                  <a:pt x="276" y="107"/>
                  <a:pt x="276" y="107"/>
                  <a:pt x="276" y="107"/>
                </a:cubicBezTo>
                <a:cubicBezTo>
                  <a:pt x="276" y="99"/>
                  <a:pt x="276" y="99"/>
                  <a:pt x="276" y="99"/>
                </a:cubicBezTo>
                <a:cubicBezTo>
                  <a:pt x="276" y="83"/>
                  <a:pt x="276" y="83"/>
                  <a:pt x="276" y="83"/>
                </a:cubicBezTo>
                <a:cubicBezTo>
                  <a:pt x="276" y="52"/>
                  <a:pt x="276" y="52"/>
                  <a:pt x="276" y="52"/>
                </a:cubicBezTo>
                <a:cubicBezTo>
                  <a:pt x="276" y="37"/>
                  <a:pt x="276" y="37"/>
                  <a:pt x="276" y="37"/>
                </a:cubicBezTo>
                <a:cubicBezTo>
                  <a:pt x="276" y="27"/>
                  <a:pt x="276" y="27"/>
                  <a:pt x="276" y="27"/>
                </a:cubicBezTo>
                <a:cubicBezTo>
                  <a:pt x="276" y="22"/>
                  <a:pt x="276" y="22"/>
                  <a:pt x="276" y="22"/>
                </a:cubicBezTo>
                <a:cubicBezTo>
                  <a:pt x="276" y="18"/>
                  <a:pt x="275" y="15"/>
                  <a:pt x="274" y="12"/>
                </a:cubicBezTo>
                <a:cubicBezTo>
                  <a:pt x="271" y="7"/>
                  <a:pt x="267" y="3"/>
                  <a:pt x="262" y="1"/>
                </a:cubicBezTo>
                <a:close/>
                <a:moveTo>
                  <a:pt x="259" y="44"/>
                </a:moveTo>
                <a:cubicBezTo>
                  <a:pt x="259" y="92"/>
                  <a:pt x="259" y="92"/>
                  <a:pt x="259" y="92"/>
                </a:cubicBezTo>
                <a:cubicBezTo>
                  <a:pt x="259" y="102"/>
                  <a:pt x="259" y="102"/>
                  <a:pt x="259" y="102"/>
                </a:cubicBezTo>
                <a:cubicBezTo>
                  <a:pt x="259" y="120"/>
                  <a:pt x="259" y="120"/>
                  <a:pt x="259" y="120"/>
                </a:cubicBezTo>
                <a:cubicBezTo>
                  <a:pt x="259" y="132"/>
                  <a:pt x="259" y="132"/>
                  <a:pt x="259" y="132"/>
                </a:cubicBezTo>
                <a:cubicBezTo>
                  <a:pt x="259" y="151"/>
                  <a:pt x="259" y="151"/>
                  <a:pt x="259" y="151"/>
                </a:cubicBezTo>
                <a:cubicBezTo>
                  <a:pt x="259" y="155"/>
                  <a:pt x="259" y="155"/>
                  <a:pt x="259" y="155"/>
                </a:cubicBezTo>
                <a:cubicBezTo>
                  <a:pt x="259" y="165"/>
                  <a:pt x="251" y="173"/>
                  <a:pt x="240" y="173"/>
                </a:cubicBezTo>
                <a:cubicBezTo>
                  <a:pt x="36" y="173"/>
                  <a:pt x="36" y="173"/>
                  <a:pt x="36" y="173"/>
                </a:cubicBezTo>
                <a:cubicBezTo>
                  <a:pt x="25" y="173"/>
                  <a:pt x="17" y="165"/>
                  <a:pt x="17" y="155"/>
                </a:cubicBezTo>
                <a:cubicBezTo>
                  <a:pt x="17" y="31"/>
                  <a:pt x="17" y="31"/>
                  <a:pt x="17" y="31"/>
                </a:cubicBezTo>
                <a:cubicBezTo>
                  <a:pt x="17" y="21"/>
                  <a:pt x="25" y="13"/>
                  <a:pt x="36" y="13"/>
                </a:cubicBezTo>
                <a:cubicBezTo>
                  <a:pt x="213" y="13"/>
                  <a:pt x="213" y="13"/>
                  <a:pt x="213" y="13"/>
                </a:cubicBezTo>
                <a:cubicBezTo>
                  <a:pt x="238" y="13"/>
                  <a:pt x="238" y="13"/>
                  <a:pt x="238" y="13"/>
                </a:cubicBezTo>
                <a:cubicBezTo>
                  <a:pt x="240" y="13"/>
                  <a:pt x="240" y="13"/>
                  <a:pt x="240" y="13"/>
                </a:cubicBezTo>
                <a:cubicBezTo>
                  <a:pt x="245" y="13"/>
                  <a:pt x="250" y="15"/>
                  <a:pt x="254" y="18"/>
                </a:cubicBezTo>
                <a:cubicBezTo>
                  <a:pt x="254" y="18"/>
                  <a:pt x="254" y="18"/>
                  <a:pt x="254" y="18"/>
                </a:cubicBezTo>
                <a:cubicBezTo>
                  <a:pt x="257" y="22"/>
                  <a:pt x="259" y="26"/>
                  <a:pt x="259" y="31"/>
                </a:cubicBezTo>
                <a:cubicBezTo>
                  <a:pt x="259" y="33"/>
                  <a:pt x="259" y="33"/>
                  <a:pt x="259" y="33"/>
                </a:cubicBezTo>
                <a:lnTo>
                  <a:pt x="259" y="44"/>
                </a:lnTo>
                <a:close/>
              </a:path>
            </a:pathLst>
          </a:custGeom>
          <a:solidFill>
            <a:srgbClr val="33BFC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Oval 630"/>
          <p:cNvSpPr>
            <a:spLocks noChangeArrowheads="1"/>
          </p:cNvSpPr>
          <p:nvPr/>
        </p:nvSpPr>
        <p:spPr bwMode="auto">
          <a:xfrm>
            <a:off x="1358033" y="4269019"/>
            <a:ext cx="72314" cy="81505"/>
          </a:xfrm>
          <a:prstGeom prst="ellipse">
            <a:avLst/>
          </a:pr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631"/>
          <p:cNvSpPr>
            <a:spLocks/>
          </p:cNvSpPr>
          <p:nvPr/>
        </p:nvSpPr>
        <p:spPr bwMode="auto">
          <a:xfrm>
            <a:off x="1319266" y="4359178"/>
            <a:ext cx="148357" cy="82226"/>
          </a:xfrm>
          <a:custGeom>
            <a:avLst/>
            <a:gdLst>
              <a:gd name="T0" fmla="*/ 61 w 84"/>
              <a:gd name="T1" fmla="*/ 0 h 48"/>
              <a:gd name="T2" fmla="*/ 43 w 84"/>
              <a:gd name="T3" fmla="*/ 6 h 48"/>
              <a:gd name="T4" fmla="*/ 52 w 84"/>
              <a:gd name="T5" fmla="*/ 30 h 48"/>
              <a:gd name="T6" fmla="*/ 43 w 84"/>
              <a:gd name="T7" fmla="*/ 42 h 48"/>
              <a:gd name="T8" fmla="*/ 35 w 84"/>
              <a:gd name="T9" fmla="*/ 30 h 48"/>
              <a:gd name="T10" fmla="*/ 43 w 84"/>
              <a:gd name="T11" fmla="*/ 6 h 48"/>
              <a:gd name="T12" fmla="*/ 23 w 84"/>
              <a:gd name="T13" fmla="*/ 0 h 48"/>
              <a:gd name="T14" fmla="*/ 0 w 84"/>
              <a:gd name="T15" fmla="*/ 23 h 48"/>
              <a:gd name="T16" fmla="*/ 0 w 84"/>
              <a:gd name="T17" fmla="*/ 48 h 48"/>
              <a:gd name="T18" fmla="*/ 39 w 84"/>
              <a:gd name="T19" fmla="*/ 48 h 48"/>
              <a:gd name="T20" fmla="*/ 45 w 84"/>
              <a:gd name="T21" fmla="*/ 48 h 48"/>
              <a:gd name="T22" fmla="*/ 84 w 84"/>
              <a:gd name="T23" fmla="*/ 48 h 48"/>
              <a:gd name="T24" fmla="*/ 84 w 84"/>
              <a:gd name="T25" fmla="*/ 23 h 48"/>
              <a:gd name="T26" fmla="*/ 61 w 84"/>
              <a:gd name="T2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48">
                <a:moveTo>
                  <a:pt x="61" y="0"/>
                </a:moveTo>
                <a:cubicBezTo>
                  <a:pt x="43" y="6"/>
                  <a:pt x="43" y="6"/>
                  <a:pt x="43" y="6"/>
                </a:cubicBezTo>
                <a:cubicBezTo>
                  <a:pt x="52" y="30"/>
                  <a:pt x="52" y="30"/>
                  <a:pt x="52" y="30"/>
                </a:cubicBezTo>
                <a:cubicBezTo>
                  <a:pt x="43" y="42"/>
                  <a:pt x="43" y="42"/>
                  <a:pt x="43" y="42"/>
                </a:cubicBezTo>
                <a:cubicBezTo>
                  <a:pt x="35" y="30"/>
                  <a:pt x="35" y="30"/>
                  <a:pt x="35" y="30"/>
                </a:cubicBezTo>
                <a:cubicBezTo>
                  <a:pt x="43" y="6"/>
                  <a:pt x="43" y="6"/>
                  <a:pt x="43" y="6"/>
                </a:cubicBezTo>
                <a:cubicBezTo>
                  <a:pt x="23" y="0"/>
                  <a:pt x="23" y="0"/>
                  <a:pt x="23" y="0"/>
                </a:cubicBezTo>
                <a:cubicBezTo>
                  <a:pt x="12" y="3"/>
                  <a:pt x="0" y="10"/>
                  <a:pt x="0" y="23"/>
                </a:cubicBezTo>
                <a:cubicBezTo>
                  <a:pt x="0" y="48"/>
                  <a:pt x="0" y="48"/>
                  <a:pt x="0" y="48"/>
                </a:cubicBezTo>
                <a:cubicBezTo>
                  <a:pt x="39" y="48"/>
                  <a:pt x="39" y="48"/>
                  <a:pt x="39" y="48"/>
                </a:cubicBezTo>
                <a:cubicBezTo>
                  <a:pt x="45" y="48"/>
                  <a:pt x="45" y="48"/>
                  <a:pt x="45" y="48"/>
                </a:cubicBezTo>
                <a:cubicBezTo>
                  <a:pt x="84" y="48"/>
                  <a:pt x="84" y="48"/>
                  <a:pt x="84" y="48"/>
                </a:cubicBezTo>
                <a:cubicBezTo>
                  <a:pt x="84" y="48"/>
                  <a:pt x="84" y="48"/>
                  <a:pt x="84" y="23"/>
                </a:cubicBezTo>
                <a:cubicBezTo>
                  <a:pt x="84" y="10"/>
                  <a:pt x="72" y="3"/>
                  <a:pt x="61" y="0"/>
                </a:cubicBezTo>
                <a:close/>
              </a:path>
            </a:pathLst>
          </a:cu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632"/>
          <p:cNvSpPr>
            <a:spLocks/>
          </p:cNvSpPr>
          <p:nvPr/>
        </p:nvSpPr>
        <p:spPr bwMode="auto">
          <a:xfrm>
            <a:off x="953221" y="4452945"/>
            <a:ext cx="214706" cy="281299"/>
          </a:xfrm>
          <a:custGeom>
            <a:avLst/>
            <a:gdLst>
              <a:gd name="T0" fmla="*/ 62 w 122"/>
              <a:gd name="T1" fmla="*/ 3 h 165"/>
              <a:gd name="T2" fmla="*/ 110 w 122"/>
              <a:gd name="T3" fmla="*/ 73 h 165"/>
              <a:gd name="T4" fmla="*/ 110 w 122"/>
              <a:gd name="T5" fmla="*/ 106 h 165"/>
              <a:gd name="T6" fmla="*/ 73 w 122"/>
              <a:gd name="T7" fmla="*/ 84 h 165"/>
              <a:gd name="T8" fmla="*/ 62 w 122"/>
              <a:gd name="T9" fmla="*/ 3 h 165"/>
              <a:gd name="T10" fmla="*/ 0 w 122"/>
              <a:gd name="T11" fmla="*/ 42 h 165"/>
              <a:gd name="T12" fmla="*/ 0 w 122"/>
              <a:gd name="T13" fmla="*/ 141 h 165"/>
              <a:gd name="T14" fmla="*/ 62 w 122"/>
              <a:gd name="T15" fmla="*/ 165 h 165"/>
              <a:gd name="T16" fmla="*/ 122 w 122"/>
              <a:gd name="T17" fmla="*/ 130 h 165"/>
              <a:gd name="T18" fmla="*/ 122 w 122"/>
              <a:gd name="T19" fmla="*/ 84 h 165"/>
              <a:gd name="T20" fmla="*/ 62 w 122"/>
              <a:gd name="T21" fmla="*/ 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65">
                <a:moveTo>
                  <a:pt x="62" y="3"/>
                </a:moveTo>
                <a:cubicBezTo>
                  <a:pt x="110" y="73"/>
                  <a:pt x="110" y="73"/>
                  <a:pt x="110" y="73"/>
                </a:cubicBezTo>
                <a:cubicBezTo>
                  <a:pt x="110" y="106"/>
                  <a:pt x="110" y="106"/>
                  <a:pt x="110" y="106"/>
                </a:cubicBezTo>
                <a:cubicBezTo>
                  <a:pt x="73" y="84"/>
                  <a:pt x="73" y="84"/>
                  <a:pt x="73" y="84"/>
                </a:cubicBezTo>
                <a:cubicBezTo>
                  <a:pt x="62" y="3"/>
                  <a:pt x="62" y="3"/>
                  <a:pt x="62" y="3"/>
                </a:cubicBezTo>
                <a:cubicBezTo>
                  <a:pt x="62" y="3"/>
                  <a:pt x="0" y="0"/>
                  <a:pt x="0" y="42"/>
                </a:cubicBezTo>
                <a:cubicBezTo>
                  <a:pt x="0" y="85"/>
                  <a:pt x="0" y="141"/>
                  <a:pt x="0" y="141"/>
                </a:cubicBezTo>
                <a:cubicBezTo>
                  <a:pt x="0" y="141"/>
                  <a:pt x="7" y="165"/>
                  <a:pt x="62" y="165"/>
                </a:cubicBezTo>
                <a:cubicBezTo>
                  <a:pt x="116" y="165"/>
                  <a:pt x="122" y="149"/>
                  <a:pt x="122" y="130"/>
                </a:cubicBezTo>
                <a:cubicBezTo>
                  <a:pt x="122" y="110"/>
                  <a:pt x="122" y="84"/>
                  <a:pt x="122" y="84"/>
                </a:cubicBezTo>
                <a:cubicBezTo>
                  <a:pt x="122" y="84"/>
                  <a:pt x="109" y="3"/>
                  <a:pt x="62" y="3"/>
                </a:cubicBezTo>
                <a:close/>
              </a:path>
            </a:pathLst>
          </a:cu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Oval 633"/>
          <p:cNvSpPr>
            <a:spLocks noChangeArrowheads="1"/>
          </p:cNvSpPr>
          <p:nvPr/>
        </p:nvSpPr>
        <p:spPr bwMode="auto">
          <a:xfrm>
            <a:off x="965149" y="4256757"/>
            <a:ext cx="169231" cy="191139"/>
          </a:xfrm>
          <a:prstGeom prst="ellipse">
            <a:avLst/>
          </a:pr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cxnSp>
        <p:nvCxnSpPr>
          <p:cNvPr id="23" name="直接连接符 22"/>
          <p:cNvCxnSpPr/>
          <p:nvPr/>
        </p:nvCxnSpPr>
        <p:spPr>
          <a:xfrm>
            <a:off x="324801" y="4093023"/>
            <a:ext cx="11496675"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483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过程 6"/>
          <p:cNvSpPr/>
          <p:nvPr/>
        </p:nvSpPr>
        <p:spPr>
          <a:xfrm>
            <a:off x="204786" y="260648"/>
            <a:ext cx="5951985" cy="468000"/>
          </a:xfrm>
          <a:prstGeom prst="flowChartProcess">
            <a:avLst/>
          </a:prstGeom>
          <a:solidFill>
            <a:srgbClr val="00BEF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r>
              <a:rPr lang="en-US" altLang="zh-CN" sz="2800" b="1" dirty="0">
                <a:solidFill>
                  <a:schemeClr val="bg1"/>
                </a:solidFill>
                <a:latin typeface="微软雅黑" pitchFamily="34" charset="-122"/>
                <a:ea typeface="微软雅黑" pitchFamily="34" charset="-122"/>
              </a:rPr>
              <a:t>Risk control Basic Theory</a:t>
            </a:r>
            <a:endParaRPr lang="zh-CN" altLang="en-US" sz="2800" b="1" dirty="0">
              <a:solidFill>
                <a:schemeClr val="bg1"/>
              </a:solidFill>
              <a:latin typeface="微软雅黑" pitchFamily="34" charset="-122"/>
              <a:ea typeface="微软雅黑" pitchFamily="34" charset="-122"/>
            </a:endParaRPr>
          </a:p>
        </p:txBody>
      </p:sp>
      <p:sp>
        <p:nvSpPr>
          <p:cNvPr id="2" name="TextBox 1"/>
          <p:cNvSpPr txBox="1"/>
          <p:nvPr/>
        </p:nvSpPr>
        <p:spPr>
          <a:xfrm>
            <a:off x="1020127" y="1256261"/>
            <a:ext cx="9721216" cy="369332"/>
          </a:xfrm>
          <a:prstGeom prst="rect">
            <a:avLst/>
          </a:prstGeom>
          <a:noFill/>
        </p:spPr>
        <p:txBody>
          <a:bodyPr wrap="square" rtlCol="0">
            <a:spAutoFit/>
          </a:bodyPr>
          <a:lstStyle/>
          <a:p>
            <a:r>
              <a:rPr lang="en-US" altLang="zh-CN" b="1" dirty="0">
                <a:solidFill>
                  <a:schemeClr val="accent6">
                    <a:lumMod val="75000"/>
                  </a:schemeClr>
                </a:solidFill>
                <a:latin typeface="微软雅黑" panose="020B0503020204020204" pitchFamily="34" charset="-122"/>
                <a:ea typeface="微软雅黑" panose="020B0503020204020204" pitchFamily="34" charset="-122"/>
              </a:rPr>
              <a:t>Big Data +  Domain Expertise</a:t>
            </a:r>
            <a:r>
              <a:rPr lang="zh-CN" altLang="en-US" b="1" dirty="0">
                <a:solidFill>
                  <a:schemeClr val="accent6">
                    <a:lumMod val="75000"/>
                  </a:schemeClr>
                </a:solidFill>
                <a:latin typeface="微软雅黑" panose="020B0503020204020204" pitchFamily="34" charset="-122"/>
                <a:ea typeface="微软雅黑" panose="020B0503020204020204" pitchFamily="34" charset="-122"/>
              </a:rPr>
              <a:t>   </a:t>
            </a:r>
          </a:p>
        </p:txBody>
      </p:sp>
      <p:sp>
        <p:nvSpPr>
          <p:cNvPr id="3" name="TextBox 2"/>
          <p:cNvSpPr txBox="1"/>
          <p:nvPr/>
        </p:nvSpPr>
        <p:spPr>
          <a:xfrm>
            <a:off x="1020127" y="2939466"/>
            <a:ext cx="10441305" cy="646331"/>
          </a:xfrm>
          <a:prstGeom prst="rect">
            <a:avLst/>
          </a:prstGeom>
          <a:noFill/>
        </p:spPr>
        <p:txBody>
          <a:bodyPr wrap="square" rtlCol="0">
            <a:spAutoFit/>
          </a:bodyPr>
          <a:lstStyle/>
          <a:p>
            <a:r>
              <a:rPr lang="en-US" altLang="zh-CN" b="1" dirty="0">
                <a:solidFill>
                  <a:schemeClr val="accent6">
                    <a:lumMod val="75000"/>
                  </a:schemeClr>
                </a:solidFill>
                <a:latin typeface="微软雅黑" panose="020B0503020204020204" pitchFamily="34" charset="-122"/>
                <a:ea typeface="微软雅黑" panose="020B0503020204020204" pitchFamily="34" charset="-122"/>
              </a:rPr>
              <a:t>Know user intention</a:t>
            </a:r>
          </a:p>
          <a:p>
            <a:r>
              <a:rPr lang="en-US" altLang="zh-CN" b="1" dirty="0">
                <a:solidFill>
                  <a:schemeClr val="accent6">
                    <a:lumMod val="75000"/>
                  </a:schemeClr>
                </a:solidFill>
                <a:latin typeface="微软雅黑" panose="020B0503020204020204" pitchFamily="34" charset="-122"/>
                <a:ea typeface="微软雅黑" panose="020B0503020204020204" pitchFamily="34" charset="-122"/>
              </a:rPr>
              <a:t>Precisely</a:t>
            </a:r>
            <a:r>
              <a:rPr lang="zh-CN" altLang="en-US" b="1" dirty="0">
                <a:solidFill>
                  <a:schemeClr val="accent6">
                    <a:lumMod val="75000"/>
                  </a:schemeClr>
                </a:solidFill>
                <a:latin typeface="微软雅黑" panose="020B0503020204020204" pitchFamily="34" charset="-122"/>
                <a:ea typeface="微软雅黑" panose="020B0503020204020204" pitchFamily="34" charset="-122"/>
              </a:rPr>
              <a:t>     </a:t>
            </a:r>
          </a:p>
        </p:txBody>
      </p:sp>
      <p:sp>
        <p:nvSpPr>
          <p:cNvPr id="4" name="左大括号 3"/>
          <p:cNvSpPr/>
          <p:nvPr/>
        </p:nvSpPr>
        <p:spPr>
          <a:xfrm>
            <a:off x="7875990" y="2598045"/>
            <a:ext cx="225029" cy="140788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TextBox 4"/>
          <p:cNvSpPr txBox="1"/>
          <p:nvPr/>
        </p:nvSpPr>
        <p:spPr>
          <a:xfrm>
            <a:off x="8296043" y="2481931"/>
            <a:ext cx="3825478" cy="646331"/>
          </a:xfrm>
          <a:prstGeom prst="rect">
            <a:avLst/>
          </a:prstGeom>
          <a:noFill/>
        </p:spPr>
        <p:txBody>
          <a:bodyPr wrap="squar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Normal</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Intention</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 Of Abnormal</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Behavior</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8303546" y="3680141"/>
            <a:ext cx="3825478" cy="646331"/>
          </a:xfrm>
          <a:prstGeom prst="rect">
            <a:avLst/>
          </a:prstGeom>
          <a:noFill/>
        </p:spPr>
        <p:txBody>
          <a:bodyPr wrap="squar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Abnormal Intention of Normal Behavior</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6" name="下箭头 5"/>
          <p:cNvSpPr/>
          <p:nvPr/>
        </p:nvSpPr>
        <p:spPr>
          <a:xfrm>
            <a:off x="1980248" y="2046505"/>
            <a:ext cx="675085" cy="587046"/>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下箭头 9"/>
          <p:cNvSpPr/>
          <p:nvPr/>
        </p:nvSpPr>
        <p:spPr>
          <a:xfrm>
            <a:off x="1980247" y="3969651"/>
            <a:ext cx="675085" cy="587046"/>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TextBox 10"/>
          <p:cNvSpPr txBox="1"/>
          <p:nvPr/>
        </p:nvSpPr>
        <p:spPr>
          <a:xfrm>
            <a:off x="1095137" y="5079989"/>
            <a:ext cx="10201274" cy="1156792"/>
          </a:xfrm>
          <a:prstGeom prst="rect">
            <a:avLst/>
          </a:prstGeom>
          <a:noFill/>
        </p:spPr>
        <p:txBody>
          <a:bodyPr wrap="square" rtlCol="0">
            <a:spAutoFit/>
          </a:bodyPr>
          <a:lstStyle/>
          <a:p>
            <a:pPr>
              <a:lnSpc>
                <a:spcPct val="150000"/>
              </a:lnSpc>
            </a:pPr>
            <a:r>
              <a:rPr lang="en-US" altLang="zh-CN" sz="1600" b="1" dirty="0">
                <a:solidFill>
                  <a:schemeClr val="accent6">
                    <a:lumMod val="75000"/>
                  </a:schemeClr>
                </a:solidFill>
                <a:latin typeface="微软雅黑" panose="020B0503020204020204" pitchFamily="34" charset="-122"/>
                <a:ea typeface="微软雅黑" panose="020B0503020204020204" pitchFamily="34" charset="-122"/>
              </a:rPr>
              <a:t>By real-time decision risk engine, apply risk control policy for those operations with abnormal intention. For example, user OTP, face, KBA verification methods to verify user identity, block user operation, limit user access, deep risk analyze, even expert audit </a:t>
            </a:r>
          </a:p>
        </p:txBody>
      </p:sp>
      <p:sp>
        <p:nvSpPr>
          <p:cNvPr id="12" name="矩形 11"/>
          <p:cNvSpPr/>
          <p:nvPr/>
        </p:nvSpPr>
        <p:spPr>
          <a:xfrm>
            <a:off x="3540523" y="2427905"/>
            <a:ext cx="4125445" cy="1759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TextBox 12"/>
          <p:cNvSpPr txBox="1"/>
          <p:nvPr/>
        </p:nvSpPr>
        <p:spPr>
          <a:xfrm>
            <a:off x="3540523" y="2612549"/>
            <a:ext cx="2472232" cy="1672253"/>
          </a:xfrm>
          <a:prstGeom prst="rect">
            <a:avLst/>
          </a:prstGeom>
          <a:noFill/>
        </p:spPr>
        <p:txBody>
          <a:bodyPr wrap="square" rtlCol="0">
            <a:spAutoFit/>
          </a:bodyPr>
          <a:lstStyle/>
          <a:p>
            <a:pPr>
              <a:lnSpc>
                <a:spcPts val="2600"/>
              </a:lnSpc>
            </a:pPr>
            <a:r>
              <a:rPr lang="en-US" altLang="zh-CN" sz="1600" i="1" dirty="0">
                <a:latin typeface="微软雅黑" panose="020B0503020204020204" pitchFamily="34" charset="-122"/>
                <a:ea typeface="微软雅黑" panose="020B0503020204020204" pitchFamily="34" charset="-122"/>
              </a:rPr>
              <a:t>device</a:t>
            </a:r>
          </a:p>
          <a:p>
            <a:pPr>
              <a:lnSpc>
                <a:spcPts val="2600"/>
              </a:lnSpc>
            </a:pPr>
            <a:r>
              <a:rPr lang="en-US" altLang="zh-CN" sz="1600" i="1" dirty="0">
                <a:latin typeface="微软雅黑" panose="020B0503020204020204" pitchFamily="34" charset="-122"/>
                <a:ea typeface="微软雅黑" panose="020B0503020204020204" pitchFamily="34" charset="-122"/>
              </a:rPr>
              <a:t>Environment</a:t>
            </a:r>
          </a:p>
          <a:p>
            <a:pPr>
              <a:lnSpc>
                <a:spcPts val="2600"/>
              </a:lnSpc>
            </a:pPr>
            <a:r>
              <a:rPr lang="en-US" altLang="zh-CN" sz="1600" i="1" dirty="0">
                <a:latin typeface="微软雅黑" panose="020B0503020204020204" pitchFamily="34" charset="-122"/>
                <a:ea typeface="微软雅黑" panose="020B0503020204020204" pitchFamily="34" charset="-122"/>
              </a:rPr>
              <a:t>Transaction</a:t>
            </a:r>
          </a:p>
          <a:p>
            <a:pPr>
              <a:lnSpc>
                <a:spcPts val="2600"/>
              </a:lnSpc>
            </a:pPr>
            <a:r>
              <a:rPr lang="en-US" altLang="zh-CN" sz="1600" i="1" dirty="0">
                <a:latin typeface="微软雅黑" panose="020B0503020204020204" pitchFamily="34" charset="-122"/>
                <a:ea typeface="微软雅黑" panose="020B0503020204020204" pitchFamily="34" charset="-122"/>
              </a:rPr>
              <a:t>Relationship</a:t>
            </a:r>
          </a:p>
          <a:p>
            <a:endParaRPr lang="zh-CN" altLang="en-US" sz="1600" i="1" dirty="0">
              <a:latin typeface="微软雅黑" panose="020B0503020204020204" pitchFamily="34" charset="-122"/>
              <a:ea typeface="微软雅黑" panose="020B0503020204020204" pitchFamily="34" charset="-122"/>
            </a:endParaRPr>
          </a:p>
        </p:txBody>
      </p:sp>
      <p:sp>
        <p:nvSpPr>
          <p:cNvPr id="9" name="矩形 8"/>
          <p:cNvSpPr/>
          <p:nvPr/>
        </p:nvSpPr>
        <p:spPr>
          <a:xfrm>
            <a:off x="5760798" y="2471447"/>
            <a:ext cx="1830152" cy="1759456"/>
          </a:xfrm>
          <a:prstGeom prst="rect">
            <a:avLst/>
          </a:prstGeom>
        </p:spPr>
        <p:txBody>
          <a:bodyPr wrap="square">
            <a:spAutoFit/>
          </a:bodyPr>
          <a:lstStyle/>
          <a:p>
            <a:pPr>
              <a:lnSpc>
                <a:spcPts val="2600"/>
              </a:lnSpc>
            </a:pPr>
            <a:r>
              <a:rPr lang="en-US" altLang="zh-CN" sz="1600" i="1" dirty="0">
                <a:latin typeface="微软雅黑" panose="020B0503020204020204" pitchFamily="34" charset="-122"/>
                <a:ea typeface="微软雅黑" panose="020B0503020204020204" pitchFamily="34" charset="-122"/>
              </a:rPr>
              <a:t>Account</a:t>
            </a:r>
          </a:p>
          <a:p>
            <a:pPr>
              <a:lnSpc>
                <a:spcPts val="2600"/>
              </a:lnSpc>
            </a:pPr>
            <a:r>
              <a:rPr lang="en-US" altLang="zh-CN" sz="1600" i="1" dirty="0">
                <a:latin typeface="微软雅黑" panose="020B0503020204020204" pitchFamily="34" charset="-122"/>
                <a:ea typeface="微软雅黑" panose="020B0503020204020204" pitchFamily="34" charset="-122"/>
              </a:rPr>
              <a:t>Counterparty</a:t>
            </a:r>
          </a:p>
          <a:p>
            <a:pPr>
              <a:lnSpc>
                <a:spcPts val="2600"/>
              </a:lnSpc>
            </a:pPr>
            <a:r>
              <a:rPr lang="en-US" altLang="zh-CN" sz="1600" i="1" dirty="0">
                <a:latin typeface="微软雅黑" panose="020B0503020204020204" pitchFamily="34" charset="-122"/>
                <a:ea typeface="微软雅黑" panose="020B0503020204020204" pitchFamily="34" charset="-122"/>
              </a:rPr>
              <a:t>Behavior</a:t>
            </a:r>
          </a:p>
          <a:p>
            <a:pPr>
              <a:lnSpc>
                <a:spcPts val="2600"/>
              </a:lnSpc>
            </a:pPr>
            <a:r>
              <a:rPr lang="en-US" altLang="zh-CN" sz="1600" i="1" dirty="0">
                <a:latin typeface="微软雅黑" panose="020B0503020204020204" pitchFamily="34" charset="-122"/>
                <a:ea typeface="微软雅黑" panose="020B0503020204020204" pitchFamily="34" charset="-122"/>
              </a:rPr>
              <a:t>Conflicts</a:t>
            </a:r>
          </a:p>
          <a:p>
            <a:pPr>
              <a:lnSpc>
                <a:spcPts val="2600"/>
              </a:lnSpc>
            </a:pPr>
            <a:r>
              <a:rPr lang="en-US" altLang="zh-CN" sz="1600" i="1" dirty="0">
                <a:latin typeface="微软雅黑" panose="020B0503020204020204" pitchFamily="34" charset="-122"/>
                <a:ea typeface="微软雅黑" panose="020B0503020204020204" pitchFamily="34" charset="-122"/>
              </a:rPr>
              <a:t>Mutation</a:t>
            </a:r>
          </a:p>
        </p:txBody>
      </p:sp>
    </p:spTree>
    <p:extLst>
      <p:ext uri="{BB962C8B-B14F-4D97-AF65-F5344CB8AC3E}">
        <p14:creationId xmlns:p14="http://schemas.microsoft.com/office/powerpoint/2010/main" val="829499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108"/>
          <p:cNvGrpSpPr/>
          <p:nvPr/>
        </p:nvGrpSpPr>
        <p:grpSpPr>
          <a:xfrm>
            <a:off x="1520909" y="1746880"/>
            <a:ext cx="2530238" cy="3364010"/>
            <a:chOff x="3384388" y="-1243695"/>
            <a:chExt cx="2448000" cy="3364010"/>
          </a:xfrm>
        </p:grpSpPr>
        <p:sp>
          <p:nvSpPr>
            <p:cNvPr id="84" name="圆角矩形 83"/>
            <p:cNvSpPr>
              <a:spLocks noChangeAspect="1"/>
            </p:cNvSpPr>
            <p:nvPr/>
          </p:nvSpPr>
          <p:spPr>
            <a:xfrm rot="2700000">
              <a:off x="3384388" y="-791390"/>
              <a:ext cx="2448000" cy="2448000"/>
            </a:xfrm>
            <a:prstGeom prst="roundRect">
              <a:avLst/>
            </a:prstGeom>
            <a:gradFill>
              <a:gsLst>
                <a:gs pos="0">
                  <a:schemeClr val="bg1"/>
                </a:gs>
                <a:gs pos="36000">
                  <a:schemeClr val="bg1"/>
                </a:gs>
                <a:gs pos="100000">
                  <a:srgbClr val="ECECEC"/>
                </a:gs>
              </a:gsLst>
              <a:lin ang="13500000" scaled="1"/>
            </a:gradFill>
            <a:ln w="19050">
              <a:solidFill>
                <a:schemeClr val="bg1"/>
              </a:solidFill>
            </a:ln>
            <a:effectLst>
              <a:outerShdw blurRad="508000" dist="508000" dir="2700000" sx="95000" sy="95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圆角矩形 84"/>
            <p:cNvSpPr>
              <a:spLocks noChangeAspect="1"/>
            </p:cNvSpPr>
            <p:nvPr/>
          </p:nvSpPr>
          <p:spPr>
            <a:xfrm rot="2700000">
              <a:off x="3438388" y="-731690"/>
              <a:ext cx="2340000" cy="2340000"/>
            </a:xfrm>
            <a:prstGeom prst="roundRect">
              <a:avLst/>
            </a:prstGeom>
            <a:noFill/>
            <a:ln w="12700">
              <a:solidFill>
                <a:schemeClr val="bg1">
                  <a:lumMod val="75000"/>
                </a:schemeClr>
              </a:solidFill>
              <a:prstDash val="dash"/>
            </a:ln>
            <a:effectLst>
              <a:outerShdw blurRad="508000" dist="508000" dir="2700000" sx="95000" sy="95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111"/>
            <p:cNvGrpSpPr/>
            <p:nvPr/>
          </p:nvGrpSpPr>
          <p:grpSpPr>
            <a:xfrm>
              <a:off x="4156571" y="1413779"/>
              <a:ext cx="721176" cy="706536"/>
              <a:chOff x="3161408" y="4408176"/>
              <a:chExt cx="721176" cy="706536"/>
            </a:xfrm>
          </p:grpSpPr>
          <p:sp>
            <p:nvSpPr>
              <p:cNvPr id="92" name="任意多边形 117"/>
              <p:cNvSpPr/>
              <p:nvPr/>
            </p:nvSpPr>
            <p:spPr>
              <a:xfrm rot="8008222">
                <a:off x="3255384" y="4638985"/>
                <a:ext cx="366346" cy="180000"/>
              </a:xfrm>
              <a:custGeom>
                <a:avLst/>
                <a:gdLst>
                  <a:gd name="connsiteX0" fmla="*/ 26360 w 366346"/>
                  <a:gd name="connsiteY0" fmla="*/ 153640 h 180000"/>
                  <a:gd name="connsiteX1" fmla="*/ 0 w 366346"/>
                  <a:gd name="connsiteY1" fmla="*/ 90000 h 180000"/>
                  <a:gd name="connsiteX2" fmla="*/ 90000 w 366346"/>
                  <a:gd name="connsiteY2" fmla="*/ 0 h 180000"/>
                  <a:gd name="connsiteX3" fmla="*/ 360901 w 366346"/>
                  <a:gd name="connsiteY3" fmla="*/ 0 h 180000"/>
                  <a:gd name="connsiteX4" fmla="*/ 366346 w 366346"/>
                  <a:gd name="connsiteY4" fmla="*/ 73673 h 180000"/>
                  <a:gd name="connsiteX5" fmla="*/ 363506 w 366346"/>
                  <a:gd name="connsiteY5" fmla="*/ 180000 h 180000"/>
                  <a:gd name="connsiteX6" fmla="*/ 90000 w 366346"/>
                  <a:gd name="connsiteY6" fmla="*/ 180000 h 180000"/>
                  <a:gd name="connsiteX7" fmla="*/ 26360 w 366346"/>
                  <a:gd name="connsiteY7"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346" h="180000">
                    <a:moveTo>
                      <a:pt x="26360" y="153640"/>
                    </a:moveTo>
                    <a:cubicBezTo>
                      <a:pt x="10074" y="137353"/>
                      <a:pt x="0" y="114853"/>
                      <a:pt x="0" y="90000"/>
                    </a:cubicBezTo>
                    <a:cubicBezTo>
                      <a:pt x="0" y="40294"/>
                      <a:pt x="40294" y="0"/>
                      <a:pt x="90000" y="0"/>
                    </a:cubicBezTo>
                    <a:lnTo>
                      <a:pt x="360901" y="0"/>
                    </a:lnTo>
                    <a:lnTo>
                      <a:pt x="366346" y="73673"/>
                    </a:lnTo>
                    <a:lnTo>
                      <a:pt x="363506" y="180000"/>
                    </a:lnTo>
                    <a:lnTo>
                      <a:pt x="90000" y="180000"/>
                    </a:lnTo>
                    <a:cubicBezTo>
                      <a:pt x="65147" y="180000"/>
                      <a:pt x="42647" y="169927"/>
                      <a:pt x="26360" y="153640"/>
                    </a:cubicBezTo>
                    <a:close/>
                  </a:path>
                </a:pathLst>
              </a:custGeom>
              <a:solidFill>
                <a:srgbClr val="FBBD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118"/>
              <p:cNvSpPr/>
              <p:nvPr/>
            </p:nvSpPr>
            <p:spPr>
              <a:xfrm rot="8008222">
                <a:off x="3342964" y="4650441"/>
                <a:ext cx="664530" cy="180000"/>
              </a:xfrm>
              <a:custGeom>
                <a:avLst/>
                <a:gdLst>
                  <a:gd name="connsiteX0" fmla="*/ 26360 w 664530"/>
                  <a:gd name="connsiteY0" fmla="*/ 153640 h 180000"/>
                  <a:gd name="connsiteX1" fmla="*/ 0 w 664530"/>
                  <a:gd name="connsiteY1" fmla="*/ 90000 h 180000"/>
                  <a:gd name="connsiteX2" fmla="*/ 90000 w 664530"/>
                  <a:gd name="connsiteY2" fmla="*/ 0 h 180000"/>
                  <a:gd name="connsiteX3" fmla="*/ 588223 w 664530"/>
                  <a:gd name="connsiteY3" fmla="*/ 0 h 180000"/>
                  <a:gd name="connsiteX4" fmla="*/ 606308 w 664530"/>
                  <a:gd name="connsiteY4" fmla="*/ 23151 h 180000"/>
                  <a:gd name="connsiteX5" fmla="*/ 663850 w 664530"/>
                  <a:gd name="connsiteY5" fmla="*/ 170801 h 180000"/>
                  <a:gd name="connsiteX6" fmla="*/ 664530 w 664530"/>
                  <a:gd name="connsiteY6" fmla="*/ 180000 h 180000"/>
                  <a:gd name="connsiteX7" fmla="*/ 90000 w 664530"/>
                  <a:gd name="connsiteY7" fmla="*/ 180000 h 180000"/>
                  <a:gd name="connsiteX8" fmla="*/ 26360 w 664530"/>
                  <a:gd name="connsiteY8"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4530" h="180000">
                    <a:moveTo>
                      <a:pt x="26360" y="153640"/>
                    </a:moveTo>
                    <a:cubicBezTo>
                      <a:pt x="10074" y="137353"/>
                      <a:pt x="0" y="114853"/>
                      <a:pt x="0" y="90000"/>
                    </a:cubicBezTo>
                    <a:cubicBezTo>
                      <a:pt x="0" y="40294"/>
                      <a:pt x="40294" y="0"/>
                      <a:pt x="90000" y="0"/>
                    </a:cubicBezTo>
                    <a:lnTo>
                      <a:pt x="588223" y="0"/>
                    </a:lnTo>
                    <a:lnTo>
                      <a:pt x="606308" y="23151"/>
                    </a:lnTo>
                    <a:cubicBezTo>
                      <a:pt x="634500" y="67381"/>
                      <a:pt x="654391" y="117347"/>
                      <a:pt x="663850" y="170801"/>
                    </a:cubicBezTo>
                    <a:lnTo>
                      <a:pt x="664530" y="180000"/>
                    </a:lnTo>
                    <a:lnTo>
                      <a:pt x="90000" y="180000"/>
                    </a:lnTo>
                    <a:cubicBezTo>
                      <a:pt x="65147" y="180000"/>
                      <a:pt x="42647" y="169927"/>
                      <a:pt x="26360" y="153640"/>
                    </a:cubicBezTo>
                    <a:close/>
                  </a:path>
                </a:pathLst>
              </a:cu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119"/>
              <p:cNvSpPr/>
              <p:nvPr/>
            </p:nvSpPr>
            <p:spPr>
              <a:xfrm rot="8008222">
                <a:off x="3154850" y="4577064"/>
                <a:ext cx="193115" cy="180000"/>
              </a:xfrm>
              <a:custGeom>
                <a:avLst/>
                <a:gdLst>
                  <a:gd name="connsiteX0" fmla="*/ 26360 w 193115"/>
                  <a:gd name="connsiteY0" fmla="*/ 153640 h 180000"/>
                  <a:gd name="connsiteX1" fmla="*/ 0 w 193115"/>
                  <a:gd name="connsiteY1" fmla="*/ 90000 h 180000"/>
                  <a:gd name="connsiteX2" fmla="*/ 90000 w 193115"/>
                  <a:gd name="connsiteY2" fmla="*/ 0 h 180000"/>
                  <a:gd name="connsiteX3" fmla="*/ 193115 w 193115"/>
                  <a:gd name="connsiteY3" fmla="*/ 0 h 180000"/>
                  <a:gd name="connsiteX4" fmla="*/ 188308 w 193115"/>
                  <a:gd name="connsiteY4" fmla="*/ 180000 h 180000"/>
                  <a:gd name="connsiteX5" fmla="*/ 90000 w 193115"/>
                  <a:gd name="connsiteY5" fmla="*/ 180000 h 180000"/>
                  <a:gd name="connsiteX6" fmla="*/ 26360 w 193115"/>
                  <a:gd name="connsiteY6"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15" h="180000">
                    <a:moveTo>
                      <a:pt x="26360" y="153640"/>
                    </a:moveTo>
                    <a:cubicBezTo>
                      <a:pt x="10074" y="137353"/>
                      <a:pt x="0" y="114853"/>
                      <a:pt x="0" y="90000"/>
                    </a:cubicBezTo>
                    <a:cubicBezTo>
                      <a:pt x="0" y="40294"/>
                      <a:pt x="40294" y="0"/>
                      <a:pt x="90000" y="0"/>
                    </a:cubicBezTo>
                    <a:lnTo>
                      <a:pt x="193115" y="0"/>
                    </a:lnTo>
                    <a:lnTo>
                      <a:pt x="188308" y="180000"/>
                    </a:lnTo>
                    <a:lnTo>
                      <a:pt x="90000" y="180000"/>
                    </a:lnTo>
                    <a:cubicBezTo>
                      <a:pt x="65147" y="180000"/>
                      <a:pt x="42647" y="169927"/>
                      <a:pt x="26360" y="153640"/>
                    </a:cubicBezTo>
                    <a:close/>
                  </a:path>
                </a:pathLst>
              </a:cu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120"/>
              <p:cNvSpPr/>
              <p:nvPr/>
            </p:nvSpPr>
            <p:spPr>
              <a:xfrm rot="8008222">
                <a:off x="3548673" y="4780800"/>
                <a:ext cx="498912" cy="168911"/>
              </a:xfrm>
              <a:custGeom>
                <a:avLst/>
                <a:gdLst>
                  <a:gd name="connsiteX0" fmla="*/ 26360 w 498912"/>
                  <a:gd name="connsiteY0" fmla="*/ 142551 h 168911"/>
                  <a:gd name="connsiteX1" fmla="*/ 0 w 498912"/>
                  <a:gd name="connsiteY1" fmla="*/ 78911 h 168911"/>
                  <a:gd name="connsiteX2" fmla="*/ 26360 w 498912"/>
                  <a:gd name="connsiteY2" fmla="*/ 15271 h 168911"/>
                  <a:gd name="connsiteX3" fmla="*/ 49010 w 498912"/>
                  <a:gd name="connsiteY3" fmla="*/ 0 h 168911"/>
                  <a:gd name="connsiteX4" fmla="*/ 183682 w 498912"/>
                  <a:gd name="connsiteY4" fmla="*/ 3597 h 168911"/>
                  <a:gd name="connsiteX5" fmla="*/ 469223 w 498912"/>
                  <a:gd name="connsiteY5" fmla="*/ 130905 h 168911"/>
                  <a:gd name="connsiteX6" fmla="*/ 498912 w 498912"/>
                  <a:gd name="connsiteY6" fmla="*/ 168911 h 168911"/>
                  <a:gd name="connsiteX7" fmla="*/ 90000 w 498912"/>
                  <a:gd name="connsiteY7" fmla="*/ 168911 h 168911"/>
                  <a:gd name="connsiteX8" fmla="*/ 26360 w 498912"/>
                  <a:gd name="connsiteY8" fmla="*/ 142551 h 16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12" h="168911">
                    <a:moveTo>
                      <a:pt x="26360" y="142551"/>
                    </a:moveTo>
                    <a:cubicBezTo>
                      <a:pt x="10074" y="126264"/>
                      <a:pt x="0" y="103764"/>
                      <a:pt x="0" y="78911"/>
                    </a:cubicBezTo>
                    <a:cubicBezTo>
                      <a:pt x="0" y="54058"/>
                      <a:pt x="10073" y="31558"/>
                      <a:pt x="26360" y="15271"/>
                    </a:cubicBezTo>
                    <a:lnTo>
                      <a:pt x="49010" y="0"/>
                    </a:lnTo>
                    <a:lnTo>
                      <a:pt x="183682" y="3597"/>
                    </a:lnTo>
                    <a:cubicBezTo>
                      <a:pt x="296440" y="6608"/>
                      <a:pt x="397302" y="55038"/>
                      <a:pt x="469223" y="130905"/>
                    </a:cubicBezTo>
                    <a:lnTo>
                      <a:pt x="498912" y="168911"/>
                    </a:lnTo>
                    <a:lnTo>
                      <a:pt x="90000" y="168911"/>
                    </a:lnTo>
                    <a:cubicBezTo>
                      <a:pt x="65147" y="168911"/>
                      <a:pt x="42647" y="158838"/>
                      <a:pt x="26360" y="142551"/>
                    </a:cubicBezTo>
                    <a:close/>
                  </a:path>
                </a:pathLst>
              </a:custGeom>
              <a:solidFill>
                <a:srgbClr val="438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112"/>
            <p:cNvGrpSpPr/>
            <p:nvPr/>
          </p:nvGrpSpPr>
          <p:grpSpPr>
            <a:xfrm flipH="1" flipV="1">
              <a:off x="4336829" y="-1243695"/>
              <a:ext cx="721176" cy="706536"/>
              <a:chOff x="3161408" y="4408176"/>
              <a:chExt cx="721176" cy="706536"/>
            </a:xfrm>
          </p:grpSpPr>
          <p:sp>
            <p:nvSpPr>
              <p:cNvPr id="88" name="任意多边形 113"/>
              <p:cNvSpPr/>
              <p:nvPr/>
            </p:nvSpPr>
            <p:spPr>
              <a:xfrm rot="8008222">
                <a:off x="3255384" y="4638985"/>
                <a:ext cx="366346" cy="180000"/>
              </a:xfrm>
              <a:custGeom>
                <a:avLst/>
                <a:gdLst>
                  <a:gd name="connsiteX0" fmla="*/ 26360 w 366346"/>
                  <a:gd name="connsiteY0" fmla="*/ 153640 h 180000"/>
                  <a:gd name="connsiteX1" fmla="*/ 0 w 366346"/>
                  <a:gd name="connsiteY1" fmla="*/ 90000 h 180000"/>
                  <a:gd name="connsiteX2" fmla="*/ 90000 w 366346"/>
                  <a:gd name="connsiteY2" fmla="*/ 0 h 180000"/>
                  <a:gd name="connsiteX3" fmla="*/ 360901 w 366346"/>
                  <a:gd name="connsiteY3" fmla="*/ 0 h 180000"/>
                  <a:gd name="connsiteX4" fmla="*/ 366346 w 366346"/>
                  <a:gd name="connsiteY4" fmla="*/ 73673 h 180000"/>
                  <a:gd name="connsiteX5" fmla="*/ 363506 w 366346"/>
                  <a:gd name="connsiteY5" fmla="*/ 180000 h 180000"/>
                  <a:gd name="connsiteX6" fmla="*/ 90000 w 366346"/>
                  <a:gd name="connsiteY6" fmla="*/ 180000 h 180000"/>
                  <a:gd name="connsiteX7" fmla="*/ 26360 w 366346"/>
                  <a:gd name="connsiteY7"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346" h="180000">
                    <a:moveTo>
                      <a:pt x="26360" y="153640"/>
                    </a:moveTo>
                    <a:cubicBezTo>
                      <a:pt x="10074" y="137353"/>
                      <a:pt x="0" y="114853"/>
                      <a:pt x="0" y="90000"/>
                    </a:cubicBezTo>
                    <a:cubicBezTo>
                      <a:pt x="0" y="40294"/>
                      <a:pt x="40294" y="0"/>
                      <a:pt x="90000" y="0"/>
                    </a:cubicBezTo>
                    <a:lnTo>
                      <a:pt x="360901" y="0"/>
                    </a:lnTo>
                    <a:lnTo>
                      <a:pt x="366346" y="73673"/>
                    </a:lnTo>
                    <a:lnTo>
                      <a:pt x="363506" y="180000"/>
                    </a:lnTo>
                    <a:lnTo>
                      <a:pt x="90000" y="180000"/>
                    </a:lnTo>
                    <a:cubicBezTo>
                      <a:pt x="65147" y="180000"/>
                      <a:pt x="42647" y="169927"/>
                      <a:pt x="26360" y="153640"/>
                    </a:cubicBezTo>
                    <a:close/>
                  </a:path>
                </a:pathLst>
              </a:custGeom>
              <a:solidFill>
                <a:srgbClr val="FBBD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114"/>
              <p:cNvSpPr/>
              <p:nvPr/>
            </p:nvSpPr>
            <p:spPr>
              <a:xfrm rot="8008222">
                <a:off x="3342964" y="4650441"/>
                <a:ext cx="664530" cy="180000"/>
              </a:xfrm>
              <a:custGeom>
                <a:avLst/>
                <a:gdLst>
                  <a:gd name="connsiteX0" fmla="*/ 26360 w 664530"/>
                  <a:gd name="connsiteY0" fmla="*/ 153640 h 180000"/>
                  <a:gd name="connsiteX1" fmla="*/ 0 w 664530"/>
                  <a:gd name="connsiteY1" fmla="*/ 90000 h 180000"/>
                  <a:gd name="connsiteX2" fmla="*/ 90000 w 664530"/>
                  <a:gd name="connsiteY2" fmla="*/ 0 h 180000"/>
                  <a:gd name="connsiteX3" fmla="*/ 588223 w 664530"/>
                  <a:gd name="connsiteY3" fmla="*/ 0 h 180000"/>
                  <a:gd name="connsiteX4" fmla="*/ 606308 w 664530"/>
                  <a:gd name="connsiteY4" fmla="*/ 23151 h 180000"/>
                  <a:gd name="connsiteX5" fmla="*/ 663850 w 664530"/>
                  <a:gd name="connsiteY5" fmla="*/ 170801 h 180000"/>
                  <a:gd name="connsiteX6" fmla="*/ 664530 w 664530"/>
                  <a:gd name="connsiteY6" fmla="*/ 180000 h 180000"/>
                  <a:gd name="connsiteX7" fmla="*/ 90000 w 664530"/>
                  <a:gd name="connsiteY7" fmla="*/ 180000 h 180000"/>
                  <a:gd name="connsiteX8" fmla="*/ 26360 w 664530"/>
                  <a:gd name="connsiteY8"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4530" h="180000">
                    <a:moveTo>
                      <a:pt x="26360" y="153640"/>
                    </a:moveTo>
                    <a:cubicBezTo>
                      <a:pt x="10074" y="137353"/>
                      <a:pt x="0" y="114853"/>
                      <a:pt x="0" y="90000"/>
                    </a:cubicBezTo>
                    <a:cubicBezTo>
                      <a:pt x="0" y="40294"/>
                      <a:pt x="40294" y="0"/>
                      <a:pt x="90000" y="0"/>
                    </a:cubicBezTo>
                    <a:lnTo>
                      <a:pt x="588223" y="0"/>
                    </a:lnTo>
                    <a:lnTo>
                      <a:pt x="606308" y="23151"/>
                    </a:lnTo>
                    <a:cubicBezTo>
                      <a:pt x="634500" y="67381"/>
                      <a:pt x="654391" y="117347"/>
                      <a:pt x="663850" y="170801"/>
                    </a:cubicBezTo>
                    <a:lnTo>
                      <a:pt x="664530" y="180000"/>
                    </a:lnTo>
                    <a:lnTo>
                      <a:pt x="90000" y="180000"/>
                    </a:lnTo>
                    <a:cubicBezTo>
                      <a:pt x="65147" y="180000"/>
                      <a:pt x="42647" y="169927"/>
                      <a:pt x="26360" y="153640"/>
                    </a:cubicBezTo>
                    <a:close/>
                  </a:path>
                </a:pathLst>
              </a:cu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115"/>
              <p:cNvSpPr/>
              <p:nvPr/>
            </p:nvSpPr>
            <p:spPr>
              <a:xfrm rot="8008222">
                <a:off x="3154850" y="4577064"/>
                <a:ext cx="193115" cy="180000"/>
              </a:xfrm>
              <a:custGeom>
                <a:avLst/>
                <a:gdLst>
                  <a:gd name="connsiteX0" fmla="*/ 26360 w 193115"/>
                  <a:gd name="connsiteY0" fmla="*/ 153640 h 180000"/>
                  <a:gd name="connsiteX1" fmla="*/ 0 w 193115"/>
                  <a:gd name="connsiteY1" fmla="*/ 90000 h 180000"/>
                  <a:gd name="connsiteX2" fmla="*/ 90000 w 193115"/>
                  <a:gd name="connsiteY2" fmla="*/ 0 h 180000"/>
                  <a:gd name="connsiteX3" fmla="*/ 193115 w 193115"/>
                  <a:gd name="connsiteY3" fmla="*/ 0 h 180000"/>
                  <a:gd name="connsiteX4" fmla="*/ 188308 w 193115"/>
                  <a:gd name="connsiteY4" fmla="*/ 180000 h 180000"/>
                  <a:gd name="connsiteX5" fmla="*/ 90000 w 193115"/>
                  <a:gd name="connsiteY5" fmla="*/ 180000 h 180000"/>
                  <a:gd name="connsiteX6" fmla="*/ 26360 w 193115"/>
                  <a:gd name="connsiteY6"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15" h="180000">
                    <a:moveTo>
                      <a:pt x="26360" y="153640"/>
                    </a:moveTo>
                    <a:cubicBezTo>
                      <a:pt x="10074" y="137353"/>
                      <a:pt x="0" y="114853"/>
                      <a:pt x="0" y="90000"/>
                    </a:cubicBezTo>
                    <a:cubicBezTo>
                      <a:pt x="0" y="40294"/>
                      <a:pt x="40294" y="0"/>
                      <a:pt x="90000" y="0"/>
                    </a:cubicBezTo>
                    <a:lnTo>
                      <a:pt x="193115" y="0"/>
                    </a:lnTo>
                    <a:lnTo>
                      <a:pt x="188308" y="180000"/>
                    </a:lnTo>
                    <a:lnTo>
                      <a:pt x="90000" y="180000"/>
                    </a:lnTo>
                    <a:cubicBezTo>
                      <a:pt x="65147" y="180000"/>
                      <a:pt x="42647" y="169927"/>
                      <a:pt x="26360" y="153640"/>
                    </a:cubicBezTo>
                    <a:close/>
                  </a:path>
                </a:pathLst>
              </a:cu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116"/>
              <p:cNvSpPr/>
              <p:nvPr/>
            </p:nvSpPr>
            <p:spPr>
              <a:xfrm rot="8008222">
                <a:off x="3548673" y="4780800"/>
                <a:ext cx="498912" cy="168911"/>
              </a:xfrm>
              <a:custGeom>
                <a:avLst/>
                <a:gdLst>
                  <a:gd name="connsiteX0" fmla="*/ 26360 w 498912"/>
                  <a:gd name="connsiteY0" fmla="*/ 142551 h 168911"/>
                  <a:gd name="connsiteX1" fmla="*/ 0 w 498912"/>
                  <a:gd name="connsiteY1" fmla="*/ 78911 h 168911"/>
                  <a:gd name="connsiteX2" fmla="*/ 26360 w 498912"/>
                  <a:gd name="connsiteY2" fmla="*/ 15271 h 168911"/>
                  <a:gd name="connsiteX3" fmla="*/ 49010 w 498912"/>
                  <a:gd name="connsiteY3" fmla="*/ 0 h 168911"/>
                  <a:gd name="connsiteX4" fmla="*/ 183682 w 498912"/>
                  <a:gd name="connsiteY4" fmla="*/ 3597 h 168911"/>
                  <a:gd name="connsiteX5" fmla="*/ 469223 w 498912"/>
                  <a:gd name="connsiteY5" fmla="*/ 130905 h 168911"/>
                  <a:gd name="connsiteX6" fmla="*/ 498912 w 498912"/>
                  <a:gd name="connsiteY6" fmla="*/ 168911 h 168911"/>
                  <a:gd name="connsiteX7" fmla="*/ 90000 w 498912"/>
                  <a:gd name="connsiteY7" fmla="*/ 168911 h 168911"/>
                  <a:gd name="connsiteX8" fmla="*/ 26360 w 498912"/>
                  <a:gd name="connsiteY8" fmla="*/ 142551 h 16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12" h="168911">
                    <a:moveTo>
                      <a:pt x="26360" y="142551"/>
                    </a:moveTo>
                    <a:cubicBezTo>
                      <a:pt x="10074" y="126264"/>
                      <a:pt x="0" y="103764"/>
                      <a:pt x="0" y="78911"/>
                    </a:cubicBezTo>
                    <a:cubicBezTo>
                      <a:pt x="0" y="54058"/>
                      <a:pt x="10073" y="31558"/>
                      <a:pt x="26360" y="15271"/>
                    </a:cubicBezTo>
                    <a:lnTo>
                      <a:pt x="49010" y="0"/>
                    </a:lnTo>
                    <a:lnTo>
                      <a:pt x="183682" y="3597"/>
                    </a:lnTo>
                    <a:cubicBezTo>
                      <a:pt x="296440" y="6608"/>
                      <a:pt x="397302" y="55038"/>
                      <a:pt x="469223" y="130905"/>
                    </a:cubicBezTo>
                    <a:lnTo>
                      <a:pt x="498912" y="168911"/>
                    </a:lnTo>
                    <a:lnTo>
                      <a:pt x="90000" y="168911"/>
                    </a:lnTo>
                    <a:cubicBezTo>
                      <a:pt x="65147" y="168911"/>
                      <a:pt x="42647" y="158838"/>
                      <a:pt x="26360" y="142551"/>
                    </a:cubicBezTo>
                    <a:close/>
                  </a:path>
                </a:pathLst>
              </a:custGeom>
              <a:solidFill>
                <a:srgbClr val="438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6" name="文本框 95"/>
          <p:cNvSpPr txBox="1"/>
          <p:nvPr/>
        </p:nvSpPr>
        <p:spPr>
          <a:xfrm>
            <a:off x="4854546" y="2916309"/>
            <a:ext cx="6306290" cy="461665"/>
          </a:xfrm>
          <a:prstGeom prst="rect">
            <a:avLst/>
          </a:prstGeom>
          <a:noFill/>
        </p:spPr>
        <p:txBody>
          <a:bodyPr wrap="square" rtlCol="0">
            <a:spAutoFit/>
          </a:bodyPr>
          <a:lstStyle/>
          <a:p>
            <a:r>
              <a:rPr lang="en-US" altLang="zh-CN" sz="2400" dirty="0">
                <a:solidFill>
                  <a:prstClr val="black">
                    <a:lumMod val="75000"/>
                    <a:lumOff val="25000"/>
                  </a:prstClr>
                </a:solidFill>
                <a:latin typeface="+mj-ea"/>
                <a:ea typeface="+mj-ea"/>
              </a:rPr>
              <a:t>Risk Architecture Of Philippine Site</a:t>
            </a:r>
          </a:p>
        </p:txBody>
      </p:sp>
      <p:cxnSp>
        <p:nvCxnSpPr>
          <p:cNvPr id="98" name="直接连接符 73"/>
          <p:cNvCxnSpPr/>
          <p:nvPr/>
        </p:nvCxnSpPr>
        <p:spPr>
          <a:xfrm>
            <a:off x="4947368" y="3428816"/>
            <a:ext cx="6139547" cy="0"/>
          </a:xfrm>
          <a:prstGeom prst="line">
            <a:avLst/>
          </a:prstGeom>
          <a:noFill/>
          <a:ln w="12700" cap="flat" cmpd="sng" algn="ctr">
            <a:solidFill>
              <a:sysClr val="window" lastClr="FFFFFF">
                <a:lumMod val="75000"/>
              </a:sysClr>
            </a:solidFill>
            <a:prstDash val="solid"/>
            <a:miter lim="800000"/>
          </a:ln>
          <a:effectLst/>
        </p:spPr>
      </p:cxnSp>
      <p:sp>
        <p:nvSpPr>
          <p:cNvPr id="99" name="等腰三角形 98"/>
          <p:cNvSpPr/>
          <p:nvPr/>
        </p:nvSpPr>
        <p:spPr>
          <a:xfrm>
            <a:off x="10002356" y="3300413"/>
            <a:ext cx="514963" cy="126581"/>
          </a:xfrm>
          <a:prstGeom prst="triangle">
            <a:avLst/>
          </a:prstGeom>
          <a:solidFill>
            <a:srgbClr val="4384F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a:ea typeface="华文细黑"/>
            </a:endParaRPr>
          </a:p>
        </p:txBody>
      </p:sp>
      <p:sp>
        <p:nvSpPr>
          <p:cNvPr id="100" name="等腰三角形 99"/>
          <p:cNvSpPr/>
          <p:nvPr/>
        </p:nvSpPr>
        <p:spPr>
          <a:xfrm>
            <a:off x="10209354" y="3210993"/>
            <a:ext cx="514963" cy="216000"/>
          </a:xfrm>
          <a:prstGeom prst="triangle">
            <a:avLst/>
          </a:prstGeom>
          <a:solidFill>
            <a:srgbClr val="E942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a:ea typeface="华文细黑"/>
            </a:endParaRPr>
          </a:p>
        </p:txBody>
      </p:sp>
      <p:sp>
        <p:nvSpPr>
          <p:cNvPr id="101" name="等腰三角形 100"/>
          <p:cNvSpPr/>
          <p:nvPr/>
        </p:nvSpPr>
        <p:spPr>
          <a:xfrm>
            <a:off x="10581596" y="3365286"/>
            <a:ext cx="514963" cy="61706"/>
          </a:xfrm>
          <a:prstGeom prst="triangle">
            <a:avLst/>
          </a:prstGeom>
          <a:solidFill>
            <a:srgbClr val="33A95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a:ea typeface="华文细黑"/>
            </a:endParaRPr>
          </a:p>
        </p:txBody>
      </p:sp>
      <p:sp>
        <p:nvSpPr>
          <p:cNvPr id="102" name="等腰三角形 101"/>
          <p:cNvSpPr/>
          <p:nvPr/>
        </p:nvSpPr>
        <p:spPr>
          <a:xfrm>
            <a:off x="10363544" y="3321697"/>
            <a:ext cx="514963" cy="105297"/>
          </a:xfrm>
          <a:prstGeom prst="triangle">
            <a:avLst/>
          </a:prstGeom>
          <a:solidFill>
            <a:srgbClr val="FBBD0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a:ea typeface="华文细黑"/>
            </a:endParaRPr>
          </a:p>
        </p:txBody>
      </p:sp>
      <p:sp>
        <p:nvSpPr>
          <p:cNvPr id="103" name="文本框 102"/>
          <p:cNvSpPr txBox="1"/>
          <p:nvPr/>
        </p:nvSpPr>
        <p:spPr>
          <a:xfrm>
            <a:off x="1522656" y="2767314"/>
            <a:ext cx="2526744" cy="1200329"/>
          </a:xfrm>
          <a:prstGeom prst="rect">
            <a:avLst/>
          </a:prstGeom>
          <a:noFill/>
        </p:spPr>
        <p:txBody>
          <a:bodyPr wrap="square" rtlCol="0">
            <a:spAutoFit/>
          </a:bodyPr>
          <a:lstStyle/>
          <a:p>
            <a:pPr algn="ctr"/>
            <a:r>
              <a:rPr lang="en-US" altLang="zh-CN" sz="7200" dirty="0">
                <a:solidFill>
                  <a:prstClr val="black">
                    <a:lumMod val="65000"/>
                    <a:lumOff val="35000"/>
                  </a:prstClr>
                </a:solidFill>
                <a:latin typeface="Impact" panose="020B0806030902050204" pitchFamily="34" charset="0"/>
                <a:ea typeface="华文细黑"/>
              </a:rPr>
              <a:t>03</a:t>
            </a:r>
            <a:endParaRPr lang="zh-CN" altLang="en-US" sz="7200" dirty="0">
              <a:solidFill>
                <a:prstClr val="black">
                  <a:lumMod val="65000"/>
                  <a:lumOff val="35000"/>
                </a:prstClr>
              </a:solidFill>
              <a:latin typeface="Impact" panose="020B0806030902050204" pitchFamily="34" charset="0"/>
              <a:ea typeface="华文细黑"/>
            </a:endParaRPr>
          </a:p>
        </p:txBody>
      </p:sp>
      <p:sp>
        <p:nvSpPr>
          <p:cNvPr id="104" name="文本框 103"/>
          <p:cNvSpPr txBox="1"/>
          <p:nvPr/>
        </p:nvSpPr>
        <p:spPr>
          <a:xfrm>
            <a:off x="2019325" y="3783308"/>
            <a:ext cx="1533406" cy="307777"/>
          </a:xfrm>
          <a:prstGeom prst="rect">
            <a:avLst/>
          </a:prstGeom>
          <a:noFill/>
        </p:spPr>
        <p:txBody>
          <a:bodyPr wrap="square" rtlCol="0">
            <a:spAutoFit/>
          </a:bodyPr>
          <a:lstStyle/>
          <a:p>
            <a:pPr algn="ctr"/>
            <a:r>
              <a:rPr lang="en-US" altLang="zh-CN" sz="1400" dirty="0">
                <a:solidFill>
                  <a:prstClr val="white">
                    <a:lumMod val="50000"/>
                  </a:prstClr>
                </a:solidFill>
                <a:latin typeface="华文细黑"/>
                <a:ea typeface="华文细黑"/>
              </a:rPr>
              <a:t>Part One</a:t>
            </a:r>
            <a:endParaRPr lang="zh-CN" altLang="en-US" sz="1400" dirty="0">
              <a:solidFill>
                <a:prstClr val="white">
                  <a:lumMod val="50000"/>
                </a:prstClr>
              </a:solidFill>
              <a:latin typeface="华文细黑"/>
              <a:ea typeface="华文细黑"/>
            </a:endParaRPr>
          </a:p>
        </p:txBody>
      </p:sp>
    </p:spTree>
    <p:extLst>
      <p:ext uri="{BB962C8B-B14F-4D97-AF65-F5344CB8AC3E}">
        <p14:creationId xmlns:p14="http://schemas.microsoft.com/office/powerpoint/2010/main" val="3020249244"/>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750"/>
                                        <p:tgtEl>
                                          <p:spTgt spid="83"/>
                                        </p:tgtEl>
                                      </p:cBhvr>
                                    </p:animEffect>
                                  </p:childTnLst>
                                </p:cTn>
                              </p:par>
                              <p:par>
                                <p:cTn id="8" presetID="63" presetClass="path" presetSubtype="0" decel="50000" fill="hold" nodeType="withEffect">
                                  <p:stCondLst>
                                    <p:cond delay="0"/>
                                  </p:stCondLst>
                                  <p:childTnLst>
                                    <p:animMotion origin="layout" path="M 0.01524 1.48148E-6 L -0.10885 1.48148E-6 " pathEditMode="relative" rAng="0" ptsTypes="AA">
                                      <p:cBhvr>
                                        <p:cTn id="9" dur="750" spd="-100000" fill="hold"/>
                                        <p:tgtEl>
                                          <p:spTgt spid="83"/>
                                        </p:tgtEl>
                                        <p:attrNameLst>
                                          <p:attrName>ppt_x</p:attrName>
                                          <p:attrName>ppt_y</p:attrName>
                                        </p:attrNameLst>
                                      </p:cBhvr>
                                      <p:rCtr x="-6211" y="0"/>
                                    </p:animMotion>
                                  </p:childTnLst>
                                </p:cTn>
                              </p:par>
                              <p:par>
                                <p:cTn id="10" presetID="35" presetClass="path" presetSubtype="0" accel="50000" decel="50000" fill="hold" nodeType="withEffect">
                                  <p:stCondLst>
                                    <p:cond delay="750"/>
                                  </p:stCondLst>
                                  <p:childTnLst>
                                    <p:animMotion origin="layout" path="M 0.01602 1.48148E-6 L -3.75E-6 1.48148E-6 " pathEditMode="relative" rAng="0" ptsTypes="AA">
                                      <p:cBhvr>
                                        <p:cTn id="11" dur="750" fill="hold"/>
                                        <p:tgtEl>
                                          <p:spTgt spid="83"/>
                                        </p:tgtEl>
                                        <p:attrNameLst>
                                          <p:attrName>ppt_x</p:attrName>
                                          <p:attrName>ppt_y</p:attrName>
                                        </p:attrNameLst>
                                      </p:cBhvr>
                                      <p:rCtr x="-807" y="0"/>
                                    </p:animMotion>
                                  </p:childTnLst>
                                </p:cTn>
                              </p:par>
                              <p:par>
                                <p:cTn id="12" presetID="10" presetClass="entr" presetSubtype="0" fill="hold" grpId="0" nodeType="withEffect">
                                  <p:stCondLst>
                                    <p:cond delay="750"/>
                                  </p:stCondLst>
                                  <p:childTnLst>
                                    <p:set>
                                      <p:cBhvr>
                                        <p:cTn id="13" dur="1" fill="hold">
                                          <p:stCondLst>
                                            <p:cond delay="0"/>
                                          </p:stCondLst>
                                        </p:cTn>
                                        <p:tgtEl>
                                          <p:spTgt spid="103"/>
                                        </p:tgtEl>
                                        <p:attrNameLst>
                                          <p:attrName>style.visibility</p:attrName>
                                        </p:attrNameLst>
                                      </p:cBhvr>
                                      <p:to>
                                        <p:strVal val="visible"/>
                                      </p:to>
                                    </p:set>
                                    <p:animEffect transition="in" filter="fade">
                                      <p:cBhvr>
                                        <p:cTn id="14" dur="750"/>
                                        <p:tgtEl>
                                          <p:spTgt spid="103"/>
                                        </p:tgtEl>
                                      </p:cBhvr>
                                    </p:animEffect>
                                  </p:childTnLst>
                                </p:cTn>
                              </p:par>
                              <p:par>
                                <p:cTn id="15" presetID="35" presetClass="path" presetSubtype="0" accel="50000" decel="50000" fill="hold" grpId="1" nodeType="withEffect">
                                  <p:stCondLst>
                                    <p:cond delay="750"/>
                                  </p:stCondLst>
                                  <p:childTnLst>
                                    <p:animMotion origin="layout" path="M 0.01602 -2.22222E-6 L -3.75E-6 -2.22222E-6 " pathEditMode="relative" rAng="0" ptsTypes="AA">
                                      <p:cBhvr>
                                        <p:cTn id="16" dur="750" fill="hold"/>
                                        <p:tgtEl>
                                          <p:spTgt spid="103"/>
                                        </p:tgtEl>
                                        <p:attrNameLst>
                                          <p:attrName>ppt_x</p:attrName>
                                          <p:attrName>ppt_y</p:attrName>
                                        </p:attrNameLst>
                                      </p:cBhvr>
                                      <p:rCtr x="-807" y="0"/>
                                    </p:animMotion>
                                  </p:childTnLst>
                                </p:cTn>
                              </p:par>
                              <p:par>
                                <p:cTn id="17" presetID="22" presetClass="entr" presetSubtype="2" fill="hold" grpId="0" nodeType="withEffect">
                                  <p:stCondLst>
                                    <p:cond delay="750"/>
                                  </p:stCondLst>
                                  <p:childTnLst>
                                    <p:set>
                                      <p:cBhvr>
                                        <p:cTn id="18" dur="1" fill="hold">
                                          <p:stCondLst>
                                            <p:cond delay="0"/>
                                          </p:stCondLst>
                                        </p:cTn>
                                        <p:tgtEl>
                                          <p:spTgt spid="104"/>
                                        </p:tgtEl>
                                        <p:attrNameLst>
                                          <p:attrName>style.visibility</p:attrName>
                                        </p:attrNameLst>
                                      </p:cBhvr>
                                      <p:to>
                                        <p:strVal val="visible"/>
                                      </p:to>
                                    </p:set>
                                    <p:animEffect transition="in" filter="wipe(right)">
                                      <p:cBhvr>
                                        <p:cTn id="19" dur="1250"/>
                                        <p:tgtEl>
                                          <p:spTgt spid="104"/>
                                        </p:tgtEl>
                                      </p:cBhvr>
                                    </p:animEffect>
                                  </p:childTnLst>
                                </p:cTn>
                              </p:par>
                              <p:par>
                                <p:cTn id="20" presetID="22" presetClass="entr" presetSubtype="8" fill="hold" grpId="0" nodeType="withEffect">
                                  <p:stCondLst>
                                    <p:cond delay="1250"/>
                                  </p:stCondLst>
                                  <p:childTnLst>
                                    <p:set>
                                      <p:cBhvr>
                                        <p:cTn id="21" dur="1" fill="hold">
                                          <p:stCondLst>
                                            <p:cond delay="0"/>
                                          </p:stCondLst>
                                        </p:cTn>
                                        <p:tgtEl>
                                          <p:spTgt spid="96"/>
                                        </p:tgtEl>
                                        <p:attrNameLst>
                                          <p:attrName>style.visibility</p:attrName>
                                        </p:attrNameLst>
                                      </p:cBhvr>
                                      <p:to>
                                        <p:strVal val="visible"/>
                                      </p:to>
                                    </p:set>
                                    <p:animEffect transition="in" filter="wipe(left)">
                                      <p:cBhvr>
                                        <p:cTn id="22" dur="750"/>
                                        <p:tgtEl>
                                          <p:spTgt spid="96"/>
                                        </p:tgtEl>
                                      </p:cBhvr>
                                    </p:animEffect>
                                  </p:childTnLst>
                                </p:cTn>
                              </p:par>
                              <p:par>
                                <p:cTn id="23" presetID="22" presetClass="entr" presetSubtype="8" fill="hold" nodeType="withEffect">
                                  <p:stCondLst>
                                    <p:cond delay="1250"/>
                                  </p:stCondLst>
                                  <p:childTnLst>
                                    <p:set>
                                      <p:cBhvr>
                                        <p:cTn id="24" dur="1" fill="hold">
                                          <p:stCondLst>
                                            <p:cond delay="0"/>
                                          </p:stCondLst>
                                        </p:cTn>
                                        <p:tgtEl>
                                          <p:spTgt spid="98"/>
                                        </p:tgtEl>
                                        <p:attrNameLst>
                                          <p:attrName>style.visibility</p:attrName>
                                        </p:attrNameLst>
                                      </p:cBhvr>
                                      <p:to>
                                        <p:strVal val="visible"/>
                                      </p:to>
                                    </p:set>
                                    <p:animEffect transition="in" filter="wipe(left)">
                                      <p:cBhvr>
                                        <p:cTn id="25" dur="1250"/>
                                        <p:tgtEl>
                                          <p:spTgt spid="98"/>
                                        </p:tgtEl>
                                      </p:cBhvr>
                                    </p:animEffect>
                                  </p:childTnLst>
                                </p:cTn>
                              </p:par>
                              <p:par>
                                <p:cTn id="26" presetID="17" presetClass="entr" presetSubtype="4" fill="hold" grpId="0" nodeType="withEffect">
                                  <p:stCondLst>
                                    <p:cond delay="1750"/>
                                  </p:stCondLst>
                                  <p:childTnLst>
                                    <p:set>
                                      <p:cBhvr>
                                        <p:cTn id="27" dur="1" fill="hold">
                                          <p:stCondLst>
                                            <p:cond delay="0"/>
                                          </p:stCondLst>
                                        </p:cTn>
                                        <p:tgtEl>
                                          <p:spTgt spid="99"/>
                                        </p:tgtEl>
                                        <p:attrNameLst>
                                          <p:attrName>style.visibility</p:attrName>
                                        </p:attrNameLst>
                                      </p:cBhvr>
                                      <p:to>
                                        <p:strVal val="visible"/>
                                      </p:to>
                                    </p:set>
                                    <p:anim calcmode="lin" valueType="num">
                                      <p:cBhvr>
                                        <p:cTn id="28" dur="1000" fill="hold"/>
                                        <p:tgtEl>
                                          <p:spTgt spid="99"/>
                                        </p:tgtEl>
                                        <p:attrNameLst>
                                          <p:attrName>ppt_x</p:attrName>
                                        </p:attrNameLst>
                                      </p:cBhvr>
                                      <p:tavLst>
                                        <p:tav tm="0">
                                          <p:val>
                                            <p:strVal val="#ppt_x"/>
                                          </p:val>
                                        </p:tav>
                                        <p:tav tm="100000">
                                          <p:val>
                                            <p:strVal val="#ppt_x"/>
                                          </p:val>
                                        </p:tav>
                                      </p:tavLst>
                                    </p:anim>
                                    <p:anim calcmode="lin" valueType="num">
                                      <p:cBhvr>
                                        <p:cTn id="29" dur="1000" fill="hold"/>
                                        <p:tgtEl>
                                          <p:spTgt spid="99"/>
                                        </p:tgtEl>
                                        <p:attrNameLst>
                                          <p:attrName>ppt_y</p:attrName>
                                        </p:attrNameLst>
                                      </p:cBhvr>
                                      <p:tavLst>
                                        <p:tav tm="0">
                                          <p:val>
                                            <p:strVal val="#ppt_y+#ppt_h/2"/>
                                          </p:val>
                                        </p:tav>
                                        <p:tav tm="100000">
                                          <p:val>
                                            <p:strVal val="#ppt_y"/>
                                          </p:val>
                                        </p:tav>
                                      </p:tavLst>
                                    </p:anim>
                                    <p:anim calcmode="lin" valueType="num">
                                      <p:cBhvr>
                                        <p:cTn id="30" dur="1000" fill="hold"/>
                                        <p:tgtEl>
                                          <p:spTgt spid="99"/>
                                        </p:tgtEl>
                                        <p:attrNameLst>
                                          <p:attrName>ppt_w</p:attrName>
                                        </p:attrNameLst>
                                      </p:cBhvr>
                                      <p:tavLst>
                                        <p:tav tm="0">
                                          <p:val>
                                            <p:strVal val="#ppt_w"/>
                                          </p:val>
                                        </p:tav>
                                        <p:tav tm="100000">
                                          <p:val>
                                            <p:strVal val="#ppt_w"/>
                                          </p:val>
                                        </p:tav>
                                      </p:tavLst>
                                    </p:anim>
                                    <p:anim calcmode="lin" valueType="num">
                                      <p:cBhvr>
                                        <p:cTn id="31" dur="1000" fill="hold"/>
                                        <p:tgtEl>
                                          <p:spTgt spid="99"/>
                                        </p:tgtEl>
                                        <p:attrNameLst>
                                          <p:attrName>ppt_h</p:attrName>
                                        </p:attrNameLst>
                                      </p:cBhvr>
                                      <p:tavLst>
                                        <p:tav tm="0">
                                          <p:val>
                                            <p:fltVal val="0"/>
                                          </p:val>
                                        </p:tav>
                                        <p:tav tm="100000">
                                          <p:val>
                                            <p:strVal val="#ppt_h"/>
                                          </p:val>
                                        </p:tav>
                                      </p:tavLst>
                                    </p:anim>
                                  </p:childTnLst>
                                </p:cTn>
                              </p:par>
                              <p:par>
                                <p:cTn id="32" presetID="17" presetClass="entr" presetSubtype="4" fill="hold" grpId="0" nodeType="withEffect">
                                  <p:stCondLst>
                                    <p:cond delay="1850"/>
                                  </p:stCondLst>
                                  <p:childTnLst>
                                    <p:set>
                                      <p:cBhvr>
                                        <p:cTn id="33" dur="1" fill="hold">
                                          <p:stCondLst>
                                            <p:cond delay="0"/>
                                          </p:stCondLst>
                                        </p:cTn>
                                        <p:tgtEl>
                                          <p:spTgt spid="100"/>
                                        </p:tgtEl>
                                        <p:attrNameLst>
                                          <p:attrName>style.visibility</p:attrName>
                                        </p:attrNameLst>
                                      </p:cBhvr>
                                      <p:to>
                                        <p:strVal val="visible"/>
                                      </p:to>
                                    </p:set>
                                    <p:anim calcmode="lin" valueType="num">
                                      <p:cBhvr>
                                        <p:cTn id="34" dur="1000" fill="hold"/>
                                        <p:tgtEl>
                                          <p:spTgt spid="100"/>
                                        </p:tgtEl>
                                        <p:attrNameLst>
                                          <p:attrName>ppt_x</p:attrName>
                                        </p:attrNameLst>
                                      </p:cBhvr>
                                      <p:tavLst>
                                        <p:tav tm="0">
                                          <p:val>
                                            <p:strVal val="#ppt_x"/>
                                          </p:val>
                                        </p:tav>
                                        <p:tav tm="100000">
                                          <p:val>
                                            <p:strVal val="#ppt_x"/>
                                          </p:val>
                                        </p:tav>
                                      </p:tavLst>
                                    </p:anim>
                                    <p:anim calcmode="lin" valueType="num">
                                      <p:cBhvr>
                                        <p:cTn id="35" dur="1000" fill="hold"/>
                                        <p:tgtEl>
                                          <p:spTgt spid="100"/>
                                        </p:tgtEl>
                                        <p:attrNameLst>
                                          <p:attrName>ppt_y</p:attrName>
                                        </p:attrNameLst>
                                      </p:cBhvr>
                                      <p:tavLst>
                                        <p:tav tm="0">
                                          <p:val>
                                            <p:strVal val="#ppt_y+#ppt_h/2"/>
                                          </p:val>
                                        </p:tav>
                                        <p:tav tm="100000">
                                          <p:val>
                                            <p:strVal val="#ppt_y"/>
                                          </p:val>
                                        </p:tav>
                                      </p:tavLst>
                                    </p:anim>
                                    <p:anim calcmode="lin" valueType="num">
                                      <p:cBhvr>
                                        <p:cTn id="36" dur="1000" fill="hold"/>
                                        <p:tgtEl>
                                          <p:spTgt spid="100"/>
                                        </p:tgtEl>
                                        <p:attrNameLst>
                                          <p:attrName>ppt_w</p:attrName>
                                        </p:attrNameLst>
                                      </p:cBhvr>
                                      <p:tavLst>
                                        <p:tav tm="0">
                                          <p:val>
                                            <p:strVal val="#ppt_w"/>
                                          </p:val>
                                        </p:tav>
                                        <p:tav tm="100000">
                                          <p:val>
                                            <p:strVal val="#ppt_w"/>
                                          </p:val>
                                        </p:tav>
                                      </p:tavLst>
                                    </p:anim>
                                    <p:anim calcmode="lin" valueType="num">
                                      <p:cBhvr>
                                        <p:cTn id="37" dur="1000" fill="hold"/>
                                        <p:tgtEl>
                                          <p:spTgt spid="100"/>
                                        </p:tgtEl>
                                        <p:attrNameLst>
                                          <p:attrName>ppt_h</p:attrName>
                                        </p:attrNameLst>
                                      </p:cBhvr>
                                      <p:tavLst>
                                        <p:tav tm="0">
                                          <p:val>
                                            <p:fltVal val="0"/>
                                          </p:val>
                                        </p:tav>
                                        <p:tav tm="100000">
                                          <p:val>
                                            <p:strVal val="#ppt_h"/>
                                          </p:val>
                                        </p:tav>
                                      </p:tavLst>
                                    </p:anim>
                                  </p:childTnLst>
                                </p:cTn>
                              </p:par>
                              <p:par>
                                <p:cTn id="38" presetID="17" presetClass="entr" presetSubtype="4" fill="hold" grpId="0" nodeType="withEffect">
                                  <p:stCondLst>
                                    <p:cond delay="2000"/>
                                  </p:stCondLst>
                                  <p:childTnLst>
                                    <p:set>
                                      <p:cBhvr>
                                        <p:cTn id="39" dur="1" fill="hold">
                                          <p:stCondLst>
                                            <p:cond delay="0"/>
                                          </p:stCondLst>
                                        </p:cTn>
                                        <p:tgtEl>
                                          <p:spTgt spid="101"/>
                                        </p:tgtEl>
                                        <p:attrNameLst>
                                          <p:attrName>style.visibility</p:attrName>
                                        </p:attrNameLst>
                                      </p:cBhvr>
                                      <p:to>
                                        <p:strVal val="visible"/>
                                      </p:to>
                                    </p:set>
                                    <p:anim calcmode="lin" valueType="num">
                                      <p:cBhvr>
                                        <p:cTn id="40" dur="1000" fill="hold"/>
                                        <p:tgtEl>
                                          <p:spTgt spid="101"/>
                                        </p:tgtEl>
                                        <p:attrNameLst>
                                          <p:attrName>ppt_x</p:attrName>
                                        </p:attrNameLst>
                                      </p:cBhvr>
                                      <p:tavLst>
                                        <p:tav tm="0">
                                          <p:val>
                                            <p:strVal val="#ppt_x"/>
                                          </p:val>
                                        </p:tav>
                                        <p:tav tm="100000">
                                          <p:val>
                                            <p:strVal val="#ppt_x"/>
                                          </p:val>
                                        </p:tav>
                                      </p:tavLst>
                                    </p:anim>
                                    <p:anim calcmode="lin" valueType="num">
                                      <p:cBhvr>
                                        <p:cTn id="41" dur="1000" fill="hold"/>
                                        <p:tgtEl>
                                          <p:spTgt spid="101"/>
                                        </p:tgtEl>
                                        <p:attrNameLst>
                                          <p:attrName>ppt_y</p:attrName>
                                        </p:attrNameLst>
                                      </p:cBhvr>
                                      <p:tavLst>
                                        <p:tav tm="0">
                                          <p:val>
                                            <p:strVal val="#ppt_y+#ppt_h/2"/>
                                          </p:val>
                                        </p:tav>
                                        <p:tav tm="100000">
                                          <p:val>
                                            <p:strVal val="#ppt_y"/>
                                          </p:val>
                                        </p:tav>
                                      </p:tavLst>
                                    </p:anim>
                                    <p:anim calcmode="lin" valueType="num">
                                      <p:cBhvr>
                                        <p:cTn id="42" dur="1000" fill="hold"/>
                                        <p:tgtEl>
                                          <p:spTgt spid="101"/>
                                        </p:tgtEl>
                                        <p:attrNameLst>
                                          <p:attrName>ppt_w</p:attrName>
                                        </p:attrNameLst>
                                      </p:cBhvr>
                                      <p:tavLst>
                                        <p:tav tm="0">
                                          <p:val>
                                            <p:strVal val="#ppt_w"/>
                                          </p:val>
                                        </p:tav>
                                        <p:tav tm="100000">
                                          <p:val>
                                            <p:strVal val="#ppt_w"/>
                                          </p:val>
                                        </p:tav>
                                      </p:tavLst>
                                    </p:anim>
                                    <p:anim calcmode="lin" valueType="num">
                                      <p:cBhvr>
                                        <p:cTn id="43" dur="1000" fill="hold"/>
                                        <p:tgtEl>
                                          <p:spTgt spid="101"/>
                                        </p:tgtEl>
                                        <p:attrNameLst>
                                          <p:attrName>ppt_h</p:attrName>
                                        </p:attrNameLst>
                                      </p:cBhvr>
                                      <p:tavLst>
                                        <p:tav tm="0">
                                          <p:val>
                                            <p:fltVal val="0"/>
                                          </p:val>
                                        </p:tav>
                                        <p:tav tm="100000">
                                          <p:val>
                                            <p:strVal val="#ppt_h"/>
                                          </p:val>
                                        </p:tav>
                                      </p:tavLst>
                                    </p:anim>
                                  </p:childTnLst>
                                </p:cTn>
                              </p:par>
                              <p:par>
                                <p:cTn id="44" presetID="17" presetClass="entr" presetSubtype="4" fill="hold" grpId="0" nodeType="withEffect">
                                  <p:stCondLst>
                                    <p:cond delay="1750"/>
                                  </p:stCondLst>
                                  <p:childTnLst>
                                    <p:set>
                                      <p:cBhvr>
                                        <p:cTn id="45" dur="1" fill="hold">
                                          <p:stCondLst>
                                            <p:cond delay="0"/>
                                          </p:stCondLst>
                                        </p:cTn>
                                        <p:tgtEl>
                                          <p:spTgt spid="102"/>
                                        </p:tgtEl>
                                        <p:attrNameLst>
                                          <p:attrName>style.visibility</p:attrName>
                                        </p:attrNameLst>
                                      </p:cBhvr>
                                      <p:to>
                                        <p:strVal val="visible"/>
                                      </p:to>
                                    </p:set>
                                    <p:anim calcmode="lin" valueType="num">
                                      <p:cBhvr>
                                        <p:cTn id="46" dur="1000" fill="hold"/>
                                        <p:tgtEl>
                                          <p:spTgt spid="102"/>
                                        </p:tgtEl>
                                        <p:attrNameLst>
                                          <p:attrName>ppt_x</p:attrName>
                                        </p:attrNameLst>
                                      </p:cBhvr>
                                      <p:tavLst>
                                        <p:tav tm="0">
                                          <p:val>
                                            <p:strVal val="#ppt_x"/>
                                          </p:val>
                                        </p:tav>
                                        <p:tav tm="100000">
                                          <p:val>
                                            <p:strVal val="#ppt_x"/>
                                          </p:val>
                                        </p:tav>
                                      </p:tavLst>
                                    </p:anim>
                                    <p:anim calcmode="lin" valueType="num">
                                      <p:cBhvr>
                                        <p:cTn id="47" dur="1000" fill="hold"/>
                                        <p:tgtEl>
                                          <p:spTgt spid="102"/>
                                        </p:tgtEl>
                                        <p:attrNameLst>
                                          <p:attrName>ppt_y</p:attrName>
                                        </p:attrNameLst>
                                      </p:cBhvr>
                                      <p:tavLst>
                                        <p:tav tm="0">
                                          <p:val>
                                            <p:strVal val="#ppt_y+#ppt_h/2"/>
                                          </p:val>
                                        </p:tav>
                                        <p:tav tm="100000">
                                          <p:val>
                                            <p:strVal val="#ppt_y"/>
                                          </p:val>
                                        </p:tav>
                                      </p:tavLst>
                                    </p:anim>
                                    <p:anim calcmode="lin" valueType="num">
                                      <p:cBhvr>
                                        <p:cTn id="48" dur="1000" fill="hold"/>
                                        <p:tgtEl>
                                          <p:spTgt spid="102"/>
                                        </p:tgtEl>
                                        <p:attrNameLst>
                                          <p:attrName>ppt_w</p:attrName>
                                        </p:attrNameLst>
                                      </p:cBhvr>
                                      <p:tavLst>
                                        <p:tav tm="0">
                                          <p:val>
                                            <p:strVal val="#ppt_w"/>
                                          </p:val>
                                        </p:tav>
                                        <p:tav tm="100000">
                                          <p:val>
                                            <p:strVal val="#ppt_w"/>
                                          </p:val>
                                        </p:tav>
                                      </p:tavLst>
                                    </p:anim>
                                    <p:anim calcmode="lin" valueType="num">
                                      <p:cBhvr>
                                        <p:cTn id="49" dur="1000" fill="hold"/>
                                        <p:tgtEl>
                                          <p:spTgt spid="10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9" grpId="0" animBg="1"/>
      <p:bldP spid="100" grpId="0" animBg="1"/>
      <p:bldP spid="101" grpId="0" animBg="1"/>
      <p:bldP spid="102" grpId="0" animBg="1"/>
      <p:bldP spid="103" grpId="0"/>
      <p:bldP spid="103" grpId="1"/>
      <p:bldP spid="10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004" y="173733"/>
            <a:ext cx="11341418" cy="634083"/>
          </a:xfrm>
        </p:spPr>
        <p:txBody>
          <a:bodyPr/>
          <a:lstStyle/>
          <a:p>
            <a:r>
              <a:rPr kumimoji="1" lang="en-US" altLang="zh-CN" dirty="0">
                <a:solidFill>
                  <a:schemeClr val="bg1"/>
                </a:solidFill>
              </a:rPr>
              <a:t>Current Architecture</a:t>
            </a:r>
            <a:endParaRPr kumimoji="1" lang="zh-CN" altLang="en-US" dirty="0">
              <a:solidFill>
                <a:schemeClr val="bg1"/>
              </a:solidFill>
            </a:endParaRPr>
          </a:p>
        </p:txBody>
      </p:sp>
      <p:sp>
        <p:nvSpPr>
          <p:cNvPr id="43" name="文本框 19">
            <a:extLst>
              <a:ext uri="{FF2B5EF4-FFF2-40B4-BE49-F238E27FC236}">
                <a16:creationId xmlns:a16="http://schemas.microsoft.com/office/drawing/2014/main" id="{305962C2-A0C9-2D42-B95A-F01C0AC12DF7}"/>
              </a:ext>
            </a:extLst>
          </p:cNvPr>
          <p:cNvSpPr txBox="1">
            <a:spLocks noChangeArrowheads="1"/>
          </p:cNvSpPr>
          <p:nvPr/>
        </p:nvSpPr>
        <p:spPr bwMode="auto">
          <a:xfrm>
            <a:off x="2467811" y="1612665"/>
            <a:ext cx="994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a:buClr>
                <a:srgbClr val="000000"/>
              </a:buClr>
            </a:pPr>
            <a:r>
              <a:rPr kumimoji="1" lang="en-US" altLang="zh-CN" sz="1200" dirty="0" err="1">
                <a:ea typeface="宋体" panose="02010600030101010101" pitchFamily="2" charset="-122"/>
              </a:rPr>
              <a:t>GCash</a:t>
            </a:r>
            <a:r>
              <a:rPr kumimoji="1" lang="en-US" altLang="zh-CN" sz="1200" dirty="0">
                <a:ea typeface="宋体" panose="02010600030101010101" pitchFamily="2" charset="-122"/>
              </a:rPr>
              <a:t> APP</a:t>
            </a:r>
          </a:p>
          <a:p>
            <a:pPr algn="ctr" eaLnBrk="1">
              <a:buClr>
                <a:srgbClr val="000000"/>
              </a:buClr>
            </a:pPr>
            <a:endParaRPr kumimoji="1" lang="zh-CN" altLang="en-US" sz="1200" dirty="0">
              <a:ea typeface="宋体" panose="02010600030101010101" pitchFamily="2" charset="-122"/>
            </a:endParaRPr>
          </a:p>
        </p:txBody>
      </p:sp>
      <p:pic>
        <p:nvPicPr>
          <p:cNvPr id="44" name="图片 7">
            <a:extLst>
              <a:ext uri="{FF2B5EF4-FFF2-40B4-BE49-F238E27FC236}">
                <a16:creationId xmlns:a16="http://schemas.microsoft.com/office/drawing/2014/main" id="{C0FCF742-EB53-8340-AAF8-B89B557A0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9" y="1052736"/>
            <a:ext cx="463550" cy="46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15">
            <a:extLst>
              <a:ext uri="{FF2B5EF4-FFF2-40B4-BE49-F238E27FC236}">
                <a16:creationId xmlns:a16="http://schemas.microsoft.com/office/drawing/2014/main" id="{4E43171D-123E-0548-A32B-BCA9D49BA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2888" y="969963"/>
            <a:ext cx="117951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24">
            <a:extLst>
              <a:ext uri="{FF2B5EF4-FFF2-40B4-BE49-F238E27FC236}">
                <a16:creationId xmlns:a16="http://schemas.microsoft.com/office/drawing/2014/main" id="{282D5FF0-7BFB-E246-8771-B72D1C5077EE}"/>
              </a:ext>
            </a:extLst>
          </p:cNvPr>
          <p:cNvSpPr txBox="1">
            <a:spLocks noChangeArrowheads="1"/>
          </p:cNvSpPr>
          <p:nvPr/>
        </p:nvSpPr>
        <p:spPr bwMode="auto">
          <a:xfrm>
            <a:off x="3692525" y="1628800"/>
            <a:ext cx="224478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buClr>
                <a:srgbClr val="000000"/>
              </a:buClr>
            </a:pPr>
            <a:r>
              <a:rPr kumimoji="1" lang="en-US" altLang="zh-CN" sz="1200" dirty="0" err="1">
                <a:ea typeface="宋体" panose="02010600030101010101" pitchFamily="2" charset="-122"/>
              </a:rPr>
              <a:t>GCash</a:t>
            </a:r>
            <a:r>
              <a:rPr kumimoji="1" lang="en-US" altLang="zh-CN" sz="1200" dirty="0">
                <a:ea typeface="宋体" panose="02010600030101010101" pitchFamily="2" charset="-122"/>
              </a:rPr>
              <a:t> Facebook Messenger</a:t>
            </a:r>
          </a:p>
        </p:txBody>
      </p:sp>
      <p:sp>
        <p:nvSpPr>
          <p:cNvPr id="47" name="矩形 17">
            <a:extLst>
              <a:ext uri="{FF2B5EF4-FFF2-40B4-BE49-F238E27FC236}">
                <a16:creationId xmlns:a16="http://schemas.microsoft.com/office/drawing/2014/main" id="{51F95424-90F8-6A41-A39B-7CC6ECF48570}"/>
              </a:ext>
            </a:extLst>
          </p:cNvPr>
          <p:cNvSpPr>
            <a:spLocks noChangeArrowheads="1"/>
          </p:cNvSpPr>
          <p:nvPr/>
        </p:nvSpPr>
        <p:spPr bwMode="auto">
          <a:xfrm>
            <a:off x="293687" y="2492375"/>
            <a:ext cx="1734307" cy="3854450"/>
          </a:xfrm>
          <a:prstGeom prst="rect">
            <a:avLst/>
          </a:prstGeom>
          <a:noFill/>
          <a:ln w="12700">
            <a:solidFill>
              <a:srgbClr val="000000"/>
            </a:solidFill>
          </a:ln>
          <a:extLst/>
        </p:spPr>
        <p:txBody>
          <a:bodyPr wrap="square" lIns="50800" tIns="50800" rIns="50800" bIns="50800" anchor="ctr">
            <a:spAutoFit/>
          </a:bodyPr>
          <a:lstStyle/>
          <a:p>
            <a:pPr eaLnBrk="1">
              <a:buClr>
                <a:srgbClr val="000000"/>
              </a:buClr>
            </a:pPr>
            <a:endParaRPr lang="zh-CN" altLang="en-US">
              <a:ea typeface="宋体" panose="02010600030101010101" pitchFamily="2" charset="-122"/>
            </a:endParaRPr>
          </a:p>
        </p:txBody>
      </p:sp>
      <p:sp>
        <p:nvSpPr>
          <p:cNvPr id="48" name="文本框 21">
            <a:extLst>
              <a:ext uri="{FF2B5EF4-FFF2-40B4-BE49-F238E27FC236}">
                <a16:creationId xmlns:a16="http://schemas.microsoft.com/office/drawing/2014/main" id="{F4D85C06-148E-ED4A-888A-14DC136CFF65}"/>
              </a:ext>
            </a:extLst>
          </p:cNvPr>
          <p:cNvSpPr txBox="1">
            <a:spLocks noChangeArrowheads="1"/>
          </p:cNvSpPr>
          <p:nvPr/>
        </p:nvSpPr>
        <p:spPr bwMode="auto">
          <a:xfrm>
            <a:off x="273843" y="2562226"/>
            <a:ext cx="6601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buClr>
                <a:srgbClr val="000000"/>
              </a:buClr>
            </a:pPr>
            <a:r>
              <a:rPr kumimoji="1" lang="en-US" altLang="zh-CN" sz="1200" dirty="0">
                <a:ea typeface="宋体" panose="02010600030101010101" pitchFamily="2" charset="-122"/>
              </a:rPr>
              <a:t>Global</a:t>
            </a:r>
            <a:endParaRPr kumimoji="1" lang="zh-CN" altLang="en-US" sz="1200" dirty="0">
              <a:ea typeface="宋体" panose="02010600030101010101" pitchFamily="2" charset="-122"/>
            </a:endParaRPr>
          </a:p>
        </p:txBody>
      </p:sp>
      <p:sp>
        <p:nvSpPr>
          <p:cNvPr id="49" name="矩形 48">
            <a:extLst>
              <a:ext uri="{FF2B5EF4-FFF2-40B4-BE49-F238E27FC236}">
                <a16:creationId xmlns:a16="http://schemas.microsoft.com/office/drawing/2014/main" id="{B817BC2C-29EB-CD43-996F-8695AEC20C7A}"/>
              </a:ext>
            </a:extLst>
          </p:cNvPr>
          <p:cNvSpPr/>
          <p:nvPr/>
        </p:nvSpPr>
        <p:spPr bwMode="auto">
          <a:xfrm>
            <a:off x="411163" y="3284538"/>
            <a:ext cx="1436687" cy="1273175"/>
          </a:xfrm>
          <a:prstGeom prst="rect">
            <a:avLst/>
          </a:prstGeom>
          <a:solidFill>
            <a:srgbClr val="1EAFFB"/>
          </a:solidFill>
          <a:ln w="38100" cap="flat" cmpd="sng" algn="ctr">
            <a:noFill/>
            <a:prstDash val="solid"/>
            <a:miter lim="400000"/>
            <a:headEnd type="none" w="med" len="med"/>
            <a:tailEnd type="none" w="med" len="med"/>
          </a:ln>
          <a:effectLst>
            <a:outerShdw blurRad="38100" dist="25400" dir="5400000" algn="ctr" rotWithShape="0">
              <a:srgbClr val="00B0F0">
                <a:alpha val="50000"/>
              </a:srgbClr>
            </a:outerShdw>
          </a:effectLst>
        </p:spPr>
        <p:txBody>
          <a:bodyPr lIns="50800" tIns="50800" rIns="50800" bIns="50800" anchor="ctr">
            <a:spAutoFit/>
          </a:bodyPr>
          <a:lstStyle/>
          <a:p>
            <a:pPr eaLnBrk="1">
              <a:buClr>
                <a:srgbClr val="000000"/>
              </a:buClr>
              <a:defRPr/>
            </a:pPr>
            <a:endParaRPr lang="zh-CN" altLang="en-US">
              <a:latin typeface="Microsoft YaHei" charset="0"/>
              <a:ea typeface="宋体" charset="0"/>
              <a:cs typeface="Microsoft YaHei" charset="0"/>
              <a:sym typeface="Microsoft YaHei" charset="0"/>
            </a:endParaRPr>
          </a:p>
        </p:txBody>
      </p:sp>
      <p:sp>
        <p:nvSpPr>
          <p:cNvPr id="50" name="文本框 23">
            <a:extLst>
              <a:ext uri="{FF2B5EF4-FFF2-40B4-BE49-F238E27FC236}">
                <a16:creationId xmlns:a16="http://schemas.microsoft.com/office/drawing/2014/main" id="{370A1273-53FD-3D4E-BD38-5A4F8426ADEB}"/>
              </a:ext>
            </a:extLst>
          </p:cNvPr>
          <p:cNvSpPr txBox="1">
            <a:spLocks noChangeArrowheads="1"/>
          </p:cNvSpPr>
          <p:nvPr/>
        </p:nvSpPr>
        <p:spPr bwMode="auto">
          <a:xfrm>
            <a:off x="567301" y="3348038"/>
            <a:ext cx="8821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buClr>
                <a:srgbClr val="000000"/>
              </a:buClr>
            </a:pPr>
            <a:r>
              <a:rPr kumimoji="1" lang="en-US" altLang="zh-CN" sz="1200" dirty="0"/>
              <a:t>DFP Center</a:t>
            </a:r>
            <a:endParaRPr kumimoji="1" lang="zh-CN" altLang="en-US" sz="1200" dirty="0"/>
          </a:p>
        </p:txBody>
      </p:sp>
      <p:sp>
        <p:nvSpPr>
          <p:cNvPr id="51" name="矩形 50">
            <a:extLst>
              <a:ext uri="{FF2B5EF4-FFF2-40B4-BE49-F238E27FC236}">
                <a16:creationId xmlns:a16="http://schemas.microsoft.com/office/drawing/2014/main" id="{518CA891-4D42-274A-A891-C7C931F088FE}"/>
              </a:ext>
            </a:extLst>
          </p:cNvPr>
          <p:cNvSpPr/>
          <p:nvPr/>
        </p:nvSpPr>
        <p:spPr bwMode="auto">
          <a:xfrm>
            <a:off x="480786" y="3674492"/>
            <a:ext cx="410369" cy="777875"/>
          </a:xfrm>
          <a:prstGeom prst="rect">
            <a:avLst/>
          </a:prstGeom>
          <a:solidFill>
            <a:srgbClr val="FFFFFF"/>
          </a:solidFill>
          <a:ln w="12700" cap="flat" cmpd="sng" algn="ctr">
            <a:solidFill>
              <a:srgbClr val="000000"/>
            </a:solidFill>
            <a:prstDash val="solid"/>
            <a:miter lim="400000"/>
            <a:headEnd type="none" w="med" len="med"/>
            <a:tailEnd type="none" w="med" len="med"/>
          </a:ln>
          <a:effectLst/>
        </p:spPr>
        <p:txBody>
          <a:bodyPr vert="eaVert" lIns="50800" tIns="50800" rIns="50800" bIns="50800" anchor="ctr">
            <a:spAutoFit/>
          </a:bodyPr>
          <a:lstStyle/>
          <a:p>
            <a:pPr eaLnBrk="1">
              <a:buClr>
                <a:srgbClr val="000000"/>
              </a:buClr>
              <a:defRPr/>
            </a:pPr>
            <a:r>
              <a:rPr lang="en-US" altLang="zh-Hans" sz="1000" dirty="0">
                <a:latin typeface="Microsoft YaHei" charset="0"/>
                <a:ea typeface="宋体" charset="0"/>
                <a:cs typeface="+mn-cs"/>
                <a:sym typeface="Microsoft YaHei" charset="0"/>
              </a:rPr>
              <a:t>DFP Algorithm</a:t>
            </a:r>
            <a:endParaRPr lang="zh-CN" altLang="en-US" sz="1000" dirty="0">
              <a:latin typeface="Microsoft YaHei" charset="0"/>
              <a:ea typeface="宋体" charset="0"/>
              <a:cs typeface="+mn-cs"/>
              <a:sym typeface="Microsoft YaHei" charset="0"/>
            </a:endParaRPr>
          </a:p>
        </p:txBody>
      </p:sp>
      <p:sp>
        <p:nvSpPr>
          <p:cNvPr id="52" name="矩形 51">
            <a:extLst>
              <a:ext uri="{FF2B5EF4-FFF2-40B4-BE49-F238E27FC236}">
                <a16:creationId xmlns:a16="http://schemas.microsoft.com/office/drawing/2014/main" id="{223B9AB5-F7A4-AF40-A3D2-E63DD7F74EF8}"/>
              </a:ext>
            </a:extLst>
          </p:cNvPr>
          <p:cNvSpPr/>
          <p:nvPr/>
        </p:nvSpPr>
        <p:spPr bwMode="auto">
          <a:xfrm>
            <a:off x="909636" y="3668713"/>
            <a:ext cx="410369" cy="795337"/>
          </a:xfrm>
          <a:prstGeom prst="rect">
            <a:avLst/>
          </a:prstGeom>
          <a:solidFill>
            <a:srgbClr val="FFFFFF"/>
          </a:solidFill>
          <a:ln w="12700" cap="flat" cmpd="sng" algn="ctr">
            <a:solidFill>
              <a:srgbClr val="000000"/>
            </a:solidFill>
            <a:prstDash val="solid"/>
            <a:miter lim="400000"/>
            <a:headEnd type="none" w="med" len="med"/>
            <a:tailEnd type="none" w="med" len="med"/>
          </a:ln>
          <a:effectLst/>
        </p:spPr>
        <p:txBody>
          <a:bodyPr vert="eaVert" wrap="square" lIns="50800" tIns="50800" rIns="50800" bIns="50800" anchor="ctr">
            <a:spAutoFit/>
          </a:bodyPr>
          <a:lstStyle/>
          <a:p>
            <a:pPr eaLnBrk="1">
              <a:buClr>
                <a:srgbClr val="000000"/>
              </a:buClr>
              <a:defRPr/>
            </a:pPr>
            <a:r>
              <a:rPr lang="en-US" altLang="zh-Hans" sz="1000" dirty="0">
                <a:latin typeface="Microsoft YaHei" charset="0"/>
                <a:ea typeface="宋体" charset="0"/>
                <a:cs typeface="+mn-cs"/>
                <a:sym typeface="Microsoft YaHei" charset="0"/>
              </a:rPr>
              <a:t>Root detect</a:t>
            </a:r>
            <a:endParaRPr lang="zh-CN" altLang="en-US" sz="1000" dirty="0">
              <a:latin typeface="Microsoft YaHei" charset="0"/>
              <a:ea typeface="宋体" charset="0"/>
              <a:cs typeface="+mn-cs"/>
              <a:sym typeface="Microsoft YaHei" charset="0"/>
            </a:endParaRPr>
          </a:p>
        </p:txBody>
      </p:sp>
      <p:sp>
        <p:nvSpPr>
          <p:cNvPr id="53" name="矩形 52">
            <a:extLst>
              <a:ext uri="{FF2B5EF4-FFF2-40B4-BE49-F238E27FC236}">
                <a16:creationId xmlns:a16="http://schemas.microsoft.com/office/drawing/2014/main" id="{220C44A6-58FF-014B-B1BF-0C998BB9C105}"/>
              </a:ext>
            </a:extLst>
          </p:cNvPr>
          <p:cNvSpPr/>
          <p:nvPr/>
        </p:nvSpPr>
        <p:spPr bwMode="auto">
          <a:xfrm>
            <a:off x="1341812" y="3674492"/>
            <a:ext cx="410369" cy="777875"/>
          </a:xfrm>
          <a:prstGeom prst="rect">
            <a:avLst/>
          </a:prstGeom>
          <a:solidFill>
            <a:srgbClr val="FFFFFF"/>
          </a:solidFill>
          <a:ln w="12700" cap="flat" cmpd="sng" algn="ctr">
            <a:solidFill>
              <a:srgbClr val="000000"/>
            </a:solidFill>
            <a:prstDash val="solid"/>
            <a:miter lim="400000"/>
            <a:headEnd type="none" w="med" len="med"/>
            <a:tailEnd type="none" w="med" len="med"/>
          </a:ln>
          <a:effectLst/>
        </p:spPr>
        <p:txBody>
          <a:bodyPr vert="eaVert" lIns="50800" tIns="50800" rIns="50800" bIns="50800" anchor="ctr">
            <a:spAutoFit/>
          </a:bodyPr>
          <a:lstStyle/>
          <a:p>
            <a:pPr eaLnBrk="1">
              <a:buClr>
                <a:srgbClr val="000000"/>
              </a:buClr>
              <a:defRPr/>
            </a:pPr>
            <a:r>
              <a:rPr lang="en-US" altLang="zh-Hans" sz="1000" dirty="0">
                <a:latin typeface="Microsoft YaHei" charset="0"/>
                <a:ea typeface="宋体" charset="0"/>
                <a:cs typeface="+mn-cs"/>
                <a:sym typeface="Microsoft YaHei" charset="0"/>
              </a:rPr>
              <a:t>Simulator Detect</a:t>
            </a:r>
            <a:endParaRPr lang="zh-CN" altLang="en-US" sz="1000" dirty="0">
              <a:latin typeface="Microsoft YaHei" charset="0"/>
              <a:ea typeface="宋体" charset="0"/>
              <a:cs typeface="+mn-cs"/>
              <a:sym typeface="Microsoft YaHei" charset="0"/>
            </a:endParaRPr>
          </a:p>
        </p:txBody>
      </p:sp>
      <p:sp>
        <p:nvSpPr>
          <p:cNvPr id="54" name="矩形 53">
            <a:extLst>
              <a:ext uri="{FF2B5EF4-FFF2-40B4-BE49-F238E27FC236}">
                <a16:creationId xmlns:a16="http://schemas.microsoft.com/office/drawing/2014/main" id="{81C09853-DC44-5B41-A447-107AFE407AEB}"/>
              </a:ext>
            </a:extLst>
          </p:cNvPr>
          <p:cNvSpPr/>
          <p:nvPr/>
        </p:nvSpPr>
        <p:spPr bwMode="auto">
          <a:xfrm>
            <a:off x="411163" y="4708525"/>
            <a:ext cx="1436687" cy="1271588"/>
          </a:xfrm>
          <a:prstGeom prst="rect">
            <a:avLst/>
          </a:prstGeom>
          <a:solidFill>
            <a:srgbClr val="1EAFFB"/>
          </a:solidFill>
          <a:ln w="38100" cap="flat" cmpd="sng" algn="ctr">
            <a:noFill/>
            <a:prstDash val="solid"/>
            <a:miter lim="400000"/>
            <a:headEnd type="none" w="med" len="med"/>
            <a:tailEnd type="none" w="med" len="med"/>
          </a:ln>
          <a:effectLst>
            <a:outerShdw blurRad="38100" dist="25400" dir="5400000" algn="ctr" rotWithShape="0">
              <a:srgbClr val="00B0F0">
                <a:alpha val="50000"/>
              </a:srgbClr>
            </a:outerShdw>
          </a:effectLst>
        </p:spPr>
        <p:txBody>
          <a:bodyPr lIns="50800" tIns="50800" rIns="50800" bIns="50800" anchor="ctr">
            <a:spAutoFit/>
          </a:bodyPr>
          <a:lstStyle/>
          <a:p>
            <a:pPr eaLnBrk="1">
              <a:buClr>
                <a:srgbClr val="000000"/>
              </a:buClr>
              <a:defRPr/>
            </a:pPr>
            <a:endParaRPr lang="zh-CN" altLang="en-US">
              <a:latin typeface="Microsoft YaHei" charset="0"/>
              <a:ea typeface="宋体" charset="0"/>
              <a:cs typeface="Microsoft YaHei" charset="0"/>
              <a:sym typeface="Microsoft YaHei" charset="0"/>
            </a:endParaRPr>
          </a:p>
        </p:txBody>
      </p:sp>
      <p:sp>
        <p:nvSpPr>
          <p:cNvPr id="55" name="文本框 34">
            <a:extLst>
              <a:ext uri="{FF2B5EF4-FFF2-40B4-BE49-F238E27FC236}">
                <a16:creationId xmlns:a16="http://schemas.microsoft.com/office/drawing/2014/main" id="{2C088C25-FED6-2142-830E-0F0EFC73392F}"/>
              </a:ext>
            </a:extLst>
          </p:cNvPr>
          <p:cNvSpPr txBox="1">
            <a:spLocks noChangeArrowheads="1"/>
          </p:cNvSpPr>
          <p:nvPr/>
        </p:nvSpPr>
        <p:spPr bwMode="auto">
          <a:xfrm>
            <a:off x="481576" y="4708525"/>
            <a:ext cx="13713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buClr>
                <a:srgbClr val="000000"/>
              </a:buClr>
            </a:pPr>
            <a:r>
              <a:rPr kumimoji="1" lang="en-US" altLang="zh-CN" sz="1200" dirty="0" err="1"/>
              <a:t>G</a:t>
            </a:r>
            <a:r>
              <a:rPr kumimoji="1" lang="en-US" altLang="zh-Hans" sz="1200" dirty="0" err="1"/>
              <a:t>l</a:t>
            </a:r>
            <a:r>
              <a:rPr kumimoji="1" lang="en-US" altLang="zh-CN" sz="1200" dirty="0" err="1"/>
              <a:t>ocal</a:t>
            </a:r>
            <a:r>
              <a:rPr kumimoji="1" lang="en-US" altLang="zh-CN" sz="1200" dirty="0"/>
              <a:t> </a:t>
            </a:r>
            <a:r>
              <a:rPr kumimoji="1" lang="en-US" altLang="zh-Hans" sz="1200" dirty="0"/>
              <a:t>Rule Center </a:t>
            </a:r>
            <a:endParaRPr kumimoji="1" lang="zh-CN" altLang="en-US" sz="1200" dirty="0"/>
          </a:p>
        </p:txBody>
      </p:sp>
      <p:sp>
        <p:nvSpPr>
          <p:cNvPr id="56" name="矩形 55">
            <a:extLst>
              <a:ext uri="{FF2B5EF4-FFF2-40B4-BE49-F238E27FC236}">
                <a16:creationId xmlns:a16="http://schemas.microsoft.com/office/drawing/2014/main" id="{E7B0DEF0-6921-0447-ADFE-FAF0C0C06381}"/>
              </a:ext>
            </a:extLst>
          </p:cNvPr>
          <p:cNvSpPr/>
          <p:nvPr/>
        </p:nvSpPr>
        <p:spPr bwMode="auto">
          <a:xfrm>
            <a:off x="551384" y="5029200"/>
            <a:ext cx="256480" cy="777875"/>
          </a:xfrm>
          <a:prstGeom prst="rect">
            <a:avLst/>
          </a:prstGeom>
          <a:solidFill>
            <a:srgbClr val="FFFFFF"/>
          </a:solidFill>
          <a:ln w="12700" cap="flat" cmpd="sng" algn="ctr">
            <a:solidFill>
              <a:srgbClr val="000000"/>
            </a:solidFill>
            <a:prstDash val="solid"/>
            <a:miter lim="400000"/>
            <a:headEnd type="none" w="med" len="med"/>
            <a:tailEnd type="none" w="med" len="med"/>
          </a:ln>
          <a:effectLst/>
        </p:spPr>
        <p:txBody>
          <a:bodyPr vert="eaVert" lIns="50800" tIns="50800" rIns="50800" bIns="50800" anchor="ctr">
            <a:spAutoFit/>
          </a:bodyPr>
          <a:lstStyle/>
          <a:p>
            <a:pPr eaLnBrk="1">
              <a:buClr>
                <a:srgbClr val="000000"/>
              </a:buClr>
              <a:defRPr/>
            </a:pPr>
            <a:r>
              <a:rPr lang="en-US" altLang="zh-CN" sz="1000" dirty="0">
                <a:sym typeface="Microsoft YaHei" charset="0"/>
              </a:rPr>
              <a:t>Rule Config</a:t>
            </a:r>
            <a:endParaRPr lang="zh-CN" altLang="en-US" sz="1000" dirty="0">
              <a:cs typeface="+mn-cs"/>
              <a:sym typeface="Microsoft YaHei" charset="0"/>
            </a:endParaRPr>
          </a:p>
        </p:txBody>
      </p:sp>
      <p:sp>
        <p:nvSpPr>
          <p:cNvPr id="57" name="矩形 56">
            <a:extLst>
              <a:ext uri="{FF2B5EF4-FFF2-40B4-BE49-F238E27FC236}">
                <a16:creationId xmlns:a16="http://schemas.microsoft.com/office/drawing/2014/main" id="{39128C33-98C3-B147-B77E-66BAA7C81353}"/>
              </a:ext>
            </a:extLst>
          </p:cNvPr>
          <p:cNvSpPr/>
          <p:nvPr/>
        </p:nvSpPr>
        <p:spPr bwMode="auto">
          <a:xfrm>
            <a:off x="910952" y="5029200"/>
            <a:ext cx="256480" cy="777875"/>
          </a:xfrm>
          <a:prstGeom prst="rect">
            <a:avLst/>
          </a:prstGeom>
          <a:solidFill>
            <a:srgbClr val="FFFFFF"/>
          </a:solidFill>
          <a:ln w="12700" cap="flat" cmpd="sng" algn="ctr">
            <a:solidFill>
              <a:srgbClr val="000000"/>
            </a:solidFill>
            <a:prstDash val="solid"/>
            <a:miter lim="400000"/>
            <a:headEnd type="none" w="med" len="med"/>
            <a:tailEnd type="none" w="med" len="med"/>
          </a:ln>
          <a:effectLst/>
        </p:spPr>
        <p:txBody>
          <a:bodyPr vert="eaVert" lIns="50800" tIns="50800" rIns="50800" bIns="50800" anchor="ctr">
            <a:spAutoFit/>
          </a:bodyPr>
          <a:lstStyle/>
          <a:p>
            <a:pPr eaLnBrk="1">
              <a:buClr>
                <a:srgbClr val="000000"/>
              </a:buClr>
              <a:defRPr/>
            </a:pPr>
            <a:r>
              <a:rPr lang="en-US" altLang="zh-Hans" sz="1000" dirty="0">
                <a:cs typeface="+mn-cs"/>
                <a:sym typeface="Microsoft YaHei" charset="0"/>
              </a:rPr>
              <a:t>Rule  Pack</a:t>
            </a:r>
            <a:endParaRPr lang="zh-CN" altLang="en-US" sz="1000" dirty="0">
              <a:cs typeface="+mn-cs"/>
              <a:sym typeface="Microsoft YaHei" charset="0"/>
            </a:endParaRPr>
          </a:p>
        </p:txBody>
      </p:sp>
      <p:sp>
        <p:nvSpPr>
          <p:cNvPr id="58" name="矩形 57">
            <a:extLst>
              <a:ext uri="{FF2B5EF4-FFF2-40B4-BE49-F238E27FC236}">
                <a16:creationId xmlns:a16="http://schemas.microsoft.com/office/drawing/2014/main" id="{B64FE155-0577-5B4F-B165-2041BFF5E6E6}"/>
              </a:ext>
            </a:extLst>
          </p:cNvPr>
          <p:cNvSpPr/>
          <p:nvPr/>
        </p:nvSpPr>
        <p:spPr bwMode="auto">
          <a:xfrm>
            <a:off x="1284809" y="5016500"/>
            <a:ext cx="256480" cy="776288"/>
          </a:xfrm>
          <a:prstGeom prst="rect">
            <a:avLst/>
          </a:prstGeom>
          <a:solidFill>
            <a:srgbClr val="FFFFFF"/>
          </a:solidFill>
          <a:ln w="12700" cap="flat" cmpd="sng" algn="ctr">
            <a:solidFill>
              <a:srgbClr val="000000"/>
            </a:solidFill>
            <a:prstDash val="solid"/>
            <a:miter lim="400000"/>
            <a:headEnd type="none" w="med" len="med"/>
            <a:tailEnd type="none" w="med" len="med"/>
          </a:ln>
          <a:effectLst/>
        </p:spPr>
        <p:txBody>
          <a:bodyPr vert="eaVert" lIns="50800" tIns="50800" rIns="50800" bIns="50800" anchor="ctr">
            <a:spAutoFit/>
          </a:bodyPr>
          <a:lstStyle/>
          <a:p>
            <a:pPr eaLnBrk="1">
              <a:buClr>
                <a:srgbClr val="000000"/>
              </a:buClr>
              <a:defRPr/>
            </a:pPr>
            <a:r>
              <a:rPr lang="en-US" altLang="zh-CN" sz="1000" dirty="0">
                <a:cs typeface="+mn-cs"/>
                <a:sym typeface="Microsoft YaHei" charset="0"/>
              </a:rPr>
              <a:t>Rule Trans</a:t>
            </a:r>
            <a:endParaRPr lang="zh-CN" altLang="en-US" sz="1000" dirty="0">
              <a:cs typeface="+mn-cs"/>
              <a:sym typeface="Microsoft YaHei" charset="0"/>
            </a:endParaRPr>
          </a:p>
        </p:txBody>
      </p:sp>
      <p:pic>
        <p:nvPicPr>
          <p:cNvPr id="59" name="图片 26">
            <a:extLst>
              <a:ext uri="{FF2B5EF4-FFF2-40B4-BE49-F238E27FC236}">
                <a16:creationId xmlns:a16="http://schemas.microsoft.com/office/drawing/2014/main" id="{8D3A6C9C-83E5-9045-81AF-7ED69A906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175" y="1020763"/>
            <a:ext cx="811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文本框 39">
            <a:extLst>
              <a:ext uri="{FF2B5EF4-FFF2-40B4-BE49-F238E27FC236}">
                <a16:creationId xmlns:a16="http://schemas.microsoft.com/office/drawing/2014/main" id="{FF62DBEE-84D0-484A-BAC7-68A2497373D0}"/>
              </a:ext>
            </a:extLst>
          </p:cNvPr>
          <p:cNvSpPr txBox="1">
            <a:spLocks noChangeArrowheads="1"/>
          </p:cNvSpPr>
          <p:nvPr/>
        </p:nvSpPr>
        <p:spPr bwMode="auto">
          <a:xfrm>
            <a:off x="6335713" y="1855788"/>
            <a:ext cx="10620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buClr>
                <a:srgbClr val="000000"/>
              </a:buClr>
            </a:pPr>
            <a:r>
              <a:rPr kumimoji="1" lang="en-US" altLang="zh-CN" sz="1200" dirty="0">
                <a:ea typeface="宋体" panose="02010600030101010101" pitchFamily="2" charset="-122"/>
              </a:rPr>
              <a:t>USSD</a:t>
            </a:r>
            <a:endParaRPr kumimoji="1" lang="zh-CN" altLang="en-US" sz="1200" dirty="0">
              <a:ea typeface="宋体" panose="02010600030101010101" pitchFamily="2" charset="-122"/>
            </a:endParaRPr>
          </a:p>
        </p:txBody>
      </p:sp>
      <p:pic>
        <p:nvPicPr>
          <p:cNvPr id="61" name="图片 27">
            <a:extLst>
              <a:ext uri="{FF2B5EF4-FFF2-40B4-BE49-F238E27FC236}">
                <a16:creationId xmlns:a16="http://schemas.microsoft.com/office/drawing/2014/main" id="{5830DE6B-8FE9-0B47-8ACB-50AD2C3C30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7750" y="1025525"/>
            <a:ext cx="857250"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文本框 41">
            <a:extLst>
              <a:ext uri="{FF2B5EF4-FFF2-40B4-BE49-F238E27FC236}">
                <a16:creationId xmlns:a16="http://schemas.microsoft.com/office/drawing/2014/main" id="{9778C7FE-6FAC-6A43-98D1-4E899AC5FC1C}"/>
              </a:ext>
            </a:extLst>
          </p:cNvPr>
          <p:cNvSpPr txBox="1">
            <a:spLocks noChangeArrowheads="1"/>
          </p:cNvSpPr>
          <p:nvPr/>
        </p:nvSpPr>
        <p:spPr bwMode="auto">
          <a:xfrm>
            <a:off x="7529513" y="1773238"/>
            <a:ext cx="9159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buClr>
                <a:srgbClr val="000000"/>
              </a:buClr>
            </a:pPr>
            <a:r>
              <a:rPr kumimoji="1" lang="en-US" altLang="zh-CN" sz="1200" dirty="0">
                <a:ea typeface="宋体" panose="02010600030101010101" pitchFamily="2" charset="-122"/>
              </a:rPr>
              <a:t>Partner</a:t>
            </a:r>
            <a:endParaRPr kumimoji="1" lang="zh-CN" altLang="en-US" sz="1200" dirty="0">
              <a:ea typeface="宋体" panose="02010600030101010101" pitchFamily="2" charset="-122"/>
            </a:endParaRPr>
          </a:p>
        </p:txBody>
      </p:sp>
      <p:pic>
        <p:nvPicPr>
          <p:cNvPr id="63" name="图片 28">
            <a:extLst>
              <a:ext uri="{FF2B5EF4-FFF2-40B4-BE49-F238E27FC236}">
                <a16:creationId xmlns:a16="http://schemas.microsoft.com/office/drawing/2014/main" id="{E6DC1B1B-251D-2A41-B320-5A77EEAD59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4275" y="1143000"/>
            <a:ext cx="60960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文本框 43">
            <a:extLst>
              <a:ext uri="{FF2B5EF4-FFF2-40B4-BE49-F238E27FC236}">
                <a16:creationId xmlns:a16="http://schemas.microsoft.com/office/drawing/2014/main" id="{2CBA872F-B4E6-9A43-8E7E-F4E3F6969D2F}"/>
              </a:ext>
            </a:extLst>
          </p:cNvPr>
          <p:cNvSpPr txBox="1">
            <a:spLocks noChangeArrowheads="1"/>
          </p:cNvSpPr>
          <p:nvPr/>
        </p:nvSpPr>
        <p:spPr bwMode="auto">
          <a:xfrm>
            <a:off x="8709025" y="1773238"/>
            <a:ext cx="9159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buClr>
                <a:srgbClr val="000000"/>
              </a:buClr>
            </a:pPr>
            <a:r>
              <a:rPr kumimoji="1" lang="en-US" altLang="zh-CN" sz="1200" dirty="0">
                <a:ea typeface="宋体" panose="02010600030101010101" pitchFamily="2" charset="-122"/>
              </a:rPr>
              <a:t>Merchant</a:t>
            </a:r>
            <a:endParaRPr kumimoji="1" lang="zh-CN" altLang="en-US" sz="1200" dirty="0">
              <a:ea typeface="宋体" panose="02010600030101010101" pitchFamily="2" charset="-122"/>
            </a:endParaRPr>
          </a:p>
        </p:txBody>
      </p:sp>
      <p:sp>
        <p:nvSpPr>
          <p:cNvPr id="65" name="矩形 64">
            <a:extLst>
              <a:ext uri="{FF2B5EF4-FFF2-40B4-BE49-F238E27FC236}">
                <a16:creationId xmlns:a16="http://schemas.microsoft.com/office/drawing/2014/main" id="{B8074767-EDAC-5A4C-99EB-935ABE9EFFE3}"/>
              </a:ext>
            </a:extLst>
          </p:cNvPr>
          <p:cNvSpPr/>
          <p:nvPr/>
        </p:nvSpPr>
        <p:spPr bwMode="auto">
          <a:xfrm>
            <a:off x="2279650" y="898525"/>
            <a:ext cx="7345363" cy="1306513"/>
          </a:xfrm>
          <a:prstGeom prst="rect">
            <a:avLst/>
          </a:prstGeom>
          <a:noFill/>
          <a:ln w="12700" cap="flat" cmpd="sng" algn="ctr">
            <a:solidFill>
              <a:srgbClr val="000000"/>
            </a:solidFill>
            <a:prstDash val="sysDash"/>
            <a:miter lim="400000"/>
            <a:headEnd type="none" w="med" len="med"/>
            <a:tailEnd type="none" w="med" len="med"/>
          </a:ln>
          <a:effectLst>
            <a:outerShdw blurRad="38100" dist="25400" dir="5400000" algn="ctr" rotWithShape="0">
              <a:srgbClr val="000000">
                <a:alpha val="50000"/>
              </a:srgbClr>
            </a:outerShdw>
          </a:effectLst>
        </p:spPr>
        <p:txBody>
          <a:bodyPr lIns="50800" tIns="50800" rIns="50800" bIns="50800" anchor="ctr">
            <a:spAutoFit/>
          </a:bodyPr>
          <a:lstStyle/>
          <a:p>
            <a:pPr eaLnBrk="1">
              <a:buClr>
                <a:srgbClr val="000000"/>
              </a:buClr>
              <a:defRPr/>
            </a:pPr>
            <a:endParaRPr lang="zh-CN" altLang="en-US">
              <a:latin typeface="Microsoft YaHei" charset="0"/>
              <a:ea typeface="宋体" charset="0"/>
              <a:cs typeface="Microsoft YaHei" charset="0"/>
              <a:sym typeface="Microsoft YaHei" charset="0"/>
            </a:endParaRPr>
          </a:p>
        </p:txBody>
      </p:sp>
      <p:sp>
        <p:nvSpPr>
          <p:cNvPr id="66" name="矩形 38">
            <a:extLst>
              <a:ext uri="{FF2B5EF4-FFF2-40B4-BE49-F238E27FC236}">
                <a16:creationId xmlns:a16="http://schemas.microsoft.com/office/drawing/2014/main" id="{F3E18114-7A68-9546-ACE6-C2A32A7EA5FC}"/>
              </a:ext>
            </a:extLst>
          </p:cNvPr>
          <p:cNvSpPr>
            <a:spLocks noChangeArrowheads="1"/>
          </p:cNvSpPr>
          <p:nvPr/>
        </p:nvSpPr>
        <p:spPr bwMode="auto">
          <a:xfrm>
            <a:off x="2279650" y="2348880"/>
            <a:ext cx="7345363" cy="1784350"/>
          </a:xfrm>
          <a:prstGeom prst="rect">
            <a:avLst/>
          </a:prstGeom>
          <a:noFill/>
          <a:ln w="12700" algn="ctr">
            <a:solidFill>
              <a:srgbClr val="000000"/>
            </a:solidFill>
            <a:miter lim="400000"/>
            <a:headEnd/>
            <a:tailEnd/>
          </a:ln>
        </p:spPr>
        <p:txBody>
          <a:bodyPr lIns="50800" tIns="50800" rIns="50800" bIns="50800" anchor="ctr">
            <a:spAutoFit/>
          </a:bodyPr>
          <a:lstStyle/>
          <a:p>
            <a:pPr eaLnBrk="1">
              <a:buClr>
                <a:srgbClr val="000000"/>
              </a:buClr>
            </a:pPr>
            <a:endParaRPr lang="zh-CN" altLang="en-US" dirty="0">
              <a:ea typeface="宋体" panose="02010600030101010101" pitchFamily="2" charset="-122"/>
            </a:endParaRPr>
          </a:p>
        </p:txBody>
      </p:sp>
      <p:sp>
        <p:nvSpPr>
          <p:cNvPr id="67" name="文本框 46">
            <a:extLst>
              <a:ext uri="{FF2B5EF4-FFF2-40B4-BE49-F238E27FC236}">
                <a16:creationId xmlns:a16="http://schemas.microsoft.com/office/drawing/2014/main" id="{6677A180-69A9-2D4B-B9F2-EA78CAE04D78}"/>
              </a:ext>
            </a:extLst>
          </p:cNvPr>
          <p:cNvSpPr txBox="1">
            <a:spLocks noChangeArrowheads="1"/>
          </p:cNvSpPr>
          <p:nvPr/>
        </p:nvSpPr>
        <p:spPr bwMode="auto">
          <a:xfrm>
            <a:off x="2279650" y="2348880"/>
            <a:ext cx="6511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buClr>
                <a:srgbClr val="000000"/>
              </a:buClr>
            </a:pPr>
            <a:r>
              <a:rPr kumimoji="1" lang="en-US" altLang="zh-CN" sz="1200" dirty="0" err="1">
                <a:ea typeface="宋体" panose="02010600030101010101" pitchFamily="2" charset="-122"/>
              </a:rPr>
              <a:t>GCash</a:t>
            </a:r>
            <a:endParaRPr kumimoji="1" lang="zh-CN" altLang="en-US" sz="1200" dirty="0">
              <a:ea typeface="宋体" panose="02010600030101010101" pitchFamily="2" charset="-122"/>
            </a:endParaRPr>
          </a:p>
        </p:txBody>
      </p:sp>
      <p:sp>
        <p:nvSpPr>
          <p:cNvPr id="68" name="矩形 42">
            <a:extLst>
              <a:ext uri="{FF2B5EF4-FFF2-40B4-BE49-F238E27FC236}">
                <a16:creationId xmlns:a16="http://schemas.microsoft.com/office/drawing/2014/main" id="{E489875E-88BB-8D49-B43D-E3D50D71B102}"/>
              </a:ext>
            </a:extLst>
          </p:cNvPr>
          <p:cNvSpPr>
            <a:spLocks noChangeArrowheads="1"/>
          </p:cNvSpPr>
          <p:nvPr/>
        </p:nvSpPr>
        <p:spPr bwMode="auto">
          <a:xfrm>
            <a:off x="2589213" y="2763218"/>
            <a:ext cx="1103312" cy="450850"/>
          </a:xfrm>
          <a:prstGeom prst="rect">
            <a:avLst/>
          </a:prstGeom>
          <a:solidFill>
            <a:srgbClr val="00B0F0"/>
          </a:solidFill>
          <a:ln w="12700" algn="ctr">
            <a:solidFill>
              <a:srgbClr val="000000"/>
            </a:solidFill>
            <a:miter lim="400000"/>
            <a:headEnd/>
            <a:tailEnd/>
          </a:ln>
        </p:spPr>
        <p:txBody>
          <a:bodyPr lIns="50800" tIns="50800" rIns="50800" bIns="50800" anchor="ctr">
            <a:spAutoFit/>
          </a:bodyPr>
          <a:lstStyle/>
          <a:p>
            <a:pPr eaLnBrk="1">
              <a:buClr>
                <a:srgbClr val="000000"/>
              </a:buClr>
            </a:pPr>
            <a:endParaRPr lang="zh-CN" altLang="en-US">
              <a:ea typeface="宋体" panose="02010600030101010101" pitchFamily="2" charset="-122"/>
            </a:endParaRPr>
          </a:p>
        </p:txBody>
      </p:sp>
      <p:sp>
        <p:nvSpPr>
          <p:cNvPr id="69" name="文本框 44">
            <a:extLst>
              <a:ext uri="{FF2B5EF4-FFF2-40B4-BE49-F238E27FC236}">
                <a16:creationId xmlns:a16="http://schemas.microsoft.com/office/drawing/2014/main" id="{E26A960D-017E-D844-964D-AFFC1060400D}"/>
              </a:ext>
            </a:extLst>
          </p:cNvPr>
          <p:cNvSpPr txBox="1">
            <a:spLocks noChangeArrowheads="1"/>
          </p:cNvSpPr>
          <p:nvPr/>
        </p:nvSpPr>
        <p:spPr bwMode="auto">
          <a:xfrm>
            <a:off x="2733675" y="2853705"/>
            <a:ext cx="841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buClr>
                <a:srgbClr val="000000"/>
              </a:buClr>
            </a:pPr>
            <a:r>
              <a:rPr kumimoji="1" lang="en-US" altLang="zh-CN" sz="1200" dirty="0">
                <a:ea typeface="宋体" panose="02010600030101010101" pitchFamily="2" charset="-122"/>
              </a:rPr>
              <a:t>App</a:t>
            </a:r>
            <a:r>
              <a:rPr kumimoji="1" lang="zh-CN" altLang="en-US" sz="1200" dirty="0">
                <a:ea typeface="宋体" panose="02010600030101010101" pitchFamily="2" charset="-122"/>
              </a:rPr>
              <a:t> </a:t>
            </a:r>
            <a:r>
              <a:rPr kumimoji="1" lang="en-US" altLang="zh-CN" sz="1200" dirty="0">
                <a:ea typeface="宋体" panose="02010600030101010101" pitchFamily="2" charset="-122"/>
              </a:rPr>
              <a:t>MW</a:t>
            </a:r>
            <a:endParaRPr kumimoji="1" lang="zh-CN" altLang="en-US" sz="1200" dirty="0">
              <a:ea typeface="宋体" panose="02010600030101010101" pitchFamily="2" charset="-122"/>
            </a:endParaRPr>
          </a:p>
        </p:txBody>
      </p:sp>
      <p:sp>
        <p:nvSpPr>
          <p:cNvPr id="70" name="矩形 50">
            <a:extLst>
              <a:ext uri="{FF2B5EF4-FFF2-40B4-BE49-F238E27FC236}">
                <a16:creationId xmlns:a16="http://schemas.microsoft.com/office/drawing/2014/main" id="{BA790481-7F95-D34E-AF89-F813ACD4AD49}"/>
              </a:ext>
            </a:extLst>
          </p:cNvPr>
          <p:cNvSpPr>
            <a:spLocks noChangeArrowheads="1"/>
          </p:cNvSpPr>
          <p:nvPr/>
        </p:nvSpPr>
        <p:spPr bwMode="auto">
          <a:xfrm>
            <a:off x="3975100" y="2763218"/>
            <a:ext cx="1103313" cy="450850"/>
          </a:xfrm>
          <a:prstGeom prst="rect">
            <a:avLst/>
          </a:prstGeom>
          <a:solidFill>
            <a:srgbClr val="00B0F0"/>
          </a:solidFill>
          <a:ln w="12700" algn="ctr">
            <a:solidFill>
              <a:srgbClr val="000000"/>
            </a:solidFill>
            <a:miter lim="400000"/>
            <a:headEnd/>
            <a:tailEnd/>
          </a:ln>
        </p:spPr>
        <p:txBody>
          <a:bodyPr lIns="50800" tIns="50800" rIns="50800" bIns="50800" anchor="ctr">
            <a:spAutoFit/>
          </a:bodyPr>
          <a:lstStyle/>
          <a:p>
            <a:pPr eaLnBrk="1">
              <a:buClr>
                <a:srgbClr val="000000"/>
              </a:buClr>
            </a:pPr>
            <a:endParaRPr lang="zh-CN" altLang="en-US">
              <a:ea typeface="宋体" panose="02010600030101010101" pitchFamily="2" charset="-122"/>
            </a:endParaRPr>
          </a:p>
        </p:txBody>
      </p:sp>
      <p:sp>
        <p:nvSpPr>
          <p:cNvPr id="71" name="文本框 51">
            <a:extLst>
              <a:ext uri="{FF2B5EF4-FFF2-40B4-BE49-F238E27FC236}">
                <a16:creationId xmlns:a16="http://schemas.microsoft.com/office/drawing/2014/main" id="{CC019A15-1D17-6047-8391-421B041BB5F0}"/>
              </a:ext>
            </a:extLst>
          </p:cNvPr>
          <p:cNvSpPr txBox="1">
            <a:spLocks noChangeArrowheads="1"/>
          </p:cNvSpPr>
          <p:nvPr/>
        </p:nvSpPr>
        <p:spPr bwMode="auto">
          <a:xfrm>
            <a:off x="4119563" y="2853705"/>
            <a:ext cx="944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buClr>
                <a:srgbClr val="000000"/>
              </a:buClr>
            </a:pPr>
            <a:r>
              <a:rPr kumimoji="1" lang="en-US" altLang="zh-CN" sz="1200" dirty="0" err="1">
                <a:ea typeface="宋体" panose="02010600030101010101" pitchFamily="2" charset="-122"/>
              </a:rPr>
              <a:t>GCOMega</a:t>
            </a:r>
            <a:endParaRPr kumimoji="1" lang="zh-CN" altLang="en-US" sz="1200" dirty="0">
              <a:ea typeface="宋体" panose="02010600030101010101" pitchFamily="2" charset="-122"/>
            </a:endParaRPr>
          </a:p>
        </p:txBody>
      </p:sp>
      <p:sp>
        <p:nvSpPr>
          <p:cNvPr id="72" name="矩形 52">
            <a:extLst>
              <a:ext uri="{FF2B5EF4-FFF2-40B4-BE49-F238E27FC236}">
                <a16:creationId xmlns:a16="http://schemas.microsoft.com/office/drawing/2014/main" id="{F89DDBA9-88A6-4D4D-B74A-10CEBC933582}"/>
              </a:ext>
            </a:extLst>
          </p:cNvPr>
          <p:cNvSpPr>
            <a:spLocks noChangeArrowheads="1"/>
          </p:cNvSpPr>
          <p:nvPr/>
        </p:nvSpPr>
        <p:spPr bwMode="auto">
          <a:xfrm>
            <a:off x="5308600" y="2763218"/>
            <a:ext cx="1103313" cy="450850"/>
          </a:xfrm>
          <a:prstGeom prst="rect">
            <a:avLst/>
          </a:prstGeom>
          <a:solidFill>
            <a:srgbClr val="00B0F0"/>
          </a:solidFill>
          <a:ln w="12700" algn="ctr">
            <a:solidFill>
              <a:srgbClr val="000000"/>
            </a:solidFill>
            <a:miter lim="400000"/>
            <a:headEnd/>
            <a:tailEnd/>
          </a:ln>
        </p:spPr>
        <p:txBody>
          <a:bodyPr lIns="50800" tIns="50800" rIns="50800" bIns="50800" anchor="ctr">
            <a:spAutoFit/>
          </a:bodyPr>
          <a:lstStyle/>
          <a:p>
            <a:pPr eaLnBrk="1">
              <a:buClr>
                <a:srgbClr val="000000"/>
              </a:buClr>
            </a:pPr>
            <a:endParaRPr lang="zh-CN" altLang="en-US">
              <a:ea typeface="宋体" panose="02010600030101010101" pitchFamily="2" charset="-122"/>
            </a:endParaRPr>
          </a:p>
        </p:txBody>
      </p:sp>
      <p:sp>
        <p:nvSpPr>
          <p:cNvPr id="73" name="文本框 53">
            <a:extLst>
              <a:ext uri="{FF2B5EF4-FFF2-40B4-BE49-F238E27FC236}">
                <a16:creationId xmlns:a16="http://schemas.microsoft.com/office/drawing/2014/main" id="{C66EE241-F5C2-424C-988D-0C041B17C0F3}"/>
              </a:ext>
            </a:extLst>
          </p:cNvPr>
          <p:cNvSpPr txBox="1">
            <a:spLocks noChangeArrowheads="1"/>
          </p:cNvSpPr>
          <p:nvPr/>
        </p:nvSpPr>
        <p:spPr bwMode="auto">
          <a:xfrm>
            <a:off x="5453063" y="2853705"/>
            <a:ext cx="619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buClr>
                <a:srgbClr val="000000"/>
              </a:buClr>
            </a:pPr>
            <a:r>
              <a:rPr kumimoji="1" lang="en-US" altLang="zh-CN" sz="1200" dirty="0">
                <a:ea typeface="宋体" panose="02010600030101010101" pitchFamily="2" charset="-122"/>
              </a:rPr>
              <a:t>Quest</a:t>
            </a:r>
            <a:endParaRPr kumimoji="1" lang="zh-CN" altLang="en-US" sz="1200" dirty="0">
              <a:ea typeface="宋体" panose="02010600030101010101" pitchFamily="2" charset="-122"/>
            </a:endParaRPr>
          </a:p>
        </p:txBody>
      </p:sp>
      <p:sp>
        <p:nvSpPr>
          <p:cNvPr id="74" name="矩形 54">
            <a:extLst>
              <a:ext uri="{FF2B5EF4-FFF2-40B4-BE49-F238E27FC236}">
                <a16:creationId xmlns:a16="http://schemas.microsoft.com/office/drawing/2014/main" id="{D9806FBE-E90A-0440-B30A-7D75D9FB6DA7}"/>
              </a:ext>
            </a:extLst>
          </p:cNvPr>
          <p:cNvSpPr>
            <a:spLocks noChangeArrowheads="1"/>
          </p:cNvSpPr>
          <p:nvPr/>
        </p:nvSpPr>
        <p:spPr bwMode="auto">
          <a:xfrm>
            <a:off x="6640513" y="2763218"/>
            <a:ext cx="1103312" cy="450850"/>
          </a:xfrm>
          <a:prstGeom prst="rect">
            <a:avLst/>
          </a:prstGeom>
          <a:solidFill>
            <a:srgbClr val="00B0F0"/>
          </a:solidFill>
          <a:ln w="12700" algn="ctr">
            <a:solidFill>
              <a:srgbClr val="000000"/>
            </a:solidFill>
            <a:miter lim="400000"/>
            <a:headEnd/>
            <a:tailEnd/>
          </a:ln>
        </p:spPr>
        <p:txBody>
          <a:bodyPr lIns="50800" tIns="50800" rIns="50800" bIns="50800" anchor="ctr">
            <a:spAutoFit/>
          </a:bodyPr>
          <a:lstStyle/>
          <a:p>
            <a:pPr eaLnBrk="1">
              <a:buClr>
                <a:srgbClr val="000000"/>
              </a:buClr>
            </a:pPr>
            <a:endParaRPr lang="zh-CN" altLang="en-US">
              <a:ea typeface="宋体" panose="02010600030101010101" pitchFamily="2" charset="-122"/>
            </a:endParaRPr>
          </a:p>
        </p:txBody>
      </p:sp>
      <p:sp>
        <p:nvSpPr>
          <p:cNvPr id="75" name="文本框 55">
            <a:extLst>
              <a:ext uri="{FF2B5EF4-FFF2-40B4-BE49-F238E27FC236}">
                <a16:creationId xmlns:a16="http://schemas.microsoft.com/office/drawing/2014/main" id="{07AA0DD1-EA87-4441-A519-E4FFDCE9D859}"/>
              </a:ext>
            </a:extLst>
          </p:cNvPr>
          <p:cNvSpPr txBox="1">
            <a:spLocks noChangeArrowheads="1"/>
          </p:cNvSpPr>
          <p:nvPr/>
        </p:nvSpPr>
        <p:spPr bwMode="auto">
          <a:xfrm>
            <a:off x="6784975" y="2853705"/>
            <a:ext cx="757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buClr>
                <a:srgbClr val="000000"/>
              </a:buClr>
            </a:pPr>
            <a:r>
              <a:rPr kumimoji="1" lang="en-US" altLang="zh-CN" sz="1200" dirty="0" err="1">
                <a:ea typeface="宋体" panose="02010600030101010101" pitchFamily="2" charset="-122"/>
              </a:rPr>
              <a:t>Mambu</a:t>
            </a:r>
            <a:endParaRPr kumimoji="1" lang="zh-CN" altLang="en-US" sz="1200" dirty="0">
              <a:ea typeface="宋体" panose="02010600030101010101" pitchFamily="2" charset="-122"/>
            </a:endParaRPr>
          </a:p>
        </p:txBody>
      </p:sp>
      <p:sp>
        <p:nvSpPr>
          <p:cNvPr id="76" name="矩形 56">
            <a:extLst>
              <a:ext uri="{FF2B5EF4-FFF2-40B4-BE49-F238E27FC236}">
                <a16:creationId xmlns:a16="http://schemas.microsoft.com/office/drawing/2014/main" id="{59A67E3A-6EE3-8F47-9793-52085EA3D69B}"/>
              </a:ext>
            </a:extLst>
          </p:cNvPr>
          <p:cNvSpPr>
            <a:spLocks noChangeArrowheads="1"/>
          </p:cNvSpPr>
          <p:nvPr/>
        </p:nvSpPr>
        <p:spPr bwMode="auto">
          <a:xfrm>
            <a:off x="7958138" y="2755280"/>
            <a:ext cx="1455737" cy="1133475"/>
          </a:xfrm>
          <a:prstGeom prst="rect">
            <a:avLst/>
          </a:prstGeom>
          <a:solidFill>
            <a:srgbClr val="00B0F0"/>
          </a:solidFill>
          <a:ln w="12700" algn="ctr">
            <a:solidFill>
              <a:srgbClr val="000000"/>
            </a:solidFill>
            <a:miter lim="400000"/>
            <a:headEnd/>
            <a:tailEnd/>
          </a:ln>
        </p:spPr>
        <p:txBody>
          <a:bodyPr lIns="50800" tIns="50800" rIns="50800" bIns="50800" anchor="ctr">
            <a:spAutoFit/>
          </a:bodyPr>
          <a:lstStyle/>
          <a:p>
            <a:pPr eaLnBrk="1">
              <a:buClr>
                <a:srgbClr val="000000"/>
              </a:buClr>
            </a:pPr>
            <a:endParaRPr lang="zh-CN" altLang="en-US">
              <a:ea typeface="宋体" panose="02010600030101010101" pitchFamily="2" charset="-122"/>
            </a:endParaRPr>
          </a:p>
        </p:txBody>
      </p:sp>
      <p:sp>
        <p:nvSpPr>
          <p:cNvPr id="77" name="文本框 57">
            <a:extLst>
              <a:ext uri="{FF2B5EF4-FFF2-40B4-BE49-F238E27FC236}">
                <a16:creationId xmlns:a16="http://schemas.microsoft.com/office/drawing/2014/main" id="{5593071B-D2D2-B94C-A157-7607D055CAFD}"/>
              </a:ext>
            </a:extLst>
          </p:cNvPr>
          <p:cNvSpPr txBox="1">
            <a:spLocks noChangeArrowheads="1"/>
          </p:cNvSpPr>
          <p:nvPr/>
        </p:nvSpPr>
        <p:spPr bwMode="auto">
          <a:xfrm>
            <a:off x="8102600" y="2845768"/>
            <a:ext cx="998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buClr>
                <a:srgbClr val="000000"/>
              </a:buClr>
            </a:pPr>
            <a:r>
              <a:rPr kumimoji="1" lang="en-US" altLang="zh-CN" sz="1200">
                <a:ea typeface="宋体" panose="02010600030101010101" pitchFamily="2" charset="-122"/>
              </a:rPr>
              <a:t>Core</a:t>
            </a:r>
            <a:endParaRPr kumimoji="1" lang="zh-CN" altLang="en-US" sz="1200">
              <a:ea typeface="宋体" panose="02010600030101010101" pitchFamily="2" charset="-122"/>
            </a:endParaRPr>
          </a:p>
        </p:txBody>
      </p:sp>
      <p:sp>
        <p:nvSpPr>
          <p:cNvPr id="78" name="矩形 45">
            <a:extLst>
              <a:ext uri="{FF2B5EF4-FFF2-40B4-BE49-F238E27FC236}">
                <a16:creationId xmlns:a16="http://schemas.microsoft.com/office/drawing/2014/main" id="{BA23F518-BF60-5C49-B5BE-7969880A8056}"/>
              </a:ext>
            </a:extLst>
          </p:cNvPr>
          <p:cNvSpPr>
            <a:spLocks noChangeArrowheads="1"/>
          </p:cNvSpPr>
          <p:nvPr/>
        </p:nvSpPr>
        <p:spPr bwMode="auto">
          <a:xfrm>
            <a:off x="2589213" y="3356943"/>
            <a:ext cx="5154612" cy="552450"/>
          </a:xfrm>
          <a:prstGeom prst="rect">
            <a:avLst/>
          </a:prstGeom>
          <a:solidFill>
            <a:srgbClr val="FFFFFF"/>
          </a:solidFill>
          <a:ln w="12700" algn="ctr">
            <a:solidFill>
              <a:srgbClr val="000000"/>
            </a:solidFill>
            <a:miter lim="400000"/>
            <a:headEnd/>
            <a:tailEnd/>
          </a:ln>
        </p:spPr>
        <p:txBody>
          <a:bodyPr lIns="50800" tIns="50800" rIns="50800" bIns="50800" anchor="ctr">
            <a:spAutoFit/>
          </a:bodyPr>
          <a:lstStyle/>
          <a:p>
            <a:pPr eaLnBrk="1">
              <a:buClr>
                <a:srgbClr val="000000"/>
              </a:buClr>
            </a:pPr>
            <a:endParaRPr lang="zh-CN" altLang="en-US">
              <a:ea typeface="宋体" panose="02010600030101010101" pitchFamily="2" charset="-122"/>
            </a:endParaRPr>
          </a:p>
        </p:txBody>
      </p:sp>
      <p:sp>
        <p:nvSpPr>
          <p:cNvPr id="79" name="文本框 59">
            <a:extLst>
              <a:ext uri="{FF2B5EF4-FFF2-40B4-BE49-F238E27FC236}">
                <a16:creationId xmlns:a16="http://schemas.microsoft.com/office/drawing/2014/main" id="{A7C7B1E5-D2AE-194A-8F8D-EF9A27D55F59}"/>
              </a:ext>
            </a:extLst>
          </p:cNvPr>
          <p:cNvSpPr txBox="1">
            <a:spLocks noChangeArrowheads="1"/>
          </p:cNvSpPr>
          <p:nvPr/>
        </p:nvSpPr>
        <p:spPr bwMode="auto">
          <a:xfrm>
            <a:off x="2547938" y="3325193"/>
            <a:ext cx="23962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buClr>
                <a:srgbClr val="000000"/>
              </a:buClr>
            </a:pPr>
            <a:r>
              <a:rPr kumimoji="1" lang="en-US" altLang="zh-CN" sz="1200" dirty="0">
                <a:ea typeface="宋体" panose="02010600030101010101" pitchFamily="2" charset="-122"/>
              </a:rPr>
              <a:t>ESB</a:t>
            </a:r>
            <a:r>
              <a:rPr kumimoji="1" lang="zh-CN" altLang="en-US" sz="1200" dirty="0">
                <a:ea typeface="宋体" panose="02010600030101010101" pitchFamily="2" charset="-122"/>
              </a:rPr>
              <a:t> （</a:t>
            </a:r>
            <a:r>
              <a:rPr kumimoji="1" lang="en-US" altLang="zh-CN" sz="1200" dirty="0">
                <a:ea typeface="宋体" panose="02010600030101010101" pitchFamily="2" charset="-122"/>
              </a:rPr>
              <a:t>Risk</a:t>
            </a:r>
            <a:r>
              <a:rPr kumimoji="1" lang="zh-CN" altLang="en-US" sz="1200" dirty="0">
                <a:ea typeface="宋体" panose="02010600030101010101" pitchFamily="2" charset="-122"/>
              </a:rPr>
              <a:t> </a:t>
            </a:r>
            <a:r>
              <a:rPr kumimoji="1" lang="en-US" altLang="zh-CN" sz="1200" dirty="0">
                <a:ea typeface="宋体" panose="02010600030101010101" pitchFamily="2" charset="-122"/>
              </a:rPr>
              <a:t>integration</a:t>
            </a:r>
            <a:r>
              <a:rPr kumimoji="1" lang="zh-CN" altLang="en-US" sz="1200" dirty="0">
                <a:ea typeface="宋体" panose="02010600030101010101" pitchFamily="2" charset="-122"/>
              </a:rPr>
              <a:t> </a:t>
            </a:r>
            <a:r>
              <a:rPr kumimoji="1" lang="en-US" altLang="zh-Hans" sz="1200" dirty="0">
                <a:ea typeface="宋体" panose="02010600030101010101" pitchFamily="2" charset="-122"/>
              </a:rPr>
              <a:t>L</a:t>
            </a:r>
            <a:r>
              <a:rPr kumimoji="1" lang="en-US" altLang="zh-CN" sz="1200" dirty="0">
                <a:ea typeface="宋体" panose="02010600030101010101" pitchFamily="2" charset="-122"/>
              </a:rPr>
              <a:t>ayer</a:t>
            </a:r>
            <a:r>
              <a:rPr kumimoji="1" lang="zh-CN" altLang="en-US" sz="1200" dirty="0">
                <a:ea typeface="宋体" panose="02010600030101010101" pitchFamily="2" charset="-122"/>
              </a:rPr>
              <a:t>）</a:t>
            </a:r>
          </a:p>
        </p:txBody>
      </p:sp>
      <p:sp>
        <p:nvSpPr>
          <p:cNvPr id="80" name="矩形 79">
            <a:extLst>
              <a:ext uri="{FF2B5EF4-FFF2-40B4-BE49-F238E27FC236}">
                <a16:creationId xmlns:a16="http://schemas.microsoft.com/office/drawing/2014/main" id="{943DE45B-B7BA-9E42-A932-740D7530D1DD}"/>
              </a:ext>
            </a:extLst>
          </p:cNvPr>
          <p:cNvSpPr/>
          <p:nvPr/>
        </p:nvSpPr>
        <p:spPr bwMode="auto">
          <a:xfrm>
            <a:off x="2671080" y="3598761"/>
            <a:ext cx="639498" cy="256480"/>
          </a:xfrm>
          <a:prstGeom prst="rect">
            <a:avLst/>
          </a:prstGeom>
          <a:solidFill>
            <a:srgbClr val="92CF50"/>
          </a:solidFill>
          <a:ln w="12700" cap="flat" cmpd="sng" algn="ctr">
            <a:noFill/>
            <a:prstDash val="solid"/>
            <a:miter lim="400000"/>
            <a:headEnd type="none" w="med" len="med"/>
            <a:tailEnd type="none" w="med" len="med"/>
          </a:ln>
          <a:effectLst/>
        </p:spPr>
        <p:txBody>
          <a:bodyPr wrap="square" lIns="50800" tIns="50800" rIns="50800" bIns="50800" anchor="ctr">
            <a:spAutoFit/>
          </a:bodyPr>
          <a:lstStyle/>
          <a:p>
            <a:pPr eaLnBrk="1">
              <a:buClr>
                <a:srgbClr val="000000"/>
              </a:buClr>
              <a:defRPr/>
            </a:pPr>
            <a:r>
              <a:rPr lang="en-US" altLang="zh-Hans" sz="1000" dirty="0">
                <a:solidFill>
                  <a:schemeClr val="bg1"/>
                </a:solidFill>
                <a:latin typeface="Microsoft YaHei" charset="0"/>
                <a:ea typeface="宋体" charset="0"/>
                <a:cs typeface="+mn-cs"/>
                <a:sym typeface="Microsoft YaHei" charset="0"/>
              </a:rPr>
              <a:t>Register</a:t>
            </a:r>
            <a:endParaRPr lang="zh-CN" altLang="en-US" sz="1000" dirty="0">
              <a:solidFill>
                <a:schemeClr val="bg1"/>
              </a:solidFill>
              <a:latin typeface="Microsoft YaHei" charset="0"/>
              <a:ea typeface="宋体" charset="0"/>
              <a:cs typeface="+mn-cs"/>
              <a:sym typeface="Microsoft YaHei" charset="0"/>
            </a:endParaRPr>
          </a:p>
        </p:txBody>
      </p:sp>
      <p:sp>
        <p:nvSpPr>
          <p:cNvPr id="81" name="矩形 80">
            <a:extLst>
              <a:ext uri="{FF2B5EF4-FFF2-40B4-BE49-F238E27FC236}">
                <a16:creationId xmlns:a16="http://schemas.microsoft.com/office/drawing/2014/main" id="{FACDE3F2-AB10-DD48-BC0F-F721007E5100}"/>
              </a:ext>
            </a:extLst>
          </p:cNvPr>
          <p:cNvSpPr/>
          <p:nvPr/>
        </p:nvSpPr>
        <p:spPr bwMode="auto">
          <a:xfrm>
            <a:off x="3374746" y="3598761"/>
            <a:ext cx="503237" cy="257175"/>
          </a:xfrm>
          <a:prstGeom prst="rect">
            <a:avLst/>
          </a:prstGeom>
          <a:solidFill>
            <a:srgbClr val="92CF50"/>
          </a:solidFill>
          <a:ln w="12700" cap="flat" cmpd="sng" algn="ctr">
            <a:noFill/>
            <a:prstDash val="solid"/>
            <a:miter lim="400000"/>
            <a:headEnd type="none" w="med" len="med"/>
            <a:tailEnd type="none" w="med" len="med"/>
          </a:ln>
          <a:effectLst/>
        </p:spPr>
        <p:txBody>
          <a:bodyPr wrap="square" lIns="50800" tIns="50800" rIns="50800" bIns="50800" anchor="ctr">
            <a:spAutoFit/>
          </a:bodyPr>
          <a:lstStyle/>
          <a:p>
            <a:pPr eaLnBrk="1">
              <a:buClr>
                <a:srgbClr val="000000"/>
              </a:buClr>
              <a:defRPr/>
            </a:pPr>
            <a:r>
              <a:rPr lang="en-US" altLang="zh-Hans" sz="1000" dirty="0">
                <a:solidFill>
                  <a:schemeClr val="bg1"/>
                </a:solidFill>
                <a:latin typeface="Microsoft YaHei" charset="0"/>
                <a:ea typeface="宋体" charset="0"/>
                <a:cs typeface="+mn-cs"/>
                <a:sym typeface="Microsoft YaHei" charset="0"/>
              </a:rPr>
              <a:t>Login</a:t>
            </a:r>
            <a:endParaRPr lang="zh-CN" altLang="en-US" sz="1000" dirty="0">
              <a:solidFill>
                <a:schemeClr val="bg1"/>
              </a:solidFill>
              <a:latin typeface="Microsoft YaHei" charset="0"/>
              <a:ea typeface="宋体" charset="0"/>
              <a:cs typeface="+mn-cs"/>
              <a:sym typeface="Microsoft YaHei" charset="0"/>
            </a:endParaRPr>
          </a:p>
        </p:txBody>
      </p:sp>
      <p:sp>
        <p:nvSpPr>
          <p:cNvPr id="82" name="矩形 81">
            <a:extLst>
              <a:ext uri="{FF2B5EF4-FFF2-40B4-BE49-F238E27FC236}">
                <a16:creationId xmlns:a16="http://schemas.microsoft.com/office/drawing/2014/main" id="{8DA7FDFE-9952-8949-82A8-E8339B5EA1C2}"/>
              </a:ext>
            </a:extLst>
          </p:cNvPr>
          <p:cNvSpPr/>
          <p:nvPr/>
        </p:nvSpPr>
        <p:spPr bwMode="auto">
          <a:xfrm>
            <a:off x="3942151" y="3598761"/>
            <a:ext cx="744537" cy="257175"/>
          </a:xfrm>
          <a:prstGeom prst="rect">
            <a:avLst/>
          </a:prstGeom>
          <a:solidFill>
            <a:srgbClr val="92CF50"/>
          </a:solidFill>
          <a:ln w="12700" cap="flat" cmpd="sng" algn="ctr">
            <a:noFill/>
            <a:prstDash val="solid"/>
            <a:miter lim="400000"/>
            <a:headEnd type="none" w="med" len="med"/>
            <a:tailEnd type="none" w="med" len="med"/>
          </a:ln>
          <a:effectLst/>
        </p:spPr>
        <p:txBody>
          <a:bodyPr lIns="50800" tIns="50800" rIns="50800" bIns="50800" anchor="ctr">
            <a:spAutoFit/>
          </a:bodyPr>
          <a:lstStyle/>
          <a:p>
            <a:pPr eaLnBrk="1">
              <a:buClr>
                <a:srgbClr val="000000"/>
              </a:buClr>
              <a:defRPr/>
            </a:pPr>
            <a:r>
              <a:rPr lang="en-US" altLang="zh-Hans" sz="1000" dirty="0">
                <a:solidFill>
                  <a:schemeClr val="bg1"/>
                </a:solidFill>
                <a:latin typeface="Microsoft YaHei" charset="0"/>
                <a:ea typeface="宋体" charset="0"/>
                <a:cs typeface="+mn-cs"/>
                <a:sym typeface="Microsoft YaHei" charset="0"/>
              </a:rPr>
              <a:t>Cash</a:t>
            </a:r>
            <a:r>
              <a:rPr lang="zh-Hans" altLang="en-US" sz="1000" dirty="0">
                <a:solidFill>
                  <a:schemeClr val="bg1"/>
                </a:solidFill>
                <a:latin typeface="Microsoft YaHei" charset="0"/>
                <a:ea typeface="宋体" charset="0"/>
                <a:cs typeface="+mn-cs"/>
                <a:sym typeface="Microsoft YaHei" charset="0"/>
              </a:rPr>
              <a:t> </a:t>
            </a:r>
            <a:r>
              <a:rPr lang="en-US" altLang="zh-Hans" sz="1000" dirty="0">
                <a:solidFill>
                  <a:schemeClr val="bg1"/>
                </a:solidFill>
                <a:latin typeface="Microsoft YaHei" charset="0"/>
                <a:ea typeface="宋体" charset="0"/>
                <a:cs typeface="+mn-cs"/>
                <a:sym typeface="Microsoft YaHei" charset="0"/>
              </a:rPr>
              <a:t>in</a:t>
            </a:r>
            <a:endParaRPr lang="zh-CN" altLang="en-US" sz="1000" dirty="0">
              <a:solidFill>
                <a:schemeClr val="bg1"/>
              </a:solidFill>
              <a:latin typeface="Microsoft YaHei" charset="0"/>
              <a:ea typeface="宋体" charset="0"/>
              <a:cs typeface="+mn-cs"/>
              <a:sym typeface="Microsoft YaHei" charset="0"/>
            </a:endParaRPr>
          </a:p>
        </p:txBody>
      </p:sp>
      <p:sp>
        <p:nvSpPr>
          <p:cNvPr id="83" name="矩形 82">
            <a:extLst>
              <a:ext uri="{FF2B5EF4-FFF2-40B4-BE49-F238E27FC236}">
                <a16:creationId xmlns:a16="http://schemas.microsoft.com/office/drawing/2014/main" id="{68881107-D8CD-0745-AE78-B6AB6280DC6E}"/>
              </a:ext>
            </a:extLst>
          </p:cNvPr>
          <p:cNvSpPr/>
          <p:nvPr/>
        </p:nvSpPr>
        <p:spPr bwMode="auto">
          <a:xfrm>
            <a:off x="6488915" y="3598761"/>
            <a:ext cx="746125" cy="257175"/>
          </a:xfrm>
          <a:prstGeom prst="rect">
            <a:avLst/>
          </a:prstGeom>
          <a:solidFill>
            <a:srgbClr val="7030A0"/>
          </a:solidFill>
          <a:ln w="12700" cap="flat" cmpd="sng" algn="ctr">
            <a:noFill/>
            <a:prstDash val="solid"/>
            <a:miter lim="400000"/>
            <a:headEnd type="none" w="med" len="med"/>
            <a:tailEnd type="none" w="med" len="med"/>
          </a:ln>
          <a:effectLst/>
        </p:spPr>
        <p:txBody>
          <a:bodyPr lIns="50800" tIns="50800" rIns="50800" bIns="50800" anchor="ctr">
            <a:spAutoFit/>
          </a:bodyPr>
          <a:lstStyle/>
          <a:p>
            <a:pPr eaLnBrk="1">
              <a:buClr>
                <a:srgbClr val="000000"/>
              </a:buClr>
              <a:defRPr/>
            </a:pPr>
            <a:r>
              <a:rPr lang="en-US" altLang="zh-Hans" sz="1000" dirty="0">
                <a:solidFill>
                  <a:schemeClr val="bg1"/>
                </a:solidFill>
                <a:cs typeface="+mn-cs"/>
                <a:sym typeface="Microsoft YaHei" charset="0"/>
              </a:rPr>
              <a:t>Reset</a:t>
            </a:r>
            <a:r>
              <a:rPr lang="zh-Hans" altLang="en-US" sz="1000" dirty="0">
                <a:solidFill>
                  <a:schemeClr val="bg1"/>
                </a:solidFill>
                <a:cs typeface="+mn-cs"/>
                <a:sym typeface="Microsoft YaHei" charset="0"/>
              </a:rPr>
              <a:t> </a:t>
            </a:r>
            <a:r>
              <a:rPr lang="en-US" altLang="zh-Hans" sz="1000" dirty="0">
                <a:solidFill>
                  <a:schemeClr val="bg1"/>
                </a:solidFill>
                <a:cs typeface="+mn-cs"/>
                <a:sym typeface="Microsoft YaHei" charset="0"/>
              </a:rPr>
              <a:t>Pin</a:t>
            </a:r>
            <a:endParaRPr lang="zh-CN" altLang="en-US" sz="1000" dirty="0">
              <a:solidFill>
                <a:schemeClr val="bg1"/>
              </a:solidFill>
              <a:cs typeface="+mn-cs"/>
              <a:sym typeface="Microsoft YaHei" charset="0"/>
            </a:endParaRPr>
          </a:p>
        </p:txBody>
      </p:sp>
      <p:sp>
        <p:nvSpPr>
          <p:cNvPr id="84" name="矩形 83">
            <a:extLst>
              <a:ext uri="{FF2B5EF4-FFF2-40B4-BE49-F238E27FC236}">
                <a16:creationId xmlns:a16="http://schemas.microsoft.com/office/drawing/2014/main" id="{6DD9125F-EA1C-8A40-A368-05000D2860A1}"/>
              </a:ext>
            </a:extLst>
          </p:cNvPr>
          <p:cNvSpPr/>
          <p:nvPr/>
        </p:nvSpPr>
        <p:spPr bwMode="auto">
          <a:xfrm>
            <a:off x="7299208" y="3598761"/>
            <a:ext cx="380968" cy="256480"/>
          </a:xfrm>
          <a:prstGeom prst="rect">
            <a:avLst/>
          </a:prstGeom>
          <a:solidFill>
            <a:srgbClr val="7030A0"/>
          </a:solidFill>
          <a:ln w="12700" cap="flat" cmpd="sng" algn="ctr">
            <a:noFill/>
            <a:prstDash val="solid"/>
            <a:miter lim="400000"/>
            <a:headEnd type="none" w="med" len="med"/>
            <a:tailEnd type="none" w="med" len="med"/>
          </a:ln>
          <a:effectLst/>
        </p:spPr>
        <p:txBody>
          <a:bodyPr wrap="square" lIns="50800" tIns="50800" rIns="50800" bIns="50800" anchor="ctr">
            <a:spAutoFit/>
          </a:bodyPr>
          <a:lstStyle/>
          <a:p>
            <a:pPr eaLnBrk="1">
              <a:buClr>
                <a:srgbClr val="000000"/>
              </a:buClr>
              <a:defRPr/>
            </a:pPr>
            <a:r>
              <a:rPr lang="en-US" altLang="zh-Hans" sz="1000" dirty="0">
                <a:solidFill>
                  <a:schemeClr val="bg1"/>
                </a:solidFill>
                <a:cs typeface="+mn-cs"/>
                <a:sym typeface="Microsoft YaHei" charset="0"/>
              </a:rPr>
              <a:t>P2P</a:t>
            </a:r>
            <a:endParaRPr lang="zh-CN" altLang="en-US" sz="1000" dirty="0">
              <a:solidFill>
                <a:schemeClr val="bg1"/>
              </a:solidFill>
              <a:cs typeface="+mn-cs"/>
              <a:sym typeface="Microsoft YaHei" charset="0"/>
            </a:endParaRPr>
          </a:p>
        </p:txBody>
      </p:sp>
      <p:sp>
        <p:nvSpPr>
          <p:cNvPr id="85" name="矩形 84">
            <a:extLst>
              <a:ext uri="{FF2B5EF4-FFF2-40B4-BE49-F238E27FC236}">
                <a16:creationId xmlns:a16="http://schemas.microsoft.com/office/drawing/2014/main" id="{4770BBA8-EEFD-3A4D-BC77-B7CA2B9E6B80}"/>
              </a:ext>
            </a:extLst>
          </p:cNvPr>
          <p:cNvSpPr/>
          <p:nvPr/>
        </p:nvSpPr>
        <p:spPr bwMode="auto">
          <a:xfrm>
            <a:off x="5543685" y="3598761"/>
            <a:ext cx="881062" cy="257175"/>
          </a:xfrm>
          <a:prstGeom prst="rect">
            <a:avLst/>
          </a:prstGeom>
          <a:solidFill>
            <a:srgbClr val="7030A0"/>
          </a:solidFill>
          <a:ln w="12700" cap="flat" cmpd="sng" algn="ctr">
            <a:noFill/>
            <a:prstDash val="solid"/>
            <a:miter lim="400000"/>
            <a:headEnd type="none" w="med" len="med"/>
            <a:tailEnd type="none" w="med" len="med"/>
          </a:ln>
          <a:effectLst/>
        </p:spPr>
        <p:txBody>
          <a:bodyPr lIns="50800" tIns="50800" rIns="50800" bIns="50800" anchor="ctr">
            <a:spAutoFit/>
          </a:bodyPr>
          <a:lstStyle/>
          <a:p>
            <a:pPr eaLnBrk="1">
              <a:buClr>
                <a:srgbClr val="000000"/>
              </a:buClr>
              <a:defRPr/>
            </a:pPr>
            <a:r>
              <a:rPr lang="en-US" altLang="zh-Hans" sz="1000" dirty="0">
                <a:solidFill>
                  <a:schemeClr val="bg1"/>
                </a:solidFill>
                <a:cs typeface="+mn-cs"/>
                <a:sym typeface="Microsoft YaHei" charset="0"/>
              </a:rPr>
              <a:t>Borrow Load</a:t>
            </a:r>
            <a:endParaRPr lang="zh-CN" altLang="en-US" sz="1000" dirty="0">
              <a:solidFill>
                <a:schemeClr val="bg1"/>
              </a:solidFill>
              <a:cs typeface="+mn-cs"/>
              <a:sym typeface="Microsoft YaHei" charset="0"/>
            </a:endParaRPr>
          </a:p>
        </p:txBody>
      </p:sp>
      <p:sp>
        <p:nvSpPr>
          <p:cNvPr id="86" name="矩形 67">
            <a:extLst>
              <a:ext uri="{FF2B5EF4-FFF2-40B4-BE49-F238E27FC236}">
                <a16:creationId xmlns:a16="http://schemas.microsoft.com/office/drawing/2014/main" id="{E2260CCD-96B2-214A-94DB-A3B29086C5A6}"/>
              </a:ext>
            </a:extLst>
          </p:cNvPr>
          <p:cNvSpPr>
            <a:spLocks noChangeArrowheads="1"/>
          </p:cNvSpPr>
          <p:nvPr/>
        </p:nvSpPr>
        <p:spPr bwMode="auto">
          <a:xfrm>
            <a:off x="2279650" y="4221088"/>
            <a:ext cx="7345363" cy="1405011"/>
          </a:xfrm>
          <a:prstGeom prst="rect">
            <a:avLst/>
          </a:prstGeom>
          <a:noFill/>
          <a:ln w="12700" algn="ctr">
            <a:solidFill>
              <a:srgbClr val="000000"/>
            </a:solidFill>
            <a:miter lim="400000"/>
            <a:headEnd/>
            <a:tailEnd/>
          </a:ln>
        </p:spPr>
        <p:txBody>
          <a:bodyPr wrap="square" lIns="50800" tIns="50800" rIns="50800" bIns="50800" anchor="ctr">
            <a:spAutoFit/>
          </a:bodyPr>
          <a:lstStyle/>
          <a:p>
            <a:pPr eaLnBrk="1">
              <a:buClr>
                <a:srgbClr val="000000"/>
              </a:buClr>
            </a:pPr>
            <a:endParaRPr lang="zh-CN" altLang="en-US">
              <a:ea typeface="宋体" panose="02010600030101010101" pitchFamily="2" charset="-122"/>
            </a:endParaRPr>
          </a:p>
        </p:txBody>
      </p:sp>
      <p:sp>
        <p:nvSpPr>
          <p:cNvPr id="87" name="文本框 68">
            <a:extLst>
              <a:ext uri="{FF2B5EF4-FFF2-40B4-BE49-F238E27FC236}">
                <a16:creationId xmlns:a16="http://schemas.microsoft.com/office/drawing/2014/main" id="{1BB8DD9B-5093-9E49-8E7C-B6372A994923}"/>
              </a:ext>
            </a:extLst>
          </p:cNvPr>
          <p:cNvSpPr txBox="1">
            <a:spLocks noChangeArrowheads="1"/>
          </p:cNvSpPr>
          <p:nvPr/>
        </p:nvSpPr>
        <p:spPr bwMode="auto">
          <a:xfrm>
            <a:off x="2292350" y="4275585"/>
            <a:ext cx="5565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buClr>
                <a:srgbClr val="000000"/>
              </a:buClr>
            </a:pPr>
            <a:r>
              <a:rPr kumimoji="1" lang="en-US" altLang="zh-CN" dirty="0"/>
              <a:t>Risk</a:t>
            </a:r>
            <a:endParaRPr kumimoji="1" lang="zh-CN" altLang="en-US" dirty="0"/>
          </a:p>
        </p:txBody>
      </p:sp>
      <p:sp>
        <p:nvSpPr>
          <p:cNvPr id="88" name="矩形 87">
            <a:extLst>
              <a:ext uri="{FF2B5EF4-FFF2-40B4-BE49-F238E27FC236}">
                <a16:creationId xmlns:a16="http://schemas.microsoft.com/office/drawing/2014/main" id="{BFDE106A-F4C4-0F49-81FF-70470D0704A6}"/>
              </a:ext>
            </a:extLst>
          </p:cNvPr>
          <p:cNvSpPr/>
          <p:nvPr/>
        </p:nvSpPr>
        <p:spPr bwMode="auto">
          <a:xfrm>
            <a:off x="3000797" y="4293096"/>
            <a:ext cx="1656184" cy="288032"/>
          </a:xfrm>
          <a:prstGeom prst="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000" dirty="0">
                <a:solidFill>
                  <a:schemeClr val="bg1"/>
                </a:solidFill>
                <a:latin typeface="Microsoft YaHei" panose="020B0503020204020204" pitchFamily="34" charset="-122"/>
                <a:ea typeface="Microsoft YaHei" panose="020B0503020204020204" pitchFamily="34" charset="-122"/>
              </a:rPr>
              <a:t>Payment Risk</a:t>
            </a:r>
            <a:endParaRPr kumimoji="1"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89" name="矩形 88">
            <a:extLst>
              <a:ext uri="{FF2B5EF4-FFF2-40B4-BE49-F238E27FC236}">
                <a16:creationId xmlns:a16="http://schemas.microsoft.com/office/drawing/2014/main" id="{33FD700E-3F40-1749-818C-BCCEBD8F8B44}"/>
              </a:ext>
            </a:extLst>
          </p:cNvPr>
          <p:cNvSpPr/>
          <p:nvPr/>
        </p:nvSpPr>
        <p:spPr bwMode="auto">
          <a:xfrm>
            <a:off x="3007097" y="4653137"/>
            <a:ext cx="792088" cy="288000"/>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000" dirty="0">
                <a:solidFill>
                  <a:srgbClr val="000000"/>
                </a:solidFill>
                <a:latin typeface="Microsoft YaHei" panose="020B0503020204020204" pitchFamily="34" charset="-122"/>
                <a:ea typeface="Microsoft YaHei" panose="020B0503020204020204" pitchFamily="34" charset="-122"/>
              </a:rPr>
              <a:t>ATO</a:t>
            </a:r>
            <a:endParaRPr kumimoji="1" lang="zh-CN" altLang="en-US" sz="1000" dirty="0">
              <a:solidFill>
                <a:srgbClr val="000000"/>
              </a:solidFill>
              <a:latin typeface="Microsoft YaHei" panose="020B0503020204020204" pitchFamily="34" charset="-122"/>
              <a:ea typeface="Microsoft YaHei" panose="020B0503020204020204" pitchFamily="34" charset="-122"/>
            </a:endParaRPr>
          </a:p>
        </p:txBody>
      </p:sp>
      <p:sp>
        <p:nvSpPr>
          <p:cNvPr id="90" name="矩形 89">
            <a:extLst>
              <a:ext uri="{FF2B5EF4-FFF2-40B4-BE49-F238E27FC236}">
                <a16:creationId xmlns:a16="http://schemas.microsoft.com/office/drawing/2014/main" id="{8A74C974-7320-B140-9ADB-26DBF6CE33D9}"/>
              </a:ext>
            </a:extLst>
          </p:cNvPr>
          <p:cNvSpPr/>
          <p:nvPr/>
        </p:nvSpPr>
        <p:spPr bwMode="auto">
          <a:xfrm>
            <a:off x="3871193" y="4653137"/>
            <a:ext cx="792088" cy="288000"/>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000" dirty="0">
                <a:solidFill>
                  <a:srgbClr val="000000"/>
                </a:solidFill>
                <a:latin typeface="Microsoft YaHei" panose="020B0503020204020204" pitchFamily="34" charset="-122"/>
                <a:ea typeface="Microsoft YaHei" panose="020B0503020204020204" pitchFamily="34" charset="-122"/>
              </a:rPr>
              <a:t>Card Stolen</a:t>
            </a:r>
            <a:endParaRPr kumimoji="1" lang="zh-CN" altLang="en-US" sz="1000" dirty="0">
              <a:solidFill>
                <a:srgbClr val="000000"/>
              </a:solidFill>
              <a:latin typeface="Microsoft YaHei" panose="020B0503020204020204" pitchFamily="34" charset="-122"/>
              <a:ea typeface="Microsoft YaHei" panose="020B0503020204020204" pitchFamily="34" charset="-122"/>
            </a:endParaRPr>
          </a:p>
        </p:txBody>
      </p:sp>
      <p:sp>
        <p:nvSpPr>
          <p:cNvPr id="91" name="矩形 90">
            <a:extLst>
              <a:ext uri="{FF2B5EF4-FFF2-40B4-BE49-F238E27FC236}">
                <a16:creationId xmlns:a16="http://schemas.microsoft.com/office/drawing/2014/main" id="{7948EA38-9453-C443-8C81-50151B9C6B71}"/>
              </a:ext>
            </a:extLst>
          </p:cNvPr>
          <p:cNvSpPr/>
          <p:nvPr/>
        </p:nvSpPr>
        <p:spPr bwMode="auto">
          <a:xfrm>
            <a:off x="4826001" y="4308351"/>
            <a:ext cx="1656184" cy="288032"/>
          </a:xfrm>
          <a:prstGeom prst="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solidFill>
                  <a:schemeClr val="bg1"/>
                </a:solidFill>
                <a:latin typeface="Microsoft YaHei" panose="020B0503020204020204" pitchFamily="34" charset="-122"/>
                <a:ea typeface="Microsoft YaHei" panose="020B0503020204020204" pitchFamily="34" charset="-122"/>
              </a:rPr>
              <a:t>Risk Operation</a:t>
            </a:r>
            <a:endParaRPr kumimoji="1" lang="zh-CN" altLang="en-US" sz="1100" dirty="0">
              <a:solidFill>
                <a:schemeClr val="bg1"/>
              </a:solidFill>
              <a:latin typeface="Microsoft YaHei" panose="020B0503020204020204" pitchFamily="34" charset="-122"/>
              <a:ea typeface="Microsoft YaHei" panose="020B0503020204020204" pitchFamily="34" charset="-122"/>
            </a:endParaRPr>
          </a:p>
        </p:txBody>
      </p:sp>
      <p:sp>
        <p:nvSpPr>
          <p:cNvPr id="92" name="矩形 91">
            <a:extLst>
              <a:ext uri="{FF2B5EF4-FFF2-40B4-BE49-F238E27FC236}">
                <a16:creationId xmlns:a16="http://schemas.microsoft.com/office/drawing/2014/main" id="{772898C1-F38A-A948-AEF2-7176B88B13CF}"/>
              </a:ext>
            </a:extLst>
          </p:cNvPr>
          <p:cNvSpPr/>
          <p:nvPr/>
        </p:nvSpPr>
        <p:spPr bwMode="auto">
          <a:xfrm>
            <a:off x="4836355" y="4653137"/>
            <a:ext cx="1645829" cy="288000"/>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Hans" sz="1000" dirty="0">
                <a:solidFill>
                  <a:srgbClr val="000000"/>
                </a:solidFill>
                <a:latin typeface="Microsoft YaHei" panose="020B0503020204020204" pitchFamily="34" charset="-122"/>
                <a:ea typeface="Microsoft YaHei" panose="020B0503020204020204" pitchFamily="34" charset="-122"/>
              </a:rPr>
              <a:t>Risk Rule Operation</a:t>
            </a:r>
            <a:endParaRPr kumimoji="1" lang="zh-CN" altLang="en-US" sz="1000" dirty="0">
              <a:solidFill>
                <a:srgbClr val="000000"/>
              </a:solidFill>
              <a:latin typeface="Microsoft YaHei" panose="020B0503020204020204" pitchFamily="34" charset="-122"/>
              <a:ea typeface="Microsoft YaHei" panose="020B0503020204020204" pitchFamily="34" charset="-122"/>
            </a:endParaRPr>
          </a:p>
        </p:txBody>
      </p:sp>
      <p:sp>
        <p:nvSpPr>
          <p:cNvPr id="93" name="矩形 92">
            <a:extLst>
              <a:ext uri="{FF2B5EF4-FFF2-40B4-BE49-F238E27FC236}">
                <a16:creationId xmlns:a16="http://schemas.microsoft.com/office/drawing/2014/main" id="{45DD921A-31A8-C04A-9F50-9321A71EBC80}"/>
              </a:ext>
            </a:extLst>
          </p:cNvPr>
          <p:cNvSpPr/>
          <p:nvPr/>
        </p:nvSpPr>
        <p:spPr bwMode="auto">
          <a:xfrm>
            <a:off x="6607496" y="4308351"/>
            <a:ext cx="1647503" cy="272777"/>
          </a:xfrm>
          <a:prstGeom prst="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solidFill>
                  <a:schemeClr val="bg1"/>
                </a:solidFill>
                <a:latin typeface="Microsoft YaHei" panose="020B0503020204020204" pitchFamily="34" charset="-122"/>
                <a:ea typeface="Microsoft YaHei" panose="020B0503020204020204" pitchFamily="34" charset="-122"/>
              </a:rPr>
              <a:t>Offline Risk Compute</a:t>
            </a:r>
            <a:endParaRPr kumimoji="1" lang="zh-CN" altLang="en-US" sz="1100" dirty="0">
              <a:solidFill>
                <a:schemeClr val="bg1"/>
              </a:solidFill>
              <a:latin typeface="Microsoft YaHei" panose="020B0503020204020204" pitchFamily="34" charset="-122"/>
              <a:ea typeface="Microsoft YaHei" panose="020B0503020204020204" pitchFamily="34" charset="-122"/>
            </a:endParaRPr>
          </a:p>
        </p:txBody>
      </p:sp>
      <p:sp>
        <p:nvSpPr>
          <p:cNvPr id="94" name="矩形 93">
            <a:extLst>
              <a:ext uri="{FF2B5EF4-FFF2-40B4-BE49-F238E27FC236}">
                <a16:creationId xmlns:a16="http://schemas.microsoft.com/office/drawing/2014/main" id="{58C0A9BF-1AB1-534F-B243-BE6BE641ABC7}"/>
              </a:ext>
            </a:extLst>
          </p:cNvPr>
          <p:cNvSpPr/>
          <p:nvPr/>
        </p:nvSpPr>
        <p:spPr bwMode="auto">
          <a:xfrm>
            <a:off x="6617494" y="4653137"/>
            <a:ext cx="1645829" cy="288000"/>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Hans" sz="1000" dirty="0">
                <a:solidFill>
                  <a:srgbClr val="000000"/>
                </a:solidFill>
                <a:latin typeface="Microsoft YaHei" panose="020B0503020204020204" pitchFamily="34" charset="-122"/>
                <a:ea typeface="Microsoft YaHei" panose="020B0503020204020204" pitchFamily="34" charset="-122"/>
              </a:rPr>
              <a:t>PA Risk Offline Compute </a:t>
            </a:r>
            <a:endParaRPr kumimoji="1" lang="zh-CN" altLang="en-US" sz="1000" dirty="0">
              <a:solidFill>
                <a:srgbClr val="000000"/>
              </a:solidFill>
              <a:latin typeface="Microsoft YaHei" panose="020B0503020204020204" pitchFamily="34" charset="-122"/>
              <a:ea typeface="Microsoft YaHei" panose="020B0503020204020204" pitchFamily="34" charset="-122"/>
            </a:endParaRPr>
          </a:p>
        </p:txBody>
      </p:sp>
      <p:sp>
        <p:nvSpPr>
          <p:cNvPr id="95" name="矩形 17">
            <a:extLst>
              <a:ext uri="{FF2B5EF4-FFF2-40B4-BE49-F238E27FC236}">
                <a16:creationId xmlns:a16="http://schemas.microsoft.com/office/drawing/2014/main" id="{82A3FDB1-3C4D-E841-9368-9B9D308A9EBB}"/>
              </a:ext>
            </a:extLst>
          </p:cNvPr>
          <p:cNvSpPr>
            <a:spLocks noChangeArrowheads="1"/>
          </p:cNvSpPr>
          <p:nvPr/>
        </p:nvSpPr>
        <p:spPr bwMode="auto">
          <a:xfrm>
            <a:off x="9876808" y="2516982"/>
            <a:ext cx="1708952" cy="3829843"/>
          </a:xfrm>
          <a:prstGeom prst="rect">
            <a:avLst/>
          </a:prstGeom>
          <a:noFill/>
          <a:ln>
            <a:solidFill>
              <a:srgbClr val="000000"/>
            </a:solidFill>
            <a:prstDash val="sysDash"/>
          </a:ln>
        </p:spPr>
        <p:txBody>
          <a:bodyPr wrap="square" lIns="50800" tIns="50800" rIns="50800" bIns="50800" anchor="ctr">
            <a:spAutoFit/>
          </a:bodyPr>
          <a:lstStyle/>
          <a:p>
            <a:pPr eaLnBrk="1">
              <a:buClr>
                <a:srgbClr val="000000"/>
              </a:buClr>
            </a:pPr>
            <a:endParaRPr lang="zh-CN" altLang="en-US" dirty="0">
              <a:ea typeface="宋体" panose="02010600030101010101" pitchFamily="2" charset="-122"/>
            </a:endParaRPr>
          </a:p>
        </p:txBody>
      </p:sp>
      <p:sp>
        <p:nvSpPr>
          <p:cNvPr id="96" name="文本框 21">
            <a:extLst>
              <a:ext uri="{FF2B5EF4-FFF2-40B4-BE49-F238E27FC236}">
                <a16:creationId xmlns:a16="http://schemas.microsoft.com/office/drawing/2014/main" id="{CB80448C-FCB0-904D-B429-40F064E1C8C2}"/>
              </a:ext>
            </a:extLst>
          </p:cNvPr>
          <p:cNvSpPr txBox="1">
            <a:spLocks noChangeArrowheads="1"/>
          </p:cNvSpPr>
          <p:nvPr/>
        </p:nvSpPr>
        <p:spPr bwMode="auto">
          <a:xfrm>
            <a:off x="9840416" y="2492375"/>
            <a:ext cx="8653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buClr>
                <a:srgbClr val="000000"/>
              </a:buClr>
            </a:pPr>
            <a:r>
              <a:rPr kumimoji="1" lang="en-US" altLang="zh-Hans" sz="1200" dirty="0">
                <a:cs typeface="+mn-cs"/>
              </a:rPr>
              <a:t>Third Party</a:t>
            </a:r>
            <a:endParaRPr kumimoji="1" lang="zh-CN" altLang="en-US" sz="1200" dirty="0">
              <a:cs typeface="+mn-cs"/>
            </a:endParaRPr>
          </a:p>
        </p:txBody>
      </p:sp>
      <p:pic>
        <p:nvPicPr>
          <p:cNvPr id="97" name="图片 96">
            <a:extLst>
              <a:ext uri="{FF2B5EF4-FFF2-40B4-BE49-F238E27FC236}">
                <a16:creationId xmlns:a16="http://schemas.microsoft.com/office/drawing/2014/main" id="{1734B345-363D-6C4D-BEF3-C403515D1303}"/>
              </a:ext>
            </a:extLst>
          </p:cNvPr>
          <p:cNvPicPr>
            <a:picLocks noChangeAspect="1"/>
          </p:cNvPicPr>
          <p:nvPr/>
        </p:nvPicPr>
        <p:blipFill>
          <a:blip r:embed="rId7"/>
          <a:stretch>
            <a:fillRect/>
          </a:stretch>
        </p:blipFill>
        <p:spPr>
          <a:xfrm>
            <a:off x="10173497" y="2983426"/>
            <a:ext cx="1011238" cy="354255"/>
          </a:xfrm>
          <a:prstGeom prst="rect">
            <a:avLst/>
          </a:prstGeom>
        </p:spPr>
      </p:pic>
      <p:pic>
        <p:nvPicPr>
          <p:cNvPr id="98" name="图片 97">
            <a:extLst>
              <a:ext uri="{FF2B5EF4-FFF2-40B4-BE49-F238E27FC236}">
                <a16:creationId xmlns:a16="http://schemas.microsoft.com/office/drawing/2014/main" id="{8F7BBB0D-F56C-964B-95CC-C6AED0B6C5A1}"/>
              </a:ext>
            </a:extLst>
          </p:cNvPr>
          <p:cNvPicPr>
            <a:picLocks noChangeAspect="1"/>
          </p:cNvPicPr>
          <p:nvPr/>
        </p:nvPicPr>
        <p:blipFill>
          <a:blip r:embed="rId8"/>
          <a:stretch>
            <a:fillRect/>
          </a:stretch>
        </p:blipFill>
        <p:spPr>
          <a:xfrm>
            <a:off x="10142694" y="4783349"/>
            <a:ext cx="1198544" cy="382781"/>
          </a:xfrm>
          <a:prstGeom prst="rect">
            <a:avLst/>
          </a:prstGeom>
        </p:spPr>
      </p:pic>
      <p:sp>
        <p:nvSpPr>
          <p:cNvPr id="99" name="文本框 19">
            <a:extLst>
              <a:ext uri="{FF2B5EF4-FFF2-40B4-BE49-F238E27FC236}">
                <a16:creationId xmlns:a16="http://schemas.microsoft.com/office/drawing/2014/main" id="{1654CDA7-0ED9-3145-99A5-DAF2AB514446}"/>
              </a:ext>
            </a:extLst>
          </p:cNvPr>
          <p:cNvSpPr txBox="1">
            <a:spLocks noChangeArrowheads="1"/>
          </p:cNvSpPr>
          <p:nvPr/>
        </p:nvSpPr>
        <p:spPr bwMode="auto">
          <a:xfrm>
            <a:off x="9971214" y="3379014"/>
            <a:ext cx="161454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a:buClr>
                <a:srgbClr val="000000"/>
              </a:buClr>
            </a:pPr>
            <a:r>
              <a:rPr kumimoji="1" lang="en-US" altLang="zh-Hans" sz="900" dirty="0">
                <a:latin typeface="+mn-lt"/>
                <a:ea typeface="宋体" panose="02010600030101010101" pitchFamily="2" charset="-122"/>
              </a:rPr>
              <a:t>Risk</a:t>
            </a:r>
            <a:r>
              <a:rPr kumimoji="1" lang="zh-Hans" altLang="en-US" sz="900" dirty="0">
                <a:latin typeface="+mn-lt"/>
                <a:ea typeface="宋体" panose="02010600030101010101" pitchFamily="2" charset="-122"/>
              </a:rPr>
              <a:t> </a:t>
            </a:r>
            <a:r>
              <a:rPr kumimoji="1" lang="en-US" altLang="zh-Hans" sz="900" dirty="0">
                <a:latin typeface="+mn-lt"/>
                <a:ea typeface="宋体" panose="02010600030101010101" pitchFamily="2" charset="-122"/>
              </a:rPr>
              <a:t>Integrated</a:t>
            </a:r>
            <a:r>
              <a:rPr kumimoji="1" lang="zh-Hans" altLang="en-US" sz="900" dirty="0">
                <a:latin typeface="+mn-lt"/>
                <a:ea typeface="宋体" panose="02010600030101010101" pitchFamily="2" charset="-122"/>
              </a:rPr>
              <a:t> </a:t>
            </a:r>
            <a:r>
              <a:rPr kumimoji="1" lang="en-US" altLang="zh-Hans" sz="900" dirty="0">
                <a:latin typeface="+mn-lt"/>
                <a:ea typeface="宋体" panose="02010600030101010101" pitchFamily="2" charset="-122"/>
              </a:rPr>
              <a:t>Channel</a:t>
            </a:r>
            <a:r>
              <a:rPr kumimoji="1" lang="zh-CN" altLang="en-US" sz="900" dirty="0">
                <a:latin typeface="+mn-lt"/>
                <a:ea typeface="宋体" panose="02010600030101010101" pitchFamily="2" charset="-122"/>
              </a:rPr>
              <a:t>）</a:t>
            </a:r>
          </a:p>
        </p:txBody>
      </p:sp>
      <p:sp>
        <p:nvSpPr>
          <p:cNvPr id="100" name="矩形 99">
            <a:extLst>
              <a:ext uri="{FF2B5EF4-FFF2-40B4-BE49-F238E27FC236}">
                <a16:creationId xmlns:a16="http://schemas.microsoft.com/office/drawing/2014/main" id="{251ED4C0-2756-4949-80A3-2CD03DE8F923}"/>
              </a:ext>
            </a:extLst>
          </p:cNvPr>
          <p:cNvSpPr/>
          <p:nvPr/>
        </p:nvSpPr>
        <p:spPr bwMode="auto">
          <a:xfrm>
            <a:off x="9924850" y="2994102"/>
            <a:ext cx="1614545" cy="623888"/>
          </a:xfrm>
          <a:prstGeom prst="rect">
            <a:avLst/>
          </a:prstGeom>
          <a:noFill/>
          <a:ln w="12700" cap="flat" cmpd="sng" algn="ctr">
            <a:solidFill>
              <a:srgbClr val="000000"/>
            </a:solidFill>
            <a:prstDash val="sysDash"/>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
                <a:srgbClr val="000000"/>
              </a:buClr>
              <a:buSzTx/>
              <a:buFontTx/>
              <a:buNone/>
              <a:tabLst/>
            </a:pPr>
            <a:endParaRPr kumimoji="0" lang="zh-CN" altLang="en-US" sz="1800" b="0" i="0" u="none" strike="noStrike" cap="none" normalizeH="0" baseline="0">
              <a:ln>
                <a:noFill/>
              </a:ln>
              <a:solidFill>
                <a:srgbClr val="000000"/>
              </a:solidFill>
              <a:effectLst/>
              <a:latin typeface="Microsoft YaHei" charset="0"/>
              <a:ea typeface="宋体" charset="0"/>
              <a:cs typeface="Microsoft YaHei" charset="0"/>
              <a:sym typeface="Microsoft YaHei" charset="0"/>
            </a:endParaRPr>
          </a:p>
        </p:txBody>
      </p:sp>
      <p:sp>
        <p:nvSpPr>
          <p:cNvPr id="101" name="矩形 100">
            <a:extLst>
              <a:ext uri="{FF2B5EF4-FFF2-40B4-BE49-F238E27FC236}">
                <a16:creationId xmlns:a16="http://schemas.microsoft.com/office/drawing/2014/main" id="{8F08F0CA-7F1F-C540-A6DD-D1A6AC77D022}"/>
              </a:ext>
            </a:extLst>
          </p:cNvPr>
          <p:cNvSpPr/>
          <p:nvPr/>
        </p:nvSpPr>
        <p:spPr bwMode="auto">
          <a:xfrm>
            <a:off x="4750856" y="3598761"/>
            <a:ext cx="728661" cy="262808"/>
          </a:xfrm>
          <a:prstGeom prst="rect">
            <a:avLst/>
          </a:prstGeom>
          <a:solidFill>
            <a:srgbClr val="92CF50"/>
          </a:solidFill>
          <a:ln w="12700" cap="flat" cmpd="sng" algn="ctr">
            <a:noFill/>
            <a:prstDash val="solid"/>
            <a:miter lim="400000"/>
            <a:headEnd type="none" w="med" len="med"/>
            <a:tailEnd type="none" w="med" len="med"/>
          </a:ln>
          <a:effectLst/>
        </p:spPr>
        <p:txBody>
          <a:bodyPr wrap="square" lIns="50800" tIns="50800" rIns="50800" bIns="50800" anchor="ctr">
            <a:spAutoFit/>
          </a:bodyPr>
          <a:lstStyle/>
          <a:p>
            <a:pPr eaLnBrk="1">
              <a:buClr>
                <a:srgbClr val="000000"/>
              </a:buClr>
              <a:defRPr/>
            </a:pPr>
            <a:r>
              <a:rPr lang="en-US" altLang="zh-Hans" sz="1000" dirty="0">
                <a:solidFill>
                  <a:schemeClr val="bg1"/>
                </a:solidFill>
                <a:latin typeface="Microsoft YaHei" charset="0"/>
                <a:ea typeface="宋体" charset="0"/>
                <a:cs typeface="+mn-cs"/>
                <a:sym typeface="Microsoft YaHei" charset="0"/>
              </a:rPr>
              <a:t>Buy</a:t>
            </a:r>
            <a:r>
              <a:rPr lang="zh-Hans" altLang="en-US" sz="1000" dirty="0">
                <a:solidFill>
                  <a:schemeClr val="bg1"/>
                </a:solidFill>
                <a:latin typeface="Microsoft YaHei" charset="0"/>
                <a:ea typeface="宋体" charset="0"/>
                <a:cs typeface="+mn-cs"/>
                <a:sym typeface="Microsoft YaHei" charset="0"/>
              </a:rPr>
              <a:t> </a:t>
            </a:r>
            <a:r>
              <a:rPr lang="en-US" altLang="zh-Hans" sz="1000" dirty="0">
                <a:solidFill>
                  <a:schemeClr val="bg1"/>
                </a:solidFill>
                <a:latin typeface="Microsoft YaHei" charset="0"/>
                <a:ea typeface="宋体" charset="0"/>
                <a:cs typeface="+mn-cs"/>
                <a:sym typeface="Microsoft YaHei" charset="0"/>
              </a:rPr>
              <a:t>Load</a:t>
            </a:r>
            <a:endParaRPr lang="zh-CN" altLang="en-US" sz="1000" dirty="0">
              <a:solidFill>
                <a:schemeClr val="bg1"/>
              </a:solidFill>
              <a:latin typeface="Microsoft YaHei" charset="0"/>
              <a:ea typeface="宋体" charset="0"/>
              <a:cs typeface="+mn-cs"/>
              <a:sym typeface="Microsoft YaHei" charset="0"/>
            </a:endParaRPr>
          </a:p>
        </p:txBody>
      </p:sp>
      <p:pic>
        <p:nvPicPr>
          <p:cNvPr id="102" name="图片 101">
            <a:extLst>
              <a:ext uri="{FF2B5EF4-FFF2-40B4-BE49-F238E27FC236}">
                <a16:creationId xmlns:a16="http://schemas.microsoft.com/office/drawing/2014/main" id="{26C51C2B-55A7-DA46-992F-60364F4A8D59}"/>
              </a:ext>
            </a:extLst>
          </p:cNvPr>
          <p:cNvPicPr>
            <a:picLocks noChangeAspect="1"/>
          </p:cNvPicPr>
          <p:nvPr/>
        </p:nvPicPr>
        <p:blipFill>
          <a:blip r:embed="rId9"/>
          <a:stretch>
            <a:fillRect/>
          </a:stretch>
        </p:blipFill>
        <p:spPr>
          <a:xfrm>
            <a:off x="10142694" y="3908754"/>
            <a:ext cx="1069581" cy="510845"/>
          </a:xfrm>
          <a:prstGeom prst="rect">
            <a:avLst/>
          </a:prstGeom>
        </p:spPr>
      </p:pic>
      <p:pic>
        <p:nvPicPr>
          <p:cNvPr id="103" name="图片 102">
            <a:extLst>
              <a:ext uri="{FF2B5EF4-FFF2-40B4-BE49-F238E27FC236}">
                <a16:creationId xmlns:a16="http://schemas.microsoft.com/office/drawing/2014/main" id="{B2BA7332-3163-954B-9A96-B50E03E1D8C9}"/>
              </a:ext>
            </a:extLst>
          </p:cNvPr>
          <p:cNvPicPr>
            <a:picLocks noChangeAspect="1"/>
          </p:cNvPicPr>
          <p:nvPr/>
        </p:nvPicPr>
        <p:blipFill>
          <a:blip r:embed="rId10"/>
          <a:stretch>
            <a:fillRect/>
          </a:stretch>
        </p:blipFill>
        <p:spPr>
          <a:xfrm>
            <a:off x="10047138" y="5542269"/>
            <a:ext cx="1137597" cy="375290"/>
          </a:xfrm>
          <a:prstGeom prst="rect">
            <a:avLst/>
          </a:prstGeom>
        </p:spPr>
      </p:pic>
      <p:sp>
        <p:nvSpPr>
          <p:cNvPr id="104" name="矩形 103">
            <a:extLst>
              <a:ext uri="{FF2B5EF4-FFF2-40B4-BE49-F238E27FC236}">
                <a16:creationId xmlns:a16="http://schemas.microsoft.com/office/drawing/2014/main" id="{D3DECCFF-95C5-CF43-986F-8909B3D49D15}"/>
              </a:ext>
            </a:extLst>
          </p:cNvPr>
          <p:cNvSpPr/>
          <p:nvPr/>
        </p:nvSpPr>
        <p:spPr bwMode="auto">
          <a:xfrm>
            <a:off x="3007175" y="5085184"/>
            <a:ext cx="5256148" cy="448623"/>
          </a:xfrm>
          <a:prstGeom prst="rect">
            <a:avLst/>
          </a:prstGeom>
          <a:solidFill>
            <a:schemeClr val="bg1"/>
          </a:solidFill>
          <a:ln w="12700" cap="flat" cmpd="sng" algn="ctr">
            <a:solidFill>
              <a:srgbClr val="000000"/>
            </a:solid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
                <a:srgbClr val="000000"/>
              </a:buClr>
              <a:buSzTx/>
              <a:buFontTx/>
              <a:buNone/>
              <a:tabLst/>
            </a:pPr>
            <a:endParaRPr kumimoji="0" lang="zh-CN" altLang="en-US" sz="1800" b="0" i="0" u="none" strike="noStrike" cap="none" normalizeH="0" baseline="0" dirty="0">
              <a:ln>
                <a:noFill/>
              </a:ln>
              <a:solidFill>
                <a:srgbClr val="000000"/>
              </a:solidFill>
              <a:effectLst/>
              <a:latin typeface="Microsoft YaHei" charset="0"/>
              <a:ea typeface="宋体" charset="0"/>
              <a:cs typeface="Microsoft YaHei" charset="0"/>
              <a:sym typeface="Microsoft YaHei" charset="0"/>
            </a:endParaRPr>
          </a:p>
        </p:txBody>
      </p:sp>
      <p:sp>
        <p:nvSpPr>
          <p:cNvPr id="105" name="矩形 104">
            <a:extLst>
              <a:ext uri="{FF2B5EF4-FFF2-40B4-BE49-F238E27FC236}">
                <a16:creationId xmlns:a16="http://schemas.microsoft.com/office/drawing/2014/main" id="{C7C2EEC1-F796-B44D-A8C9-60CA14B24BA1}"/>
              </a:ext>
            </a:extLst>
          </p:cNvPr>
          <p:cNvSpPr/>
          <p:nvPr/>
        </p:nvSpPr>
        <p:spPr bwMode="auto">
          <a:xfrm>
            <a:off x="3260800" y="5166130"/>
            <a:ext cx="1490056" cy="273414"/>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Hans" sz="1000" dirty="0">
                <a:solidFill>
                  <a:srgbClr val="000000"/>
                </a:solidFill>
                <a:latin typeface="Microsoft YaHei" panose="020B0503020204020204" pitchFamily="34" charset="-122"/>
                <a:ea typeface="Microsoft YaHei" panose="020B0503020204020204" pitchFamily="34" charset="-122"/>
              </a:rPr>
              <a:t>Risk Engine</a:t>
            </a:r>
            <a:endParaRPr kumimoji="1" lang="zh-CN" altLang="en-US" sz="1000" dirty="0">
              <a:solidFill>
                <a:srgbClr val="000000"/>
              </a:solidFill>
              <a:latin typeface="Microsoft YaHei" panose="020B0503020204020204" pitchFamily="34" charset="-122"/>
              <a:ea typeface="Microsoft YaHei" panose="020B0503020204020204" pitchFamily="34" charset="-122"/>
            </a:endParaRPr>
          </a:p>
        </p:txBody>
      </p:sp>
      <p:sp>
        <p:nvSpPr>
          <p:cNvPr id="106" name="矩形 105">
            <a:extLst>
              <a:ext uri="{FF2B5EF4-FFF2-40B4-BE49-F238E27FC236}">
                <a16:creationId xmlns:a16="http://schemas.microsoft.com/office/drawing/2014/main" id="{28DCA02A-CFF5-CC4C-B12E-3F03F989E08E}"/>
              </a:ext>
            </a:extLst>
          </p:cNvPr>
          <p:cNvSpPr/>
          <p:nvPr/>
        </p:nvSpPr>
        <p:spPr bwMode="auto">
          <a:xfrm>
            <a:off x="4871864" y="5166130"/>
            <a:ext cx="1490056" cy="273414"/>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Hans" sz="1000" dirty="0">
                <a:solidFill>
                  <a:srgbClr val="000000"/>
                </a:solidFill>
                <a:latin typeface="Microsoft YaHei" panose="020B0503020204020204" pitchFamily="34" charset="-122"/>
                <a:ea typeface="Microsoft YaHei" panose="020B0503020204020204" pitchFamily="34" charset="-122"/>
              </a:rPr>
              <a:t>Back Office</a:t>
            </a:r>
            <a:endParaRPr kumimoji="1" lang="zh-CN" altLang="en-US" sz="1000" dirty="0">
              <a:solidFill>
                <a:srgbClr val="000000"/>
              </a:solidFill>
              <a:latin typeface="Microsoft YaHei" panose="020B0503020204020204" pitchFamily="34" charset="-122"/>
              <a:ea typeface="Microsoft YaHei" panose="020B0503020204020204" pitchFamily="34" charset="-122"/>
            </a:endParaRPr>
          </a:p>
        </p:txBody>
      </p:sp>
      <p:sp>
        <p:nvSpPr>
          <p:cNvPr id="107" name="矩形 106">
            <a:extLst>
              <a:ext uri="{FF2B5EF4-FFF2-40B4-BE49-F238E27FC236}">
                <a16:creationId xmlns:a16="http://schemas.microsoft.com/office/drawing/2014/main" id="{D5D06AFB-5A1E-4E46-AD85-41B4DEBCA74B}"/>
              </a:ext>
            </a:extLst>
          </p:cNvPr>
          <p:cNvSpPr/>
          <p:nvPr/>
        </p:nvSpPr>
        <p:spPr bwMode="auto">
          <a:xfrm>
            <a:off x="6581378" y="5166130"/>
            <a:ext cx="1490056" cy="273414"/>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000" dirty="0">
                <a:solidFill>
                  <a:srgbClr val="000000"/>
                </a:solidFill>
                <a:latin typeface="Microsoft YaHei" panose="020B0503020204020204" pitchFamily="34" charset="-122"/>
                <a:ea typeface="Microsoft YaHei" panose="020B0503020204020204" pitchFamily="34" charset="-122"/>
              </a:rPr>
              <a:t>Monitoring</a:t>
            </a:r>
            <a:endParaRPr kumimoji="1" lang="zh-CN" altLang="en-US" sz="1000" dirty="0">
              <a:solidFill>
                <a:srgbClr val="000000"/>
              </a:solidFill>
              <a:latin typeface="Microsoft YaHei" panose="020B0503020204020204" pitchFamily="34" charset="-122"/>
              <a:ea typeface="Microsoft YaHei" panose="020B0503020204020204" pitchFamily="34" charset="-122"/>
            </a:endParaRPr>
          </a:p>
        </p:txBody>
      </p:sp>
      <p:sp>
        <p:nvSpPr>
          <p:cNvPr id="108" name="矩形 107">
            <a:extLst>
              <a:ext uri="{FF2B5EF4-FFF2-40B4-BE49-F238E27FC236}">
                <a16:creationId xmlns:a16="http://schemas.microsoft.com/office/drawing/2014/main" id="{07A56AF8-D540-BB45-B6FD-3A9F348604BB}"/>
              </a:ext>
            </a:extLst>
          </p:cNvPr>
          <p:cNvSpPr/>
          <p:nvPr/>
        </p:nvSpPr>
        <p:spPr>
          <a:xfrm>
            <a:off x="2253689" y="5749270"/>
            <a:ext cx="7426636" cy="628180"/>
          </a:xfrm>
          <a:prstGeom prst="rect">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endParaRPr lang="zh-CN" altLang="en-US" sz="1000" dirty="0">
              <a:solidFill>
                <a:schemeClr val="lt1"/>
              </a:solidFill>
              <a:latin typeface="微软雅黑" panose="020B0503020204020204" pitchFamily="34" charset="-122"/>
              <a:ea typeface="微软雅黑" panose="020B0503020204020204" pitchFamily="34" charset="-122"/>
            </a:endParaRPr>
          </a:p>
        </p:txBody>
      </p:sp>
      <p:sp>
        <p:nvSpPr>
          <p:cNvPr id="109" name="圆角矩形 108">
            <a:extLst>
              <a:ext uri="{FF2B5EF4-FFF2-40B4-BE49-F238E27FC236}">
                <a16:creationId xmlns:a16="http://schemas.microsoft.com/office/drawing/2014/main" id="{4ED4C0ED-3086-F94C-9E63-1CBA326E9713}"/>
              </a:ext>
            </a:extLst>
          </p:cNvPr>
          <p:cNvSpPr/>
          <p:nvPr/>
        </p:nvSpPr>
        <p:spPr>
          <a:xfrm>
            <a:off x="2798341" y="5861545"/>
            <a:ext cx="6795387" cy="439243"/>
          </a:xfrm>
          <a:prstGeom prst="roundRect">
            <a:avLst>
              <a:gd name="adj" fmla="val 3031"/>
            </a:avLst>
          </a:prstGeom>
          <a:solidFill>
            <a:schemeClr val="bg1"/>
          </a:solidFill>
        </p:spPr>
        <p:style>
          <a:lnRef idx="1">
            <a:schemeClr val="accent1"/>
          </a:lnRef>
          <a:fillRef idx="3">
            <a:schemeClr val="accent1"/>
          </a:fillRef>
          <a:effectRef idx="2">
            <a:schemeClr val="accent1"/>
          </a:effectRef>
          <a:fontRef idx="minor">
            <a:schemeClr val="lt1"/>
          </a:fontRef>
        </p:style>
        <p:txBody>
          <a:bodyPr tIns="0" bIns="0" rtlCol="0" anchor="t"/>
          <a:lstStyle/>
          <a:p>
            <a:pPr lvl="0">
              <a:defRPr/>
            </a:pPr>
            <a:endParaRPr kumimoji="1" lang="zh-CN" altLang="en-US" sz="1000" kern="0" dirty="0">
              <a:solidFill>
                <a:prstClr val="black"/>
              </a:solidFill>
              <a:latin typeface="Microsoft YaHei" charset="-122"/>
              <a:ea typeface="Microsoft YaHei" charset="-122"/>
              <a:cs typeface="Microsoft YaHei" charset="-122"/>
            </a:endParaRPr>
          </a:p>
        </p:txBody>
      </p:sp>
      <p:sp>
        <p:nvSpPr>
          <p:cNvPr id="110" name="圆角矩形 109">
            <a:extLst>
              <a:ext uri="{FF2B5EF4-FFF2-40B4-BE49-F238E27FC236}">
                <a16:creationId xmlns:a16="http://schemas.microsoft.com/office/drawing/2014/main" id="{A77F9D81-78A2-DB40-9114-529ADD2DA1F0}"/>
              </a:ext>
            </a:extLst>
          </p:cNvPr>
          <p:cNvSpPr/>
          <p:nvPr/>
        </p:nvSpPr>
        <p:spPr>
          <a:xfrm>
            <a:off x="2317438" y="5852115"/>
            <a:ext cx="480903" cy="422404"/>
          </a:xfrm>
          <a:prstGeom prst="roundRect">
            <a:avLst>
              <a:gd name="adj" fmla="val 7943"/>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1000" dirty="0" err="1">
                <a:latin typeface="微软雅黑" panose="020B0503020204020204" pitchFamily="34" charset="-122"/>
                <a:ea typeface="微软雅黑" panose="020B0503020204020204" pitchFamily="34" charset="-122"/>
              </a:rPr>
              <a:t>BasicPPlat</a:t>
            </a:r>
            <a:endParaRPr lang="zh-CN" altLang="en-US" sz="1000" dirty="0">
              <a:latin typeface="微软雅黑" panose="020B0503020204020204" pitchFamily="34" charset="-122"/>
              <a:ea typeface="微软雅黑" panose="020B0503020204020204" pitchFamily="34" charset="-122"/>
            </a:endParaRPr>
          </a:p>
        </p:txBody>
      </p:sp>
      <p:sp>
        <p:nvSpPr>
          <p:cNvPr id="111" name="罐形 110">
            <a:extLst>
              <a:ext uri="{FF2B5EF4-FFF2-40B4-BE49-F238E27FC236}">
                <a16:creationId xmlns:a16="http://schemas.microsoft.com/office/drawing/2014/main" id="{04ED9651-904F-694E-870B-718079BA9F99}"/>
              </a:ext>
            </a:extLst>
          </p:cNvPr>
          <p:cNvSpPr/>
          <p:nvPr/>
        </p:nvSpPr>
        <p:spPr>
          <a:xfrm>
            <a:off x="2907475" y="5927436"/>
            <a:ext cx="1010484" cy="322686"/>
          </a:xfrm>
          <a:prstGeom prst="can">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28800" rIns="36000" bIns="28800" rtlCol="0" anchor="t"/>
          <a:lstStyle/>
          <a:p>
            <a:pPr algn="ctr"/>
            <a:r>
              <a:rPr lang="en-US" altLang="zh-CN" sz="1000" dirty="0">
                <a:latin typeface="微软雅黑" panose="020B0503020204020204" pitchFamily="34" charset="-122"/>
                <a:ea typeface="微软雅黑" panose="020B0503020204020204" pitchFamily="34" charset="-122"/>
              </a:rPr>
              <a:t>ODPS</a:t>
            </a:r>
            <a:endParaRPr lang="zh-CN" altLang="en-US" sz="1000" dirty="0">
              <a:latin typeface="微软雅黑" panose="020B0503020204020204" pitchFamily="34" charset="-122"/>
              <a:ea typeface="微软雅黑" panose="020B0503020204020204" pitchFamily="34" charset="-122"/>
            </a:endParaRPr>
          </a:p>
        </p:txBody>
      </p:sp>
      <p:sp>
        <p:nvSpPr>
          <p:cNvPr id="112" name="罐形 111">
            <a:extLst>
              <a:ext uri="{FF2B5EF4-FFF2-40B4-BE49-F238E27FC236}">
                <a16:creationId xmlns:a16="http://schemas.microsoft.com/office/drawing/2014/main" id="{51BD8D92-E8F7-6A41-BDB6-95DD23FC5938}"/>
              </a:ext>
            </a:extLst>
          </p:cNvPr>
          <p:cNvSpPr/>
          <p:nvPr/>
        </p:nvSpPr>
        <p:spPr>
          <a:xfrm>
            <a:off x="3996983" y="5927436"/>
            <a:ext cx="1010484" cy="322686"/>
          </a:xfrm>
          <a:prstGeom prst="can">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28800" rIns="36000" bIns="28800" rtlCol="0" anchor="t"/>
          <a:lstStyle/>
          <a:p>
            <a:pPr algn="ctr"/>
            <a:r>
              <a:rPr lang="en-US" altLang="zh-CN" sz="1000" dirty="0" err="1">
                <a:latin typeface="微软雅黑" panose="020B0503020204020204" pitchFamily="34" charset="-122"/>
                <a:ea typeface="微软雅黑" panose="020B0503020204020204" pitchFamily="34" charset="-122"/>
              </a:rPr>
              <a:t>Xflush</a:t>
            </a:r>
            <a:endParaRPr lang="zh-CN" altLang="en-US" sz="1000" dirty="0">
              <a:latin typeface="微软雅黑" panose="020B0503020204020204" pitchFamily="34" charset="-122"/>
              <a:ea typeface="微软雅黑" panose="020B0503020204020204" pitchFamily="34" charset="-122"/>
            </a:endParaRPr>
          </a:p>
        </p:txBody>
      </p:sp>
      <p:sp>
        <p:nvSpPr>
          <p:cNvPr id="113" name="罐形 112">
            <a:extLst>
              <a:ext uri="{FF2B5EF4-FFF2-40B4-BE49-F238E27FC236}">
                <a16:creationId xmlns:a16="http://schemas.microsoft.com/office/drawing/2014/main" id="{8A6D9605-2616-7743-9D40-3196B1C93516}"/>
              </a:ext>
            </a:extLst>
          </p:cNvPr>
          <p:cNvSpPr/>
          <p:nvPr/>
        </p:nvSpPr>
        <p:spPr>
          <a:xfrm>
            <a:off x="5096796" y="5927436"/>
            <a:ext cx="1196087" cy="322686"/>
          </a:xfrm>
          <a:prstGeom prst="can">
            <a:avLst/>
          </a:prstGeom>
          <a:solidFill>
            <a:schemeClr val="accent3">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28800" rIns="36000" bIns="28800" rtlCol="0" anchor="t"/>
          <a:lstStyle/>
          <a:p>
            <a:pPr algn="ctr"/>
            <a:r>
              <a:rPr lang="en-US" altLang="zh-CN" sz="1000" dirty="0" err="1">
                <a:latin typeface="微软雅黑" panose="020B0503020204020204" charset="-122"/>
                <a:ea typeface="微软雅黑" panose="020B0503020204020204" charset="-122"/>
              </a:rPr>
              <a:t>ElasticSearch</a:t>
            </a:r>
            <a:endParaRPr lang="zh-CN" altLang="en-US" sz="1000" dirty="0">
              <a:latin typeface="微软雅黑" panose="020B0503020204020204" pitchFamily="34" charset="-122"/>
              <a:ea typeface="微软雅黑" panose="020B0503020204020204" pitchFamily="34" charset="-122"/>
            </a:endParaRPr>
          </a:p>
        </p:txBody>
      </p:sp>
      <p:sp>
        <p:nvSpPr>
          <p:cNvPr id="114" name="罐形 113">
            <a:extLst>
              <a:ext uri="{FF2B5EF4-FFF2-40B4-BE49-F238E27FC236}">
                <a16:creationId xmlns:a16="http://schemas.microsoft.com/office/drawing/2014/main" id="{CB35D295-114E-C845-988B-E699BA03CC91}"/>
              </a:ext>
            </a:extLst>
          </p:cNvPr>
          <p:cNvSpPr/>
          <p:nvPr/>
        </p:nvSpPr>
        <p:spPr>
          <a:xfrm>
            <a:off x="7467612" y="5925923"/>
            <a:ext cx="1010484" cy="322686"/>
          </a:xfrm>
          <a:prstGeom prst="can">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28800" rIns="36000" bIns="28800" rtlCol="0" anchor="t"/>
          <a:lstStyle/>
          <a:p>
            <a:pPr algn="ctr"/>
            <a:r>
              <a:rPr lang="en-US" altLang="zh-CN" sz="1000">
                <a:latin typeface="微软雅黑" panose="020B0503020204020204" pitchFamily="34" charset="-122"/>
                <a:ea typeface="微软雅黑" panose="020B0503020204020204" pitchFamily="34" charset="-122"/>
              </a:rPr>
              <a:t>PAI</a:t>
            </a:r>
            <a:endParaRPr lang="zh-CN" altLang="en-US" sz="1000" dirty="0">
              <a:latin typeface="微软雅黑" panose="020B0503020204020204" pitchFamily="34" charset="-122"/>
              <a:ea typeface="微软雅黑" panose="020B0503020204020204" pitchFamily="34" charset="-122"/>
            </a:endParaRPr>
          </a:p>
        </p:txBody>
      </p:sp>
      <p:sp>
        <p:nvSpPr>
          <p:cNvPr id="115" name="罐形 114">
            <a:extLst>
              <a:ext uri="{FF2B5EF4-FFF2-40B4-BE49-F238E27FC236}">
                <a16:creationId xmlns:a16="http://schemas.microsoft.com/office/drawing/2014/main" id="{AF1E6987-3E74-B04F-BE2F-28C2B49E666C}"/>
              </a:ext>
            </a:extLst>
          </p:cNvPr>
          <p:cNvSpPr/>
          <p:nvPr/>
        </p:nvSpPr>
        <p:spPr>
          <a:xfrm>
            <a:off x="8564693" y="5925923"/>
            <a:ext cx="950096" cy="322686"/>
          </a:xfrm>
          <a:prstGeom prst="can">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28800" rIns="36000" bIns="28800" rtlCol="0" anchor="t"/>
          <a:lstStyle/>
          <a:p>
            <a:pPr algn="ctr"/>
            <a:r>
              <a:rPr lang="en-US" altLang="zh-CN" sz="100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
        <p:nvSpPr>
          <p:cNvPr id="116" name="罐形 115">
            <a:extLst>
              <a:ext uri="{FF2B5EF4-FFF2-40B4-BE49-F238E27FC236}">
                <a16:creationId xmlns:a16="http://schemas.microsoft.com/office/drawing/2014/main" id="{37EC39EF-8F06-4F4E-B7D4-D78DA0B13815}"/>
              </a:ext>
            </a:extLst>
          </p:cNvPr>
          <p:cNvSpPr/>
          <p:nvPr/>
        </p:nvSpPr>
        <p:spPr>
          <a:xfrm>
            <a:off x="6378189" y="5925923"/>
            <a:ext cx="1010484" cy="322686"/>
          </a:xfrm>
          <a:prstGeom prst="can">
            <a:avLst/>
          </a:prstGeom>
          <a:solidFill>
            <a:schemeClr val="accent3">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28800" rIns="36000" bIns="28800" rtlCol="0" anchor="t"/>
          <a:lstStyle/>
          <a:p>
            <a:pPr algn="ctr"/>
            <a:r>
              <a:rPr lang="en-US" altLang="zh-CN" sz="1000" dirty="0">
                <a:latin typeface="微软雅黑" panose="020B0503020204020204" pitchFamily="34" charset="-122"/>
                <a:ea typeface="微软雅黑" panose="020B0503020204020204" pitchFamily="34" charset="-122"/>
              </a:rPr>
              <a:t>Indicator Plat</a:t>
            </a:r>
            <a:endParaRPr lang="zh-CN" altLang="en-US" sz="1000" dirty="0">
              <a:latin typeface="微软雅黑" panose="020B0503020204020204" pitchFamily="34" charset="-122"/>
              <a:ea typeface="微软雅黑" panose="020B0503020204020204" pitchFamily="34" charset="-122"/>
            </a:endParaRPr>
          </a:p>
        </p:txBody>
      </p:sp>
      <p:cxnSp>
        <p:nvCxnSpPr>
          <p:cNvPr id="117" name="直线连接符 116">
            <a:extLst>
              <a:ext uri="{FF2B5EF4-FFF2-40B4-BE49-F238E27FC236}">
                <a16:creationId xmlns:a16="http://schemas.microsoft.com/office/drawing/2014/main" id="{2184302D-40EC-6041-AC98-5EDA053EE921}"/>
              </a:ext>
            </a:extLst>
          </p:cNvPr>
          <p:cNvCxnSpPr>
            <a:stCxn id="65" idx="0"/>
            <a:endCxn id="65" idx="2"/>
          </p:cNvCxnSpPr>
          <p:nvPr/>
        </p:nvCxnSpPr>
        <p:spPr bwMode="auto">
          <a:xfrm>
            <a:off x="5952332" y="898525"/>
            <a:ext cx="0" cy="1306513"/>
          </a:xfrm>
          <a:prstGeom prst="line">
            <a:avLst/>
          </a:prstGeom>
          <a:blipFill dpi="0" rotWithShape="0">
            <a:blip r:embed="rId11"/>
            <a:srcRect/>
            <a:tile tx="0" ty="0" sx="100000" sy="100000" flip="none" algn="tl"/>
          </a:blipFill>
          <a:ln w="12700" cap="flat" cmpd="sng" algn="ctr">
            <a:solidFill>
              <a:srgbClr val="000000"/>
            </a:solidFill>
            <a:prstDash val="dash"/>
            <a:miter lim="400000"/>
            <a:headEnd type="none" w="med" len="med"/>
            <a:tailEnd type="none" w="med" len="med"/>
          </a:ln>
          <a:effectLst/>
        </p:spPr>
      </p:cxnSp>
      <p:sp>
        <p:nvSpPr>
          <p:cNvPr id="118" name="文本框 117">
            <a:extLst>
              <a:ext uri="{FF2B5EF4-FFF2-40B4-BE49-F238E27FC236}">
                <a16:creationId xmlns:a16="http://schemas.microsoft.com/office/drawing/2014/main" id="{E86C52B7-C61F-C242-BC5E-C18E934EC1D1}"/>
              </a:ext>
            </a:extLst>
          </p:cNvPr>
          <p:cNvSpPr txBox="1"/>
          <p:nvPr/>
        </p:nvSpPr>
        <p:spPr>
          <a:xfrm>
            <a:off x="2291939" y="1963674"/>
            <a:ext cx="3645368" cy="246221"/>
          </a:xfrm>
          <a:prstGeom prst="rect">
            <a:avLst/>
          </a:prstGeom>
          <a:solidFill>
            <a:srgbClr val="92CF50"/>
          </a:solidFill>
        </p:spPr>
        <p:txBody>
          <a:bodyPr wrap="square" rtlCol="0">
            <a:spAutoFit/>
          </a:bodyPr>
          <a:lstStyle/>
          <a:p>
            <a:r>
              <a:rPr kumimoji="1" lang="en-US" altLang="zh-Hans" sz="1000" dirty="0">
                <a:solidFill>
                  <a:schemeClr val="bg1"/>
                </a:solidFill>
              </a:rPr>
              <a:t>Risk</a:t>
            </a:r>
            <a:r>
              <a:rPr kumimoji="1" lang="zh-Hans" altLang="en-US" sz="1000" dirty="0">
                <a:solidFill>
                  <a:schemeClr val="bg1"/>
                </a:solidFill>
              </a:rPr>
              <a:t> </a:t>
            </a:r>
            <a:r>
              <a:rPr kumimoji="1" lang="en-US" altLang="zh-Hans" sz="1000" dirty="0">
                <a:solidFill>
                  <a:schemeClr val="bg1"/>
                </a:solidFill>
              </a:rPr>
              <a:t>Integrated</a:t>
            </a:r>
            <a:endParaRPr kumimoji="1" lang="zh-CN" altLang="en-US" sz="1000" dirty="0">
              <a:solidFill>
                <a:schemeClr val="bg1"/>
              </a:solidFill>
            </a:endParaRPr>
          </a:p>
        </p:txBody>
      </p:sp>
    </p:spTree>
    <p:extLst>
      <p:ext uri="{BB962C8B-B14F-4D97-AF65-F5344CB8AC3E}">
        <p14:creationId xmlns:p14="http://schemas.microsoft.com/office/powerpoint/2010/main" val="2330316830"/>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过程 3"/>
          <p:cNvSpPr/>
          <p:nvPr/>
        </p:nvSpPr>
        <p:spPr>
          <a:xfrm>
            <a:off x="564916" y="205343"/>
            <a:ext cx="5067043" cy="432000"/>
          </a:xfrm>
          <a:prstGeom prst="flowChartProcess">
            <a:avLst/>
          </a:prstGeom>
          <a:solidFill>
            <a:srgbClr val="00BEF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r>
              <a:rPr lang="en-US" altLang="zh-CN" sz="2800" b="1" dirty="0">
                <a:solidFill>
                  <a:srgbClr val="FFFFFF"/>
                </a:solidFill>
                <a:latin typeface="微软雅黑"/>
                <a:ea typeface="微软雅黑"/>
                <a:cs typeface="微软雅黑"/>
              </a:rPr>
              <a:t>Risk Architecture FY2019</a:t>
            </a:r>
            <a:endParaRPr lang="zh-CN" altLang="en-US" sz="2800" b="1" dirty="0">
              <a:solidFill>
                <a:srgbClr val="FFFFFF"/>
              </a:solidFill>
              <a:latin typeface="微软雅黑"/>
              <a:ea typeface="微软雅黑"/>
              <a:cs typeface="微软雅黑"/>
            </a:endParaRPr>
          </a:p>
        </p:txBody>
      </p:sp>
      <p:sp>
        <p:nvSpPr>
          <p:cNvPr id="7" name="文本框 19">
            <a:extLst>
              <a:ext uri="{FF2B5EF4-FFF2-40B4-BE49-F238E27FC236}">
                <a16:creationId xmlns:a16="http://schemas.microsoft.com/office/drawing/2014/main" id="{59634179-7D1F-7B45-BC7C-FB04EFAE781E}"/>
              </a:ext>
            </a:extLst>
          </p:cNvPr>
          <p:cNvSpPr txBox="1">
            <a:spLocks noChangeArrowheads="1"/>
          </p:cNvSpPr>
          <p:nvPr/>
        </p:nvSpPr>
        <p:spPr bwMode="auto">
          <a:xfrm>
            <a:off x="2469516" y="1296338"/>
            <a:ext cx="1560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a:buClr>
                <a:srgbClr val="000000"/>
              </a:buClr>
            </a:pPr>
            <a:r>
              <a:rPr kumimoji="1" lang="en-US" altLang="zh-CN" sz="800" dirty="0" err="1"/>
              <a:t>GCash</a:t>
            </a:r>
            <a:r>
              <a:rPr kumimoji="1" lang="en-US" altLang="zh-CN" sz="800" dirty="0"/>
              <a:t> APP</a:t>
            </a:r>
          </a:p>
          <a:p>
            <a:pPr algn="ctr" eaLnBrk="1">
              <a:buClr>
                <a:srgbClr val="000000"/>
              </a:buClr>
            </a:pPr>
            <a:r>
              <a:rPr kumimoji="1" lang="zh-CN" altLang="en-US" sz="800" dirty="0"/>
              <a:t>（</a:t>
            </a:r>
            <a:r>
              <a:rPr kumimoji="1" lang="en-US" altLang="zh-CN" sz="800" dirty="0"/>
              <a:t>DFP</a:t>
            </a:r>
            <a:r>
              <a:rPr kumimoji="1" lang="en-US" altLang="zh-Hans" sz="800" dirty="0"/>
              <a:t>/Identity</a:t>
            </a:r>
            <a:r>
              <a:rPr kumimoji="1" lang="zh-CN" altLang="en-US" sz="800" dirty="0"/>
              <a:t> </a:t>
            </a:r>
            <a:r>
              <a:rPr kumimoji="1" lang="en-US" altLang="zh-CN" sz="800" dirty="0"/>
              <a:t>SDK</a:t>
            </a:r>
            <a:r>
              <a:rPr kumimoji="1" lang="zh-CN" altLang="en-US" sz="800" dirty="0"/>
              <a:t> </a:t>
            </a:r>
            <a:r>
              <a:rPr kumimoji="1" lang="en-US" altLang="zh-CN" sz="800" dirty="0"/>
              <a:t>Inside</a:t>
            </a:r>
            <a:r>
              <a:rPr kumimoji="1" lang="zh-CN" altLang="en-US" sz="800" dirty="0"/>
              <a:t>）</a:t>
            </a:r>
            <a:endParaRPr kumimoji="1" lang="en-US" altLang="zh-CN" sz="800" dirty="0"/>
          </a:p>
          <a:p>
            <a:pPr algn="ctr" eaLnBrk="1">
              <a:buClr>
                <a:srgbClr val="000000"/>
              </a:buClr>
            </a:pPr>
            <a:endParaRPr kumimoji="1" lang="zh-CN" altLang="en-US" sz="800" dirty="0"/>
          </a:p>
        </p:txBody>
      </p:sp>
      <p:pic>
        <p:nvPicPr>
          <p:cNvPr id="8" name="图片 7">
            <a:extLst>
              <a:ext uri="{FF2B5EF4-FFF2-40B4-BE49-F238E27FC236}">
                <a16:creationId xmlns:a16="http://schemas.microsoft.com/office/drawing/2014/main" id="{F6926B58-0DC3-6144-8474-CDDCE1D22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371" y="980729"/>
            <a:ext cx="373773" cy="373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5">
            <a:extLst>
              <a:ext uri="{FF2B5EF4-FFF2-40B4-BE49-F238E27FC236}">
                <a16:creationId xmlns:a16="http://schemas.microsoft.com/office/drawing/2014/main" id="{6BD7E2DF-4E30-F64F-AB51-7756BAB56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920" y="897955"/>
            <a:ext cx="923865" cy="504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26">
            <a:extLst>
              <a:ext uri="{FF2B5EF4-FFF2-40B4-BE49-F238E27FC236}">
                <a16:creationId xmlns:a16="http://schemas.microsoft.com/office/drawing/2014/main" id="{35B90CCC-B920-2648-ABFC-A6F466714E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5028" y="948755"/>
            <a:ext cx="508412" cy="50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27">
            <a:extLst>
              <a:ext uri="{FF2B5EF4-FFF2-40B4-BE49-F238E27FC236}">
                <a16:creationId xmlns:a16="http://schemas.microsoft.com/office/drawing/2014/main" id="{9A13C41A-2478-2A45-A77F-3D07D52492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4813" y="807705"/>
            <a:ext cx="674479" cy="64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28">
            <a:extLst>
              <a:ext uri="{FF2B5EF4-FFF2-40B4-BE49-F238E27FC236}">
                <a16:creationId xmlns:a16="http://schemas.microsoft.com/office/drawing/2014/main" id="{2441C07D-D154-DE45-A8FA-D363D2B08E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4873" y="948779"/>
            <a:ext cx="453010" cy="45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id="{7853CA92-6C87-0E40-945C-16A26D2D30DD}"/>
              </a:ext>
            </a:extLst>
          </p:cNvPr>
          <p:cNvSpPr/>
          <p:nvPr/>
        </p:nvSpPr>
        <p:spPr bwMode="auto">
          <a:xfrm>
            <a:off x="2027938" y="844088"/>
            <a:ext cx="9396654" cy="754654"/>
          </a:xfrm>
          <a:prstGeom prst="rect">
            <a:avLst/>
          </a:prstGeom>
          <a:noFill/>
          <a:ln w="12700" cap="flat" cmpd="sng" algn="ctr">
            <a:solidFill>
              <a:srgbClr val="000000"/>
            </a:solidFill>
            <a:prstDash val="sysDash"/>
            <a:miter lim="400000"/>
            <a:headEnd type="none" w="med" len="med"/>
            <a:tailEnd type="none" w="med" len="med"/>
          </a:ln>
          <a:effectLst/>
        </p:spPr>
        <p:txBody>
          <a:bodyPr wrap="square" lIns="50800" tIns="50800" rIns="50800" bIns="50800" anchor="ctr">
            <a:spAutoFit/>
          </a:bodyPr>
          <a:lstStyle/>
          <a:p>
            <a:pPr eaLnBrk="1">
              <a:buClr>
                <a:srgbClr val="000000"/>
              </a:buClr>
              <a:defRPr/>
            </a:pPr>
            <a:endParaRPr lang="zh-CN" altLang="en-US">
              <a:latin typeface="Microsoft YaHei" charset="0"/>
              <a:ea typeface="宋体" charset="0"/>
              <a:cs typeface="Microsoft YaHei" charset="0"/>
              <a:sym typeface="Microsoft YaHei" charset="0"/>
            </a:endParaRPr>
          </a:p>
        </p:txBody>
      </p:sp>
      <p:pic>
        <p:nvPicPr>
          <p:cNvPr id="14" name="图片 13">
            <a:extLst>
              <a:ext uri="{FF2B5EF4-FFF2-40B4-BE49-F238E27FC236}">
                <a16:creationId xmlns:a16="http://schemas.microsoft.com/office/drawing/2014/main" id="{E636BFDD-D8FD-354F-B39D-4BD8A8B18B6A}"/>
              </a:ext>
            </a:extLst>
          </p:cNvPr>
          <p:cNvPicPr>
            <a:picLocks noChangeAspect="1"/>
          </p:cNvPicPr>
          <p:nvPr/>
        </p:nvPicPr>
        <p:blipFill>
          <a:blip r:embed="rId7"/>
          <a:stretch>
            <a:fillRect/>
          </a:stretch>
        </p:blipFill>
        <p:spPr>
          <a:xfrm>
            <a:off x="5913079" y="917005"/>
            <a:ext cx="440650" cy="440650"/>
          </a:xfrm>
          <a:prstGeom prst="rect">
            <a:avLst/>
          </a:prstGeom>
        </p:spPr>
      </p:pic>
      <p:sp>
        <p:nvSpPr>
          <p:cNvPr id="15" name="文本框 24">
            <a:extLst>
              <a:ext uri="{FF2B5EF4-FFF2-40B4-BE49-F238E27FC236}">
                <a16:creationId xmlns:a16="http://schemas.microsoft.com/office/drawing/2014/main" id="{A9DC461D-EC52-C144-9448-01FDACB9C3FC}"/>
              </a:ext>
            </a:extLst>
          </p:cNvPr>
          <p:cNvSpPr txBox="1">
            <a:spLocks noChangeArrowheads="1"/>
          </p:cNvSpPr>
          <p:nvPr/>
        </p:nvSpPr>
        <p:spPr bwMode="auto">
          <a:xfrm>
            <a:off x="4038533" y="1352814"/>
            <a:ext cx="23175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buClr>
                <a:srgbClr val="000000"/>
              </a:buClr>
            </a:pPr>
            <a:r>
              <a:rPr kumimoji="1" lang="en-US" altLang="zh-CN" sz="800" dirty="0" err="1">
                <a:ea typeface="宋体" panose="02010600030101010101" pitchFamily="2" charset="-122"/>
              </a:rPr>
              <a:t>GCash</a:t>
            </a:r>
            <a:r>
              <a:rPr kumimoji="1" lang="en-US" altLang="zh-CN" sz="800" dirty="0">
                <a:ea typeface="宋体" panose="02010600030101010101" pitchFamily="2" charset="-122"/>
              </a:rPr>
              <a:t> Facebook Messenger</a:t>
            </a:r>
          </a:p>
        </p:txBody>
      </p:sp>
      <p:sp>
        <p:nvSpPr>
          <p:cNvPr id="16" name="文本框 39">
            <a:extLst>
              <a:ext uri="{FF2B5EF4-FFF2-40B4-BE49-F238E27FC236}">
                <a16:creationId xmlns:a16="http://schemas.microsoft.com/office/drawing/2014/main" id="{F95C4B8F-0562-5D4E-858A-F3CD7FB89034}"/>
              </a:ext>
            </a:extLst>
          </p:cNvPr>
          <p:cNvSpPr txBox="1">
            <a:spLocks noChangeArrowheads="1"/>
          </p:cNvSpPr>
          <p:nvPr/>
        </p:nvSpPr>
        <p:spPr bwMode="auto">
          <a:xfrm>
            <a:off x="7430838" y="1426035"/>
            <a:ext cx="5921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buClr>
                <a:srgbClr val="000000"/>
              </a:buClr>
            </a:pPr>
            <a:r>
              <a:rPr kumimoji="1" lang="en-US" altLang="zh-CN" sz="800" dirty="0">
                <a:ea typeface="宋体" panose="02010600030101010101" pitchFamily="2" charset="-122"/>
              </a:rPr>
              <a:t>USSD</a:t>
            </a:r>
            <a:endParaRPr kumimoji="1" lang="zh-CN" altLang="en-US" sz="800" dirty="0">
              <a:ea typeface="宋体" panose="02010600030101010101" pitchFamily="2" charset="-122"/>
            </a:endParaRPr>
          </a:p>
        </p:txBody>
      </p:sp>
      <p:sp>
        <p:nvSpPr>
          <p:cNvPr id="17" name="文本框 41">
            <a:extLst>
              <a:ext uri="{FF2B5EF4-FFF2-40B4-BE49-F238E27FC236}">
                <a16:creationId xmlns:a16="http://schemas.microsoft.com/office/drawing/2014/main" id="{57CD59C7-04C8-C942-A71B-277438D3F4D8}"/>
              </a:ext>
            </a:extLst>
          </p:cNvPr>
          <p:cNvSpPr txBox="1">
            <a:spLocks noChangeArrowheads="1"/>
          </p:cNvSpPr>
          <p:nvPr/>
        </p:nvSpPr>
        <p:spPr bwMode="auto">
          <a:xfrm>
            <a:off x="8547944" y="1365222"/>
            <a:ext cx="91598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buClr>
                <a:srgbClr val="000000"/>
              </a:buClr>
            </a:pPr>
            <a:r>
              <a:rPr kumimoji="1" lang="en-US" altLang="zh-CN" sz="800" dirty="0">
                <a:ea typeface="宋体" panose="02010600030101010101" pitchFamily="2" charset="-122"/>
              </a:rPr>
              <a:t>Partner</a:t>
            </a:r>
            <a:endParaRPr kumimoji="1" lang="zh-CN" altLang="en-US" sz="800" dirty="0">
              <a:ea typeface="宋体" panose="02010600030101010101" pitchFamily="2" charset="-122"/>
            </a:endParaRPr>
          </a:p>
        </p:txBody>
      </p:sp>
      <p:sp>
        <p:nvSpPr>
          <p:cNvPr id="18" name="文本框 41">
            <a:extLst>
              <a:ext uri="{FF2B5EF4-FFF2-40B4-BE49-F238E27FC236}">
                <a16:creationId xmlns:a16="http://schemas.microsoft.com/office/drawing/2014/main" id="{75A37F83-1C8C-7344-892F-0FAC3A7906F1}"/>
              </a:ext>
            </a:extLst>
          </p:cNvPr>
          <p:cNvSpPr txBox="1">
            <a:spLocks noChangeArrowheads="1"/>
          </p:cNvSpPr>
          <p:nvPr/>
        </p:nvSpPr>
        <p:spPr bwMode="auto">
          <a:xfrm>
            <a:off x="9671628" y="1374665"/>
            <a:ext cx="91598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buClr>
                <a:srgbClr val="000000"/>
              </a:buClr>
            </a:pPr>
            <a:r>
              <a:rPr kumimoji="1" lang="en-US" altLang="zh-Hans" sz="800" dirty="0">
                <a:ea typeface="宋体" panose="02010600030101010101" pitchFamily="2" charset="-122"/>
              </a:rPr>
              <a:t>Merchant</a:t>
            </a:r>
            <a:endParaRPr kumimoji="1" lang="zh-CN" altLang="en-US" sz="800" dirty="0">
              <a:ea typeface="宋体" panose="02010600030101010101" pitchFamily="2" charset="-122"/>
            </a:endParaRPr>
          </a:p>
        </p:txBody>
      </p:sp>
      <p:sp>
        <p:nvSpPr>
          <p:cNvPr id="19" name="文本框 39">
            <a:extLst>
              <a:ext uri="{FF2B5EF4-FFF2-40B4-BE49-F238E27FC236}">
                <a16:creationId xmlns:a16="http://schemas.microsoft.com/office/drawing/2014/main" id="{149040CB-5216-2148-BAFE-279FDA7C4895}"/>
              </a:ext>
            </a:extLst>
          </p:cNvPr>
          <p:cNvSpPr txBox="1">
            <a:spLocks noChangeArrowheads="1"/>
          </p:cNvSpPr>
          <p:nvPr/>
        </p:nvSpPr>
        <p:spPr bwMode="auto">
          <a:xfrm>
            <a:off x="5760846" y="1346214"/>
            <a:ext cx="11633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buClr>
                <a:srgbClr val="000000"/>
              </a:buClr>
            </a:pPr>
            <a:r>
              <a:rPr kumimoji="1" lang="en-US" altLang="zh-Hans" sz="800" dirty="0">
                <a:ea typeface="宋体" panose="02010600030101010101" pitchFamily="2" charset="-122"/>
              </a:rPr>
              <a:t>Web</a:t>
            </a:r>
            <a:r>
              <a:rPr kumimoji="1" lang="zh-Hans" altLang="en-US" sz="800" dirty="0">
                <a:ea typeface="宋体" panose="02010600030101010101" pitchFamily="2" charset="-122"/>
              </a:rPr>
              <a:t> </a:t>
            </a:r>
            <a:r>
              <a:rPr kumimoji="1" lang="en-US" altLang="zh-Hans" sz="800" dirty="0">
                <a:ea typeface="宋体" panose="02010600030101010101" pitchFamily="2" charset="-122"/>
              </a:rPr>
              <a:t>Cashier</a:t>
            </a:r>
            <a:endParaRPr kumimoji="1" lang="zh-CN" altLang="en-US" sz="800" dirty="0">
              <a:ea typeface="宋体" panose="02010600030101010101" pitchFamily="2" charset="-122"/>
            </a:endParaRPr>
          </a:p>
        </p:txBody>
      </p:sp>
      <p:sp>
        <p:nvSpPr>
          <p:cNvPr id="20" name="矩形 19">
            <a:extLst>
              <a:ext uri="{FF2B5EF4-FFF2-40B4-BE49-F238E27FC236}">
                <a16:creationId xmlns:a16="http://schemas.microsoft.com/office/drawing/2014/main" id="{834CCA24-3FDB-014F-9F78-E35ECDFA628F}"/>
              </a:ext>
            </a:extLst>
          </p:cNvPr>
          <p:cNvSpPr/>
          <p:nvPr/>
        </p:nvSpPr>
        <p:spPr bwMode="auto">
          <a:xfrm>
            <a:off x="2027938" y="1681787"/>
            <a:ext cx="4841157" cy="1603197"/>
          </a:xfrm>
          <a:prstGeom prst="rect">
            <a:avLst/>
          </a:prstGeom>
          <a:noFill/>
          <a:ln w="12700" cap="flat" cmpd="sng" algn="ctr">
            <a:solidFill>
              <a:srgbClr val="000000"/>
            </a:solid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
                <a:srgbClr val="000000"/>
              </a:buClr>
              <a:buSzTx/>
              <a:buFontTx/>
              <a:buNone/>
              <a:tabLst/>
            </a:pPr>
            <a:endParaRPr kumimoji="0" lang="zh-CN" altLang="en-US" sz="1800" b="0" i="0" u="none" strike="noStrike" cap="none" normalizeH="0" baseline="0">
              <a:ln>
                <a:noFill/>
              </a:ln>
              <a:solidFill>
                <a:srgbClr val="000000"/>
              </a:solidFill>
              <a:effectLst/>
              <a:latin typeface="Microsoft YaHei" charset="0"/>
              <a:ea typeface="宋体" charset="0"/>
              <a:cs typeface="Microsoft YaHei" charset="0"/>
              <a:sym typeface="Microsoft YaHei" charset="0"/>
            </a:endParaRPr>
          </a:p>
        </p:txBody>
      </p:sp>
      <p:sp>
        <p:nvSpPr>
          <p:cNvPr id="21" name="矩形 20">
            <a:extLst>
              <a:ext uri="{FF2B5EF4-FFF2-40B4-BE49-F238E27FC236}">
                <a16:creationId xmlns:a16="http://schemas.microsoft.com/office/drawing/2014/main" id="{17BE2202-6A24-6B4C-BB23-B659036B6298}"/>
              </a:ext>
            </a:extLst>
          </p:cNvPr>
          <p:cNvSpPr/>
          <p:nvPr/>
        </p:nvSpPr>
        <p:spPr bwMode="auto">
          <a:xfrm>
            <a:off x="6949572" y="1667017"/>
            <a:ext cx="4475020" cy="1602000"/>
          </a:xfrm>
          <a:prstGeom prst="rect">
            <a:avLst/>
          </a:prstGeom>
          <a:solidFill>
            <a:schemeClr val="bg1"/>
          </a:solidFill>
          <a:ln w="12700" cap="flat" cmpd="sng" algn="ctr">
            <a:solidFill>
              <a:srgbClr val="000000"/>
            </a:solid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
                <a:srgbClr val="000000"/>
              </a:buClr>
              <a:buSzTx/>
              <a:buFontTx/>
              <a:buNone/>
              <a:tabLst/>
            </a:pPr>
            <a:endParaRPr kumimoji="0" lang="zh-CN" altLang="en-US" sz="1800" b="0" i="0" u="none" strike="noStrike" cap="none" normalizeH="0" baseline="0">
              <a:ln>
                <a:noFill/>
              </a:ln>
              <a:solidFill>
                <a:srgbClr val="000000"/>
              </a:solidFill>
              <a:effectLst/>
              <a:latin typeface="Microsoft YaHei" charset="0"/>
              <a:ea typeface="宋体" charset="0"/>
              <a:cs typeface="Microsoft YaHei" charset="0"/>
              <a:sym typeface="Microsoft YaHei" charset="0"/>
            </a:endParaRPr>
          </a:p>
        </p:txBody>
      </p:sp>
      <p:sp>
        <p:nvSpPr>
          <p:cNvPr id="22" name="文本框 46">
            <a:extLst>
              <a:ext uri="{FF2B5EF4-FFF2-40B4-BE49-F238E27FC236}">
                <a16:creationId xmlns:a16="http://schemas.microsoft.com/office/drawing/2014/main" id="{90E033E7-ECA1-CE4A-8669-8599B2EC713D}"/>
              </a:ext>
            </a:extLst>
          </p:cNvPr>
          <p:cNvSpPr txBox="1">
            <a:spLocks noChangeArrowheads="1"/>
          </p:cNvSpPr>
          <p:nvPr/>
        </p:nvSpPr>
        <p:spPr bwMode="auto">
          <a:xfrm>
            <a:off x="6949571" y="1639833"/>
            <a:ext cx="6511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buClr>
                <a:srgbClr val="000000"/>
              </a:buClr>
            </a:pPr>
            <a:r>
              <a:rPr kumimoji="1" lang="en-US" altLang="zh-Hans" sz="1200" dirty="0" err="1">
                <a:solidFill>
                  <a:schemeClr val="tx1"/>
                </a:solidFill>
                <a:ea typeface="宋体" panose="02010600030101010101" pitchFamily="2" charset="-122"/>
              </a:rPr>
              <a:t>GCash</a:t>
            </a:r>
            <a:endParaRPr kumimoji="1" lang="zh-CN" altLang="en-US" sz="1200" dirty="0">
              <a:solidFill>
                <a:schemeClr val="tx1"/>
              </a:solidFill>
              <a:ea typeface="宋体" panose="02010600030101010101" pitchFamily="2" charset="-122"/>
            </a:endParaRPr>
          </a:p>
        </p:txBody>
      </p:sp>
      <p:sp>
        <p:nvSpPr>
          <p:cNvPr id="23" name="文本框 46">
            <a:extLst>
              <a:ext uri="{FF2B5EF4-FFF2-40B4-BE49-F238E27FC236}">
                <a16:creationId xmlns:a16="http://schemas.microsoft.com/office/drawing/2014/main" id="{2349BFA8-64A7-E24A-A1E3-69F3C49C3278}"/>
              </a:ext>
            </a:extLst>
          </p:cNvPr>
          <p:cNvSpPr txBox="1">
            <a:spLocks noChangeArrowheads="1"/>
          </p:cNvSpPr>
          <p:nvPr/>
        </p:nvSpPr>
        <p:spPr bwMode="auto">
          <a:xfrm>
            <a:off x="1991544" y="1675527"/>
            <a:ext cx="75315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buClr>
                <a:srgbClr val="000000"/>
              </a:buClr>
            </a:pPr>
            <a:r>
              <a:rPr kumimoji="1" lang="en-US" altLang="zh-Hans" sz="1200" dirty="0" err="1"/>
              <a:t>Alipay</a:t>
            </a:r>
            <a:r>
              <a:rPr kumimoji="1" lang="en-US" altLang="zh-Hans" sz="1200" dirty="0"/>
              <a:t>+</a:t>
            </a:r>
            <a:endParaRPr kumimoji="1" lang="zh-CN" altLang="en-US" sz="1200" dirty="0"/>
          </a:p>
        </p:txBody>
      </p:sp>
      <p:sp>
        <p:nvSpPr>
          <p:cNvPr id="24" name="矩形 23">
            <a:extLst>
              <a:ext uri="{FF2B5EF4-FFF2-40B4-BE49-F238E27FC236}">
                <a16:creationId xmlns:a16="http://schemas.microsoft.com/office/drawing/2014/main" id="{27F5474A-77F0-4F42-A31E-E53F09D11BB1}"/>
              </a:ext>
            </a:extLst>
          </p:cNvPr>
          <p:cNvSpPr/>
          <p:nvPr/>
        </p:nvSpPr>
        <p:spPr bwMode="auto">
          <a:xfrm>
            <a:off x="2153397" y="2178803"/>
            <a:ext cx="1110969" cy="619305"/>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Hans" sz="800" dirty="0">
                <a:solidFill>
                  <a:srgbClr val="000000"/>
                </a:solidFill>
              </a:rPr>
              <a:t>Acquiring</a:t>
            </a:r>
            <a:endParaRPr kumimoji="1" lang="zh-CN" altLang="en-US" sz="800" dirty="0">
              <a:solidFill>
                <a:srgbClr val="000000"/>
              </a:solidFill>
            </a:endParaRPr>
          </a:p>
        </p:txBody>
      </p:sp>
      <p:sp>
        <p:nvSpPr>
          <p:cNvPr id="25" name="矩形 24">
            <a:extLst>
              <a:ext uri="{FF2B5EF4-FFF2-40B4-BE49-F238E27FC236}">
                <a16:creationId xmlns:a16="http://schemas.microsoft.com/office/drawing/2014/main" id="{858C3485-4501-1248-9C66-8FB2CE9A803B}"/>
              </a:ext>
            </a:extLst>
          </p:cNvPr>
          <p:cNvSpPr/>
          <p:nvPr/>
        </p:nvSpPr>
        <p:spPr bwMode="auto">
          <a:xfrm>
            <a:off x="3366643" y="2183581"/>
            <a:ext cx="869730" cy="612005"/>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Hans" sz="800" dirty="0">
                <a:solidFill>
                  <a:srgbClr val="000000"/>
                </a:solidFill>
              </a:rPr>
              <a:t>Merchant</a:t>
            </a:r>
          </a:p>
        </p:txBody>
      </p:sp>
      <p:sp>
        <p:nvSpPr>
          <p:cNvPr id="26" name="矩形 25">
            <a:extLst>
              <a:ext uri="{FF2B5EF4-FFF2-40B4-BE49-F238E27FC236}">
                <a16:creationId xmlns:a16="http://schemas.microsoft.com/office/drawing/2014/main" id="{A633E88A-B958-9E4F-9AF6-A25B57ACA9A6}"/>
              </a:ext>
            </a:extLst>
          </p:cNvPr>
          <p:cNvSpPr/>
          <p:nvPr/>
        </p:nvSpPr>
        <p:spPr bwMode="auto">
          <a:xfrm>
            <a:off x="4377547" y="2195593"/>
            <a:ext cx="995458" cy="599993"/>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Hans" sz="800" dirty="0">
                <a:solidFill>
                  <a:srgbClr val="000000"/>
                </a:solidFill>
              </a:rPr>
              <a:t>Promotion</a:t>
            </a:r>
          </a:p>
        </p:txBody>
      </p:sp>
      <p:sp>
        <p:nvSpPr>
          <p:cNvPr id="27" name="矩形 26">
            <a:extLst>
              <a:ext uri="{FF2B5EF4-FFF2-40B4-BE49-F238E27FC236}">
                <a16:creationId xmlns:a16="http://schemas.microsoft.com/office/drawing/2014/main" id="{F1531FBF-6205-0D4F-B687-19DC7F45BBEF}"/>
              </a:ext>
            </a:extLst>
          </p:cNvPr>
          <p:cNvSpPr/>
          <p:nvPr/>
        </p:nvSpPr>
        <p:spPr bwMode="auto">
          <a:xfrm>
            <a:off x="5503501" y="2184887"/>
            <a:ext cx="1089409" cy="587469"/>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Hans" sz="800" dirty="0">
                <a:solidFill>
                  <a:srgbClr val="000000"/>
                </a:solidFill>
              </a:rPr>
              <a:t>Cashier</a:t>
            </a:r>
          </a:p>
        </p:txBody>
      </p:sp>
      <p:sp>
        <p:nvSpPr>
          <p:cNvPr id="28" name="矩形 27">
            <a:extLst>
              <a:ext uri="{FF2B5EF4-FFF2-40B4-BE49-F238E27FC236}">
                <a16:creationId xmlns:a16="http://schemas.microsoft.com/office/drawing/2014/main" id="{7FBDD087-24B4-514F-A4E0-80EF2584950E}"/>
              </a:ext>
            </a:extLst>
          </p:cNvPr>
          <p:cNvSpPr/>
          <p:nvPr/>
        </p:nvSpPr>
        <p:spPr bwMode="auto">
          <a:xfrm>
            <a:off x="7161352" y="1916832"/>
            <a:ext cx="792088" cy="288032"/>
          </a:xfrm>
          <a:prstGeom prst="rect">
            <a:avLst/>
          </a:prstGeom>
          <a:solidFill>
            <a:srgbClr val="00B0F0">
              <a:alpha val="60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Hans" sz="1000" dirty="0">
                <a:solidFill>
                  <a:srgbClr val="000000"/>
                </a:solidFill>
              </a:rPr>
              <a:t>App MW</a:t>
            </a:r>
            <a:endParaRPr kumimoji="1" lang="zh-CN" altLang="en-US" sz="1000" dirty="0">
              <a:solidFill>
                <a:srgbClr val="000000"/>
              </a:solidFill>
            </a:endParaRPr>
          </a:p>
        </p:txBody>
      </p:sp>
      <p:sp>
        <p:nvSpPr>
          <p:cNvPr id="29" name="矩形 28">
            <a:extLst>
              <a:ext uri="{FF2B5EF4-FFF2-40B4-BE49-F238E27FC236}">
                <a16:creationId xmlns:a16="http://schemas.microsoft.com/office/drawing/2014/main" id="{1E8A96B2-692F-444F-A46D-D68104FE3FAA}"/>
              </a:ext>
            </a:extLst>
          </p:cNvPr>
          <p:cNvSpPr/>
          <p:nvPr/>
        </p:nvSpPr>
        <p:spPr bwMode="auto">
          <a:xfrm>
            <a:off x="8028126" y="1916832"/>
            <a:ext cx="948193" cy="275748"/>
          </a:xfrm>
          <a:prstGeom prst="rect">
            <a:avLst/>
          </a:prstGeom>
          <a:solidFill>
            <a:srgbClr val="00B0F0">
              <a:alpha val="60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Hans" sz="1000" dirty="0" err="1">
                <a:solidFill>
                  <a:srgbClr val="000000"/>
                </a:solidFill>
              </a:rPr>
              <a:t>GCOMega</a:t>
            </a:r>
            <a:endParaRPr kumimoji="1" lang="zh-CN" altLang="en-US" sz="1000" dirty="0">
              <a:solidFill>
                <a:srgbClr val="000000"/>
              </a:solidFill>
            </a:endParaRPr>
          </a:p>
        </p:txBody>
      </p:sp>
      <p:sp>
        <p:nvSpPr>
          <p:cNvPr id="30" name="矩形 29">
            <a:extLst>
              <a:ext uri="{FF2B5EF4-FFF2-40B4-BE49-F238E27FC236}">
                <a16:creationId xmlns:a16="http://schemas.microsoft.com/office/drawing/2014/main" id="{79EF81A1-5B63-1C47-BF92-3AC488248277}"/>
              </a:ext>
            </a:extLst>
          </p:cNvPr>
          <p:cNvSpPr/>
          <p:nvPr/>
        </p:nvSpPr>
        <p:spPr bwMode="auto">
          <a:xfrm>
            <a:off x="9051067" y="1916832"/>
            <a:ext cx="948193" cy="275748"/>
          </a:xfrm>
          <a:prstGeom prst="rect">
            <a:avLst/>
          </a:prstGeom>
          <a:solidFill>
            <a:srgbClr val="00B0F0">
              <a:alpha val="60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Hans" sz="1000" dirty="0">
                <a:solidFill>
                  <a:srgbClr val="000000"/>
                </a:solidFill>
              </a:rPr>
              <a:t>Quest</a:t>
            </a:r>
            <a:endParaRPr kumimoji="1" lang="zh-CN" altLang="en-US" sz="1000" dirty="0">
              <a:solidFill>
                <a:srgbClr val="000000"/>
              </a:solidFill>
            </a:endParaRPr>
          </a:p>
        </p:txBody>
      </p:sp>
      <p:sp>
        <p:nvSpPr>
          <p:cNvPr id="31" name="矩形 30">
            <a:extLst>
              <a:ext uri="{FF2B5EF4-FFF2-40B4-BE49-F238E27FC236}">
                <a16:creationId xmlns:a16="http://schemas.microsoft.com/office/drawing/2014/main" id="{6DC714FE-8E1C-2C4C-8B9E-1AC6B97F4F89}"/>
              </a:ext>
            </a:extLst>
          </p:cNvPr>
          <p:cNvSpPr/>
          <p:nvPr/>
        </p:nvSpPr>
        <p:spPr bwMode="auto">
          <a:xfrm>
            <a:off x="10129622" y="1929116"/>
            <a:ext cx="948193" cy="275748"/>
          </a:xfrm>
          <a:prstGeom prst="rect">
            <a:avLst/>
          </a:prstGeom>
          <a:solidFill>
            <a:srgbClr val="00B0F0">
              <a:alpha val="60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Hans" sz="1000" dirty="0">
                <a:solidFill>
                  <a:srgbClr val="000000"/>
                </a:solidFill>
              </a:rPr>
              <a:t>Core</a:t>
            </a:r>
            <a:endParaRPr kumimoji="1" lang="zh-CN" altLang="en-US" sz="1000" dirty="0">
              <a:solidFill>
                <a:srgbClr val="000000"/>
              </a:solidFill>
            </a:endParaRPr>
          </a:p>
        </p:txBody>
      </p:sp>
      <p:sp>
        <p:nvSpPr>
          <p:cNvPr id="32" name="矩形 45">
            <a:extLst>
              <a:ext uri="{FF2B5EF4-FFF2-40B4-BE49-F238E27FC236}">
                <a16:creationId xmlns:a16="http://schemas.microsoft.com/office/drawing/2014/main" id="{D157D8FA-EB9F-6544-AAEB-5922072A825A}"/>
              </a:ext>
            </a:extLst>
          </p:cNvPr>
          <p:cNvSpPr>
            <a:spLocks noChangeArrowheads="1"/>
          </p:cNvSpPr>
          <p:nvPr/>
        </p:nvSpPr>
        <p:spPr bwMode="auto">
          <a:xfrm>
            <a:off x="7145386" y="2284951"/>
            <a:ext cx="4074493" cy="928025"/>
          </a:xfrm>
          <a:prstGeom prst="rect">
            <a:avLst/>
          </a:prstGeom>
          <a:solidFill>
            <a:srgbClr val="FFFFFF"/>
          </a:solidFill>
          <a:ln w="12700" algn="ctr">
            <a:solidFill>
              <a:srgbClr val="000000"/>
            </a:solidFill>
            <a:miter lim="400000"/>
            <a:headEnd/>
            <a:tailEnd/>
          </a:ln>
        </p:spPr>
        <p:txBody>
          <a:bodyPr wrap="square" lIns="50800" tIns="50800" rIns="50800" bIns="50800" anchor="ctr">
            <a:spAutoFit/>
          </a:bodyPr>
          <a:lstStyle/>
          <a:p>
            <a:pPr eaLnBrk="1">
              <a:buClr>
                <a:srgbClr val="000000"/>
              </a:buClr>
            </a:pPr>
            <a:endParaRPr lang="zh-CN" altLang="en-US">
              <a:ea typeface="宋体" panose="02010600030101010101" pitchFamily="2" charset="-122"/>
            </a:endParaRPr>
          </a:p>
        </p:txBody>
      </p:sp>
      <p:sp>
        <p:nvSpPr>
          <p:cNvPr id="33" name="文本框 59">
            <a:extLst>
              <a:ext uri="{FF2B5EF4-FFF2-40B4-BE49-F238E27FC236}">
                <a16:creationId xmlns:a16="http://schemas.microsoft.com/office/drawing/2014/main" id="{AF615019-80F3-DF43-82C4-9D1EB438987A}"/>
              </a:ext>
            </a:extLst>
          </p:cNvPr>
          <p:cNvSpPr txBox="1">
            <a:spLocks noChangeArrowheads="1"/>
          </p:cNvSpPr>
          <p:nvPr/>
        </p:nvSpPr>
        <p:spPr bwMode="auto">
          <a:xfrm>
            <a:off x="7104112" y="2253202"/>
            <a:ext cx="23962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buClr>
                <a:srgbClr val="000000"/>
              </a:buClr>
            </a:pPr>
            <a:r>
              <a:rPr kumimoji="1" lang="en-US" altLang="zh-CN" sz="1200" dirty="0">
                <a:ea typeface="宋体" panose="02010600030101010101" pitchFamily="2" charset="-122"/>
              </a:rPr>
              <a:t>ESB</a:t>
            </a:r>
            <a:r>
              <a:rPr kumimoji="1" lang="zh-CN" altLang="en-US" sz="1200" dirty="0">
                <a:ea typeface="宋体" panose="02010600030101010101" pitchFamily="2" charset="-122"/>
              </a:rPr>
              <a:t> （</a:t>
            </a:r>
            <a:r>
              <a:rPr kumimoji="1" lang="en-US" altLang="zh-CN" sz="1200" dirty="0">
                <a:ea typeface="宋体" panose="02010600030101010101" pitchFamily="2" charset="-122"/>
              </a:rPr>
              <a:t>Risk</a:t>
            </a:r>
            <a:r>
              <a:rPr kumimoji="1" lang="zh-CN" altLang="en-US" sz="1200" dirty="0">
                <a:ea typeface="宋体" panose="02010600030101010101" pitchFamily="2" charset="-122"/>
              </a:rPr>
              <a:t> </a:t>
            </a:r>
            <a:r>
              <a:rPr kumimoji="1" lang="en-US" altLang="zh-CN" sz="1200" dirty="0">
                <a:ea typeface="宋体" panose="02010600030101010101" pitchFamily="2" charset="-122"/>
              </a:rPr>
              <a:t>integration</a:t>
            </a:r>
            <a:r>
              <a:rPr kumimoji="1" lang="zh-CN" altLang="en-US" sz="1200" dirty="0">
                <a:ea typeface="宋体" panose="02010600030101010101" pitchFamily="2" charset="-122"/>
              </a:rPr>
              <a:t> </a:t>
            </a:r>
            <a:r>
              <a:rPr kumimoji="1" lang="en-US" altLang="zh-Hans" sz="1200" dirty="0">
                <a:ea typeface="宋体" panose="02010600030101010101" pitchFamily="2" charset="-122"/>
              </a:rPr>
              <a:t>L</a:t>
            </a:r>
            <a:r>
              <a:rPr kumimoji="1" lang="en-US" altLang="zh-CN" sz="1200" dirty="0">
                <a:ea typeface="宋体" panose="02010600030101010101" pitchFamily="2" charset="-122"/>
              </a:rPr>
              <a:t>ayer</a:t>
            </a:r>
            <a:r>
              <a:rPr kumimoji="1" lang="zh-CN" altLang="en-US" sz="1200" dirty="0">
                <a:ea typeface="宋体" panose="02010600030101010101" pitchFamily="2" charset="-122"/>
              </a:rPr>
              <a:t>）</a:t>
            </a:r>
          </a:p>
        </p:txBody>
      </p:sp>
      <p:sp>
        <p:nvSpPr>
          <p:cNvPr id="34" name="矩形 33">
            <a:extLst>
              <a:ext uri="{FF2B5EF4-FFF2-40B4-BE49-F238E27FC236}">
                <a16:creationId xmlns:a16="http://schemas.microsoft.com/office/drawing/2014/main" id="{CB4395C2-A3F3-5640-B905-A9E0C810B4DF}"/>
              </a:ext>
            </a:extLst>
          </p:cNvPr>
          <p:cNvSpPr/>
          <p:nvPr/>
        </p:nvSpPr>
        <p:spPr bwMode="auto">
          <a:xfrm>
            <a:off x="7227254" y="2525322"/>
            <a:ext cx="639498" cy="255600"/>
          </a:xfrm>
          <a:prstGeom prst="rect">
            <a:avLst/>
          </a:prstGeom>
          <a:solidFill>
            <a:srgbClr val="92CF50"/>
          </a:solidFill>
          <a:ln w="12700" cap="flat" cmpd="sng" algn="ctr">
            <a:noFill/>
            <a:prstDash val="solid"/>
            <a:miter lim="400000"/>
            <a:headEnd type="none" w="med" len="med"/>
            <a:tailEnd type="none" w="med" len="med"/>
          </a:ln>
          <a:effectLst/>
        </p:spPr>
        <p:txBody>
          <a:bodyPr wrap="square" lIns="50800" tIns="50800" rIns="50800" bIns="50800" anchor="ctr">
            <a:spAutoFit/>
          </a:bodyPr>
          <a:lstStyle/>
          <a:p>
            <a:pPr eaLnBrk="1">
              <a:buClr>
                <a:srgbClr val="000000"/>
              </a:buClr>
              <a:defRPr/>
            </a:pPr>
            <a:r>
              <a:rPr lang="en-US" altLang="zh-Hans" sz="1000" dirty="0">
                <a:solidFill>
                  <a:schemeClr val="bg1"/>
                </a:solidFill>
                <a:latin typeface="Microsoft YaHei" charset="0"/>
                <a:ea typeface="宋体" charset="0"/>
                <a:cs typeface="+mn-cs"/>
                <a:sym typeface="Microsoft YaHei" charset="0"/>
              </a:rPr>
              <a:t>Register</a:t>
            </a:r>
            <a:endParaRPr lang="zh-CN" altLang="en-US" sz="1000" dirty="0">
              <a:solidFill>
                <a:schemeClr val="bg1"/>
              </a:solidFill>
              <a:latin typeface="Microsoft YaHei" charset="0"/>
              <a:ea typeface="宋体" charset="0"/>
              <a:cs typeface="+mn-cs"/>
              <a:sym typeface="Microsoft YaHei" charset="0"/>
            </a:endParaRPr>
          </a:p>
        </p:txBody>
      </p:sp>
      <p:sp>
        <p:nvSpPr>
          <p:cNvPr id="35" name="矩形 34">
            <a:extLst>
              <a:ext uri="{FF2B5EF4-FFF2-40B4-BE49-F238E27FC236}">
                <a16:creationId xmlns:a16="http://schemas.microsoft.com/office/drawing/2014/main" id="{7AC6D488-623F-2C4B-B166-D5A3DC99D408}"/>
              </a:ext>
            </a:extLst>
          </p:cNvPr>
          <p:cNvSpPr/>
          <p:nvPr/>
        </p:nvSpPr>
        <p:spPr bwMode="auto">
          <a:xfrm>
            <a:off x="7922893" y="2525322"/>
            <a:ext cx="503237" cy="255600"/>
          </a:xfrm>
          <a:prstGeom prst="rect">
            <a:avLst/>
          </a:prstGeom>
          <a:solidFill>
            <a:srgbClr val="92CF50"/>
          </a:solidFill>
          <a:ln w="12700" cap="flat" cmpd="sng" algn="ctr">
            <a:noFill/>
            <a:prstDash val="solid"/>
            <a:miter lim="400000"/>
            <a:headEnd type="none" w="med" len="med"/>
            <a:tailEnd type="none" w="med" len="med"/>
          </a:ln>
          <a:effectLst/>
        </p:spPr>
        <p:txBody>
          <a:bodyPr wrap="square" lIns="50800" tIns="50800" rIns="50800" bIns="50800" anchor="ctr">
            <a:spAutoFit/>
          </a:bodyPr>
          <a:lstStyle/>
          <a:p>
            <a:pPr eaLnBrk="1">
              <a:buClr>
                <a:srgbClr val="000000"/>
              </a:buClr>
              <a:defRPr/>
            </a:pPr>
            <a:r>
              <a:rPr lang="en-US" altLang="zh-Hans" sz="1000" dirty="0">
                <a:solidFill>
                  <a:schemeClr val="bg1"/>
                </a:solidFill>
                <a:latin typeface="Microsoft YaHei" charset="0"/>
                <a:ea typeface="宋体" charset="0"/>
                <a:cs typeface="+mn-cs"/>
                <a:sym typeface="Microsoft YaHei" charset="0"/>
              </a:rPr>
              <a:t>Login</a:t>
            </a:r>
            <a:endParaRPr lang="zh-CN" altLang="en-US" sz="1000" dirty="0">
              <a:solidFill>
                <a:schemeClr val="bg1"/>
              </a:solidFill>
              <a:latin typeface="Microsoft YaHei" charset="0"/>
              <a:ea typeface="宋体" charset="0"/>
              <a:cs typeface="+mn-cs"/>
              <a:sym typeface="Microsoft YaHei" charset="0"/>
            </a:endParaRPr>
          </a:p>
        </p:txBody>
      </p:sp>
      <p:sp>
        <p:nvSpPr>
          <p:cNvPr id="36" name="矩形 35">
            <a:extLst>
              <a:ext uri="{FF2B5EF4-FFF2-40B4-BE49-F238E27FC236}">
                <a16:creationId xmlns:a16="http://schemas.microsoft.com/office/drawing/2014/main" id="{DF3ED678-1747-8144-BDB5-3C07FAA52ED0}"/>
              </a:ext>
            </a:extLst>
          </p:cNvPr>
          <p:cNvSpPr/>
          <p:nvPr/>
        </p:nvSpPr>
        <p:spPr bwMode="auto">
          <a:xfrm>
            <a:off x="8482271" y="2525322"/>
            <a:ext cx="744537" cy="255600"/>
          </a:xfrm>
          <a:prstGeom prst="rect">
            <a:avLst/>
          </a:prstGeom>
          <a:solidFill>
            <a:srgbClr val="92CF50"/>
          </a:solidFill>
          <a:ln w="12700" cap="flat" cmpd="sng" algn="ctr">
            <a:noFill/>
            <a:prstDash val="solid"/>
            <a:miter lim="400000"/>
            <a:headEnd type="none" w="med" len="med"/>
            <a:tailEnd type="none" w="med" len="med"/>
          </a:ln>
          <a:effectLst/>
        </p:spPr>
        <p:txBody>
          <a:bodyPr lIns="50800" tIns="50800" rIns="50800" bIns="50800" anchor="ctr">
            <a:spAutoFit/>
          </a:bodyPr>
          <a:lstStyle/>
          <a:p>
            <a:pPr eaLnBrk="1">
              <a:buClr>
                <a:srgbClr val="000000"/>
              </a:buClr>
              <a:defRPr/>
            </a:pPr>
            <a:r>
              <a:rPr lang="en-US" altLang="zh-Hans" sz="1000" dirty="0">
                <a:solidFill>
                  <a:schemeClr val="bg1"/>
                </a:solidFill>
                <a:latin typeface="Microsoft YaHei" charset="0"/>
                <a:ea typeface="宋体" charset="0"/>
                <a:cs typeface="+mn-cs"/>
                <a:sym typeface="Microsoft YaHei" charset="0"/>
              </a:rPr>
              <a:t>Cash</a:t>
            </a:r>
            <a:r>
              <a:rPr lang="zh-Hans" altLang="en-US" sz="1000" dirty="0">
                <a:solidFill>
                  <a:schemeClr val="bg1"/>
                </a:solidFill>
                <a:latin typeface="Microsoft YaHei" charset="0"/>
                <a:ea typeface="宋体" charset="0"/>
                <a:cs typeface="+mn-cs"/>
                <a:sym typeface="Microsoft YaHei" charset="0"/>
              </a:rPr>
              <a:t> </a:t>
            </a:r>
            <a:r>
              <a:rPr lang="en-US" altLang="zh-Hans" sz="1000" dirty="0">
                <a:solidFill>
                  <a:schemeClr val="bg1"/>
                </a:solidFill>
                <a:latin typeface="Microsoft YaHei" charset="0"/>
                <a:ea typeface="宋体" charset="0"/>
                <a:cs typeface="+mn-cs"/>
                <a:sym typeface="Microsoft YaHei" charset="0"/>
              </a:rPr>
              <a:t>in</a:t>
            </a:r>
            <a:endParaRPr lang="zh-CN" altLang="en-US" sz="1000" dirty="0">
              <a:solidFill>
                <a:schemeClr val="bg1"/>
              </a:solidFill>
              <a:latin typeface="Microsoft YaHei" charset="0"/>
              <a:ea typeface="宋体" charset="0"/>
              <a:cs typeface="+mn-cs"/>
              <a:sym typeface="Microsoft YaHei" charset="0"/>
            </a:endParaRPr>
          </a:p>
        </p:txBody>
      </p:sp>
      <p:sp>
        <p:nvSpPr>
          <p:cNvPr id="37" name="矩形 36">
            <a:extLst>
              <a:ext uri="{FF2B5EF4-FFF2-40B4-BE49-F238E27FC236}">
                <a16:creationId xmlns:a16="http://schemas.microsoft.com/office/drawing/2014/main" id="{3E719B8E-5E22-854F-A13A-CC2E595DCE74}"/>
              </a:ext>
            </a:extLst>
          </p:cNvPr>
          <p:cNvSpPr/>
          <p:nvPr/>
        </p:nvSpPr>
        <p:spPr bwMode="auto">
          <a:xfrm>
            <a:off x="8169497" y="2861933"/>
            <a:ext cx="746125" cy="255600"/>
          </a:xfrm>
          <a:prstGeom prst="rect">
            <a:avLst/>
          </a:prstGeom>
          <a:solidFill>
            <a:srgbClr val="002060"/>
          </a:solidFill>
          <a:ln w="12700" cap="flat" cmpd="sng" algn="ctr">
            <a:noFill/>
            <a:prstDash val="solid"/>
            <a:miter lim="400000"/>
            <a:headEnd type="none" w="med" len="med"/>
            <a:tailEnd type="none" w="med" len="med"/>
          </a:ln>
          <a:effectLst/>
        </p:spPr>
        <p:txBody>
          <a:bodyPr lIns="50800" tIns="50800" rIns="50800" bIns="50800" anchor="ctr">
            <a:spAutoFit/>
          </a:bodyPr>
          <a:lstStyle/>
          <a:p>
            <a:pPr eaLnBrk="1">
              <a:buClr>
                <a:srgbClr val="000000"/>
              </a:buClr>
              <a:defRPr/>
            </a:pPr>
            <a:r>
              <a:rPr lang="en-US" altLang="zh-Hans" sz="1000" dirty="0">
                <a:solidFill>
                  <a:schemeClr val="bg1"/>
                </a:solidFill>
                <a:latin typeface="Microsoft YaHei" charset="0"/>
                <a:ea typeface="宋体" charset="0"/>
                <a:cs typeface="+mn-cs"/>
                <a:sym typeface="Microsoft YaHei" charset="0"/>
              </a:rPr>
              <a:t>Reset</a:t>
            </a:r>
            <a:r>
              <a:rPr lang="zh-Hans" altLang="en-US" sz="1000" dirty="0">
                <a:solidFill>
                  <a:schemeClr val="bg1"/>
                </a:solidFill>
                <a:latin typeface="Microsoft YaHei" charset="0"/>
                <a:ea typeface="宋体" charset="0"/>
                <a:cs typeface="+mn-cs"/>
                <a:sym typeface="Microsoft YaHei" charset="0"/>
              </a:rPr>
              <a:t> </a:t>
            </a:r>
            <a:r>
              <a:rPr lang="en-US" altLang="zh-Hans" sz="1000" dirty="0">
                <a:solidFill>
                  <a:schemeClr val="bg1"/>
                </a:solidFill>
                <a:latin typeface="Microsoft YaHei" charset="0"/>
                <a:ea typeface="宋体" charset="0"/>
                <a:cs typeface="+mn-cs"/>
                <a:sym typeface="Microsoft YaHei" charset="0"/>
              </a:rPr>
              <a:t>Pin</a:t>
            </a:r>
            <a:endParaRPr lang="zh-CN" altLang="en-US" sz="1000" dirty="0">
              <a:solidFill>
                <a:schemeClr val="bg1"/>
              </a:solidFill>
              <a:latin typeface="Microsoft YaHei" charset="0"/>
              <a:ea typeface="宋体" charset="0"/>
              <a:cs typeface="+mn-cs"/>
              <a:sym typeface="Microsoft YaHei" charset="0"/>
            </a:endParaRPr>
          </a:p>
        </p:txBody>
      </p:sp>
      <p:sp>
        <p:nvSpPr>
          <p:cNvPr id="38" name="矩形 37">
            <a:extLst>
              <a:ext uri="{FF2B5EF4-FFF2-40B4-BE49-F238E27FC236}">
                <a16:creationId xmlns:a16="http://schemas.microsoft.com/office/drawing/2014/main" id="{CB69CF80-CF7A-2041-9B30-18F5219CC302}"/>
              </a:ext>
            </a:extLst>
          </p:cNvPr>
          <p:cNvSpPr/>
          <p:nvPr/>
        </p:nvSpPr>
        <p:spPr bwMode="auto">
          <a:xfrm>
            <a:off x="8988185" y="2855447"/>
            <a:ext cx="380968" cy="255600"/>
          </a:xfrm>
          <a:prstGeom prst="rect">
            <a:avLst/>
          </a:prstGeom>
          <a:solidFill>
            <a:srgbClr val="002060"/>
          </a:solidFill>
          <a:ln w="12700" cap="flat" cmpd="sng" algn="ctr">
            <a:noFill/>
            <a:prstDash val="solid"/>
            <a:miter lim="400000"/>
            <a:headEnd type="none" w="med" len="med"/>
            <a:tailEnd type="none" w="med" len="med"/>
          </a:ln>
          <a:effectLst/>
        </p:spPr>
        <p:txBody>
          <a:bodyPr wrap="square" lIns="50800" tIns="50800" rIns="50800" bIns="50800" anchor="ctr">
            <a:spAutoFit/>
          </a:bodyPr>
          <a:lstStyle/>
          <a:p>
            <a:pPr eaLnBrk="1">
              <a:buClr>
                <a:srgbClr val="000000"/>
              </a:buClr>
              <a:defRPr/>
            </a:pPr>
            <a:r>
              <a:rPr lang="en-US" altLang="zh-Hans" sz="1000" dirty="0">
                <a:solidFill>
                  <a:schemeClr val="bg1"/>
                </a:solidFill>
                <a:latin typeface="Microsoft YaHei" charset="0"/>
                <a:ea typeface="宋体" charset="0"/>
                <a:cs typeface="+mn-cs"/>
                <a:sym typeface="Microsoft YaHei" charset="0"/>
              </a:rPr>
              <a:t>P2P</a:t>
            </a:r>
            <a:endParaRPr lang="zh-CN" altLang="en-US" sz="1000" dirty="0">
              <a:solidFill>
                <a:schemeClr val="bg1"/>
              </a:solidFill>
              <a:latin typeface="Microsoft YaHei" charset="0"/>
              <a:ea typeface="宋体" charset="0"/>
              <a:cs typeface="+mn-cs"/>
              <a:sym typeface="Microsoft YaHei" charset="0"/>
            </a:endParaRPr>
          </a:p>
        </p:txBody>
      </p:sp>
      <p:sp>
        <p:nvSpPr>
          <p:cNvPr id="39" name="矩形 38">
            <a:extLst>
              <a:ext uri="{FF2B5EF4-FFF2-40B4-BE49-F238E27FC236}">
                <a16:creationId xmlns:a16="http://schemas.microsoft.com/office/drawing/2014/main" id="{AD5AA062-99FD-1D41-8AB2-65EEBC84D07F}"/>
              </a:ext>
            </a:extLst>
          </p:cNvPr>
          <p:cNvSpPr/>
          <p:nvPr/>
        </p:nvSpPr>
        <p:spPr bwMode="auto">
          <a:xfrm>
            <a:off x="7215872" y="2855447"/>
            <a:ext cx="881062" cy="255600"/>
          </a:xfrm>
          <a:prstGeom prst="rect">
            <a:avLst/>
          </a:prstGeom>
          <a:solidFill>
            <a:srgbClr val="002060"/>
          </a:solidFill>
          <a:ln w="12700" cap="flat" cmpd="sng" algn="ctr">
            <a:noFill/>
            <a:prstDash val="solid"/>
            <a:miter lim="400000"/>
            <a:headEnd type="none" w="med" len="med"/>
            <a:tailEnd type="none" w="med" len="med"/>
          </a:ln>
          <a:effectLst/>
        </p:spPr>
        <p:txBody>
          <a:bodyPr lIns="50800" tIns="50800" rIns="50800" bIns="50800" anchor="ctr">
            <a:spAutoFit/>
          </a:bodyPr>
          <a:lstStyle/>
          <a:p>
            <a:pPr eaLnBrk="1">
              <a:buClr>
                <a:srgbClr val="000000"/>
              </a:buClr>
              <a:defRPr/>
            </a:pPr>
            <a:r>
              <a:rPr lang="en-US" altLang="zh-Hans" sz="1000" dirty="0">
                <a:solidFill>
                  <a:schemeClr val="bg1"/>
                </a:solidFill>
                <a:latin typeface="Microsoft YaHei" charset="0"/>
                <a:ea typeface="宋体" charset="0"/>
                <a:cs typeface="+mn-cs"/>
                <a:sym typeface="Microsoft YaHei" charset="0"/>
              </a:rPr>
              <a:t>Borrow Load</a:t>
            </a:r>
            <a:endParaRPr lang="zh-CN" altLang="en-US" sz="1000" dirty="0">
              <a:solidFill>
                <a:schemeClr val="bg1"/>
              </a:solidFill>
              <a:latin typeface="Microsoft YaHei" charset="0"/>
              <a:ea typeface="宋体" charset="0"/>
              <a:cs typeface="+mn-cs"/>
              <a:sym typeface="Microsoft YaHei" charset="0"/>
            </a:endParaRPr>
          </a:p>
        </p:txBody>
      </p:sp>
      <p:sp>
        <p:nvSpPr>
          <p:cNvPr id="40" name="矩形 39">
            <a:extLst>
              <a:ext uri="{FF2B5EF4-FFF2-40B4-BE49-F238E27FC236}">
                <a16:creationId xmlns:a16="http://schemas.microsoft.com/office/drawing/2014/main" id="{9E134FCA-9E1C-4448-B4FA-A0187D24B008}"/>
              </a:ext>
            </a:extLst>
          </p:cNvPr>
          <p:cNvSpPr/>
          <p:nvPr/>
        </p:nvSpPr>
        <p:spPr bwMode="auto">
          <a:xfrm>
            <a:off x="9282949" y="2525322"/>
            <a:ext cx="728661" cy="255600"/>
          </a:xfrm>
          <a:prstGeom prst="rect">
            <a:avLst/>
          </a:prstGeom>
          <a:solidFill>
            <a:srgbClr val="92CF50"/>
          </a:solidFill>
          <a:ln w="12700" cap="flat" cmpd="sng" algn="ctr">
            <a:noFill/>
            <a:prstDash val="solid"/>
            <a:miter lim="400000"/>
            <a:headEnd type="none" w="med" len="med"/>
            <a:tailEnd type="none" w="med" len="med"/>
          </a:ln>
          <a:effectLst/>
        </p:spPr>
        <p:txBody>
          <a:bodyPr wrap="square" lIns="50800" tIns="50800" rIns="50800" bIns="50800" anchor="ctr">
            <a:spAutoFit/>
          </a:bodyPr>
          <a:lstStyle/>
          <a:p>
            <a:pPr eaLnBrk="1">
              <a:buClr>
                <a:srgbClr val="000000"/>
              </a:buClr>
              <a:defRPr/>
            </a:pPr>
            <a:r>
              <a:rPr lang="en-US" altLang="zh-Hans" sz="1000" dirty="0">
                <a:solidFill>
                  <a:schemeClr val="bg1"/>
                </a:solidFill>
                <a:latin typeface="Microsoft YaHei" charset="0"/>
                <a:ea typeface="宋体" charset="0"/>
                <a:cs typeface="+mn-cs"/>
                <a:sym typeface="Microsoft YaHei" charset="0"/>
              </a:rPr>
              <a:t>Buy</a:t>
            </a:r>
            <a:r>
              <a:rPr lang="zh-Hans" altLang="en-US" sz="1000" dirty="0">
                <a:solidFill>
                  <a:schemeClr val="bg1"/>
                </a:solidFill>
                <a:latin typeface="Microsoft YaHei" charset="0"/>
                <a:ea typeface="宋体" charset="0"/>
                <a:cs typeface="+mn-cs"/>
                <a:sym typeface="Microsoft YaHei" charset="0"/>
              </a:rPr>
              <a:t> </a:t>
            </a:r>
            <a:r>
              <a:rPr lang="en-US" altLang="zh-Hans" sz="1000" dirty="0">
                <a:solidFill>
                  <a:schemeClr val="bg1"/>
                </a:solidFill>
                <a:latin typeface="Microsoft YaHei" charset="0"/>
                <a:ea typeface="宋体" charset="0"/>
                <a:cs typeface="+mn-cs"/>
                <a:sym typeface="Microsoft YaHei" charset="0"/>
              </a:rPr>
              <a:t>Load</a:t>
            </a:r>
            <a:endParaRPr lang="zh-CN" altLang="en-US" sz="1000" dirty="0">
              <a:solidFill>
                <a:schemeClr val="bg1"/>
              </a:solidFill>
              <a:latin typeface="Microsoft YaHei" charset="0"/>
              <a:ea typeface="宋体" charset="0"/>
              <a:cs typeface="+mn-cs"/>
              <a:sym typeface="Microsoft YaHei" charset="0"/>
            </a:endParaRPr>
          </a:p>
        </p:txBody>
      </p:sp>
      <p:sp>
        <p:nvSpPr>
          <p:cNvPr id="41" name="矩形 40">
            <a:extLst>
              <a:ext uri="{FF2B5EF4-FFF2-40B4-BE49-F238E27FC236}">
                <a16:creationId xmlns:a16="http://schemas.microsoft.com/office/drawing/2014/main" id="{27806089-87A3-C14D-9577-1832E2E057AD}"/>
              </a:ext>
            </a:extLst>
          </p:cNvPr>
          <p:cNvSpPr/>
          <p:nvPr/>
        </p:nvSpPr>
        <p:spPr bwMode="auto">
          <a:xfrm>
            <a:off x="9441717" y="2868954"/>
            <a:ext cx="818688" cy="255600"/>
          </a:xfrm>
          <a:prstGeom prst="rect">
            <a:avLst/>
          </a:prstGeom>
          <a:solidFill>
            <a:srgbClr val="002060"/>
          </a:solidFill>
          <a:ln w="12700" cap="flat" cmpd="sng" algn="ctr">
            <a:noFill/>
            <a:prstDash val="solid"/>
            <a:miter lim="400000"/>
            <a:headEnd type="none" w="med" len="med"/>
            <a:tailEnd type="none" w="med" len="med"/>
          </a:ln>
          <a:effectLst/>
        </p:spPr>
        <p:txBody>
          <a:bodyPr wrap="square" lIns="50800" tIns="50800" rIns="50800" bIns="50800" anchor="ctr">
            <a:spAutoFit/>
          </a:bodyPr>
          <a:lstStyle/>
          <a:p>
            <a:pPr eaLnBrk="1">
              <a:buClr>
                <a:srgbClr val="000000"/>
              </a:buClr>
              <a:defRPr/>
            </a:pPr>
            <a:r>
              <a:rPr lang="en-US" altLang="zh-Hans" sz="1000" dirty="0">
                <a:solidFill>
                  <a:schemeClr val="bg1"/>
                </a:solidFill>
                <a:latin typeface="Microsoft YaHei" charset="0"/>
                <a:ea typeface="宋体" charset="0"/>
                <a:cs typeface="+mn-cs"/>
                <a:sym typeface="Microsoft YaHei" charset="0"/>
              </a:rPr>
              <a:t>QR Code</a:t>
            </a:r>
            <a:endParaRPr lang="zh-CN" altLang="en-US" sz="1000" dirty="0">
              <a:solidFill>
                <a:schemeClr val="bg1"/>
              </a:solidFill>
              <a:latin typeface="Microsoft YaHei" charset="0"/>
              <a:ea typeface="宋体" charset="0"/>
              <a:cs typeface="+mn-cs"/>
              <a:sym typeface="Microsoft YaHei" charset="0"/>
            </a:endParaRPr>
          </a:p>
        </p:txBody>
      </p:sp>
      <p:sp>
        <p:nvSpPr>
          <p:cNvPr id="42" name="矩形 41">
            <a:extLst>
              <a:ext uri="{FF2B5EF4-FFF2-40B4-BE49-F238E27FC236}">
                <a16:creationId xmlns:a16="http://schemas.microsoft.com/office/drawing/2014/main" id="{234C414C-01A1-F249-94CE-BFEE7C09983E}"/>
              </a:ext>
            </a:extLst>
          </p:cNvPr>
          <p:cNvSpPr/>
          <p:nvPr/>
        </p:nvSpPr>
        <p:spPr bwMode="auto">
          <a:xfrm>
            <a:off x="10314025" y="2859490"/>
            <a:ext cx="855910" cy="256480"/>
          </a:xfrm>
          <a:prstGeom prst="rect">
            <a:avLst/>
          </a:prstGeom>
          <a:solidFill>
            <a:srgbClr val="002060"/>
          </a:solidFill>
          <a:ln w="12700" cap="flat" cmpd="sng" algn="ctr">
            <a:noFill/>
            <a:prstDash val="solid"/>
            <a:miter lim="400000"/>
            <a:headEnd type="none" w="med" len="med"/>
            <a:tailEnd type="none" w="med" len="med"/>
          </a:ln>
          <a:effectLst/>
        </p:spPr>
        <p:txBody>
          <a:bodyPr wrap="square" lIns="50800" tIns="50800" rIns="50800" bIns="50800" anchor="ctr">
            <a:spAutoFit/>
          </a:bodyPr>
          <a:lstStyle/>
          <a:p>
            <a:pPr eaLnBrk="1">
              <a:buClr>
                <a:srgbClr val="000000"/>
              </a:buClr>
              <a:defRPr/>
            </a:pPr>
            <a:r>
              <a:rPr lang="en-US" altLang="zh-Hans" sz="1000" dirty="0" err="1">
                <a:solidFill>
                  <a:schemeClr val="bg1"/>
                </a:solidFill>
                <a:latin typeface="Microsoft YaHei" charset="0"/>
                <a:ea typeface="宋体" charset="0"/>
                <a:cs typeface="+mn-cs"/>
                <a:sym typeface="Microsoft YaHei" charset="0"/>
              </a:rPr>
              <a:t>Paypal</a:t>
            </a:r>
            <a:endParaRPr lang="zh-CN" altLang="en-US" sz="1000" dirty="0">
              <a:solidFill>
                <a:schemeClr val="bg1"/>
              </a:solidFill>
              <a:latin typeface="Microsoft YaHei" charset="0"/>
              <a:ea typeface="宋体" charset="0"/>
              <a:cs typeface="+mn-cs"/>
              <a:sym typeface="Microsoft YaHei" charset="0"/>
            </a:endParaRPr>
          </a:p>
        </p:txBody>
      </p:sp>
      <p:sp>
        <p:nvSpPr>
          <p:cNvPr id="43" name="矩形 42">
            <a:extLst>
              <a:ext uri="{FF2B5EF4-FFF2-40B4-BE49-F238E27FC236}">
                <a16:creationId xmlns:a16="http://schemas.microsoft.com/office/drawing/2014/main" id="{6E903F80-AC65-BF4A-B95F-F924BCDFBEA8}"/>
              </a:ext>
            </a:extLst>
          </p:cNvPr>
          <p:cNvSpPr/>
          <p:nvPr/>
        </p:nvSpPr>
        <p:spPr bwMode="auto">
          <a:xfrm>
            <a:off x="10067751" y="2525322"/>
            <a:ext cx="1102184" cy="256480"/>
          </a:xfrm>
          <a:prstGeom prst="rect">
            <a:avLst/>
          </a:prstGeom>
          <a:solidFill>
            <a:srgbClr val="002060"/>
          </a:solidFill>
          <a:ln w="12700" cap="flat" cmpd="sng" algn="ctr">
            <a:noFill/>
            <a:prstDash val="solid"/>
            <a:miter lim="400000"/>
            <a:headEnd type="none" w="med" len="med"/>
            <a:tailEnd type="none" w="med" len="med"/>
          </a:ln>
          <a:effectLst/>
        </p:spPr>
        <p:txBody>
          <a:bodyPr wrap="square" lIns="50800" tIns="50800" rIns="50800" bIns="50800" anchor="ctr">
            <a:spAutoFit/>
          </a:bodyPr>
          <a:lstStyle/>
          <a:p>
            <a:pPr eaLnBrk="1">
              <a:buClr>
                <a:srgbClr val="000000"/>
              </a:buClr>
              <a:defRPr/>
            </a:pPr>
            <a:r>
              <a:rPr lang="en-US" altLang="zh-Hans" sz="1000" dirty="0">
                <a:solidFill>
                  <a:schemeClr val="bg1"/>
                </a:solidFill>
                <a:latin typeface="Microsoft YaHei" charset="0"/>
                <a:ea typeface="宋体" charset="0"/>
                <a:cs typeface="+mn-cs"/>
                <a:sym typeface="Microsoft YaHei" charset="0"/>
              </a:rPr>
              <a:t>Banks Channels</a:t>
            </a:r>
            <a:endParaRPr lang="zh-CN" altLang="en-US" sz="1000" dirty="0">
              <a:solidFill>
                <a:schemeClr val="bg1"/>
              </a:solidFill>
              <a:latin typeface="Microsoft YaHei" charset="0"/>
              <a:ea typeface="宋体" charset="0"/>
              <a:cs typeface="+mn-cs"/>
              <a:sym typeface="Microsoft YaHei" charset="0"/>
            </a:endParaRPr>
          </a:p>
        </p:txBody>
      </p:sp>
      <p:sp>
        <p:nvSpPr>
          <p:cNvPr id="44" name="矩形 17">
            <a:extLst>
              <a:ext uri="{FF2B5EF4-FFF2-40B4-BE49-F238E27FC236}">
                <a16:creationId xmlns:a16="http://schemas.microsoft.com/office/drawing/2014/main" id="{E5E261B4-2081-6347-A830-546EE8D09E51}"/>
              </a:ext>
            </a:extLst>
          </p:cNvPr>
          <p:cNvSpPr>
            <a:spLocks noChangeArrowheads="1"/>
          </p:cNvSpPr>
          <p:nvPr/>
        </p:nvSpPr>
        <p:spPr bwMode="auto">
          <a:xfrm>
            <a:off x="75209" y="1641479"/>
            <a:ext cx="1829140" cy="5055265"/>
          </a:xfrm>
          <a:prstGeom prst="rect">
            <a:avLst/>
          </a:prstGeom>
          <a:noFill/>
          <a:ln>
            <a:solidFill>
              <a:srgbClr val="000000"/>
            </a:solidFill>
          </a:ln>
          <a:extLst/>
        </p:spPr>
        <p:txBody>
          <a:bodyPr wrap="square" lIns="50800" tIns="50800" rIns="50800" bIns="50800" anchor="ctr">
            <a:spAutoFit/>
          </a:bodyPr>
          <a:lstStyle/>
          <a:p>
            <a:pPr eaLnBrk="1">
              <a:buClr>
                <a:srgbClr val="000000"/>
              </a:buClr>
            </a:pPr>
            <a:endParaRPr lang="zh-CN" altLang="en-US">
              <a:ea typeface="宋体" panose="02010600030101010101" pitchFamily="2" charset="-122"/>
            </a:endParaRPr>
          </a:p>
        </p:txBody>
      </p:sp>
      <p:sp>
        <p:nvSpPr>
          <p:cNvPr id="45" name="文本框 21">
            <a:extLst>
              <a:ext uri="{FF2B5EF4-FFF2-40B4-BE49-F238E27FC236}">
                <a16:creationId xmlns:a16="http://schemas.microsoft.com/office/drawing/2014/main" id="{60E0E01F-A3BB-004D-91FF-F228573E09A3}"/>
              </a:ext>
            </a:extLst>
          </p:cNvPr>
          <p:cNvSpPr txBox="1">
            <a:spLocks noChangeArrowheads="1"/>
          </p:cNvSpPr>
          <p:nvPr/>
        </p:nvSpPr>
        <p:spPr bwMode="auto">
          <a:xfrm>
            <a:off x="594457" y="1740873"/>
            <a:ext cx="6601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buClr>
                <a:srgbClr val="000000"/>
              </a:buClr>
            </a:pPr>
            <a:r>
              <a:rPr kumimoji="1" lang="en-US" altLang="zh-CN" sz="1200" dirty="0">
                <a:ea typeface="宋体" panose="02010600030101010101" pitchFamily="2" charset="-122"/>
              </a:rPr>
              <a:t>Global</a:t>
            </a:r>
            <a:endParaRPr kumimoji="1" lang="zh-CN" altLang="en-US" sz="1200" dirty="0">
              <a:ea typeface="宋体" panose="02010600030101010101" pitchFamily="2" charset="-122"/>
            </a:endParaRPr>
          </a:p>
        </p:txBody>
      </p:sp>
      <p:sp>
        <p:nvSpPr>
          <p:cNvPr id="46" name="矩形 45">
            <a:extLst>
              <a:ext uri="{FF2B5EF4-FFF2-40B4-BE49-F238E27FC236}">
                <a16:creationId xmlns:a16="http://schemas.microsoft.com/office/drawing/2014/main" id="{4A3E1D90-0A8F-B54F-BD2A-E1C2736D53E3}"/>
              </a:ext>
            </a:extLst>
          </p:cNvPr>
          <p:cNvSpPr/>
          <p:nvPr/>
        </p:nvSpPr>
        <p:spPr bwMode="auto">
          <a:xfrm>
            <a:off x="177211" y="2284951"/>
            <a:ext cx="1608796" cy="1493949"/>
          </a:xfrm>
          <a:prstGeom prst="rect">
            <a:avLst/>
          </a:prstGeom>
          <a:solidFill>
            <a:srgbClr val="1EAFFB"/>
          </a:solidFill>
          <a:ln w="38100" cap="flat" cmpd="sng" algn="ctr">
            <a:noFill/>
            <a:prstDash val="solid"/>
            <a:miter lim="400000"/>
            <a:headEnd type="none" w="med" len="med"/>
            <a:tailEnd type="none" w="med" len="med"/>
          </a:ln>
          <a:effectLst>
            <a:outerShdw blurRad="38100" dist="25400" dir="5400000" algn="ctr" rotWithShape="0">
              <a:srgbClr val="00B0F0">
                <a:alpha val="50000"/>
              </a:srgbClr>
            </a:outerShdw>
          </a:effectLst>
        </p:spPr>
        <p:txBody>
          <a:bodyPr wrap="square" lIns="50800" tIns="50800" rIns="50800" bIns="50800" anchor="ctr">
            <a:spAutoFit/>
          </a:bodyPr>
          <a:lstStyle/>
          <a:p>
            <a:pPr eaLnBrk="1">
              <a:buClr>
                <a:srgbClr val="000000"/>
              </a:buClr>
              <a:defRPr/>
            </a:pPr>
            <a:endParaRPr lang="zh-CN" altLang="en-US">
              <a:latin typeface="Microsoft YaHei" charset="0"/>
              <a:ea typeface="宋体" charset="0"/>
              <a:cs typeface="Microsoft YaHei" charset="0"/>
              <a:sym typeface="Microsoft YaHei" charset="0"/>
            </a:endParaRPr>
          </a:p>
        </p:txBody>
      </p:sp>
      <p:sp>
        <p:nvSpPr>
          <p:cNvPr id="47" name="文本框 23">
            <a:extLst>
              <a:ext uri="{FF2B5EF4-FFF2-40B4-BE49-F238E27FC236}">
                <a16:creationId xmlns:a16="http://schemas.microsoft.com/office/drawing/2014/main" id="{0913F8A7-D518-A347-937A-F46916E2677C}"/>
              </a:ext>
            </a:extLst>
          </p:cNvPr>
          <p:cNvSpPr txBox="1">
            <a:spLocks noChangeArrowheads="1"/>
          </p:cNvSpPr>
          <p:nvPr/>
        </p:nvSpPr>
        <p:spPr bwMode="auto">
          <a:xfrm>
            <a:off x="358748" y="2329397"/>
            <a:ext cx="8821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buClr>
                <a:srgbClr val="000000"/>
              </a:buClr>
            </a:pPr>
            <a:r>
              <a:rPr kumimoji="1" lang="en-US" altLang="zh-CN" sz="1200" dirty="0">
                <a:cs typeface="+mn-cs"/>
              </a:rPr>
              <a:t>DFP Center</a:t>
            </a:r>
            <a:endParaRPr kumimoji="1" lang="zh-CN" altLang="en-US" sz="1200" dirty="0">
              <a:cs typeface="+mn-cs"/>
            </a:endParaRPr>
          </a:p>
        </p:txBody>
      </p:sp>
      <p:sp>
        <p:nvSpPr>
          <p:cNvPr id="48" name="矩形 47">
            <a:extLst>
              <a:ext uri="{FF2B5EF4-FFF2-40B4-BE49-F238E27FC236}">
                <a16:creationId xmlns:a16="http://schemas.microsoft.com/office/drawing/2014/main" id="{3A3CE93C-07BD-AC48-8849-C5897AA01B2D}"/>
              </a:ext>
            </a:extLst>
          </p:cNvPr>
          <p:cNvSpPr/>
          <p:nvPr/>
        </p:nvSpPr>
        <p:spPr bwMode="auto">
          <a:xfrm>
            <a:off x="320609" y="2865440"/>
            <a:ext cx="348813" cy="777875"/>
          </a:xfrm>
          <a:prstGeom prst="rect">
            <a:avLst/>
          </a:prstGeom>
          <a:solidFill>
            <a:srgbClr val="FFFFFF"/>
          </a:solidFill>
          <a:ln w="12700" cap="flat" cmpd="sng" algn="ctr">
            <a:solidFill>
              <a:srgbClr val="000000"/>
            </a:solidFill>
            <a:prstDash val="solid"/>
            <a:miter lim="400000"/>
            <a:headEnd type="none" w="med" len="med"/>
            <a:tailEnd type="none" w="med" len="med"/>
          </a:ln>
          <a:effectLst/>
        </p:spPr>
        <p:txBody>
          <a:bodyPr vert="eaVert" lIns="50800" tIns="50800" rIns="50800" bIns="50800" anchor="ctr">
            <a:spAutoFit/>
          </a:bodyPr>
          <a:lstStyle/>
          <a:p>
            <a:pPr eaLnBrk="1">
              <a:buClr>
                <a:srgbClr val="000000"/>
              </a:buClr>
              <a:defRPr/>
            </a:pPr>
            <a:r>
              <a:rPr lang="en-US" altLang="zh-Hans" sz="800" dirty="0">
                <a:latin typeface="Microsoft YaHei" charset="0"/>
                <a:ea typeface="宋体" charset="0"/>
                <a:cs typeface="+mn-cs"/>
                <a:sym typeface="Microsoft YaHei" charset="0"/>
              </a:rPr>
              <a:t>DFP Algorithm</a:t>
            </a:r>
            <a:endParaRPr lang="zh-CN" altLang="en-US" sz="800" dirty="0">
              <a:latin typeface="Microsoft YaHei" charset="0"/>
              <a:ea typeface="宋体" charset="0"/>
              <a:cs typeface="+mn-cs"/>
              <a:sym typeface="Microsoft YaHei" charset="0"/>
            </a:endParaRPr>
          </a:p>
        </p:txBody>
      </p:sp>
      <p:sp>
        <p:nvSpPr>
          <p:cNvPr id="49" name="矩形 48">
            <a:extLst>
              <a:ext uri="{FF2B5EF4-FFF2-40B4-BE49-F238E27FC236}">
                <a16:creationId xmlns:a16="http://schemas.microsoft.com/office/drawing/2014/main" id="{2CE298D6-20E6-DA44-ADE4-C96CC0969893}"/>
              </a:ext>
            </a:extLst>
          </p:cNvPr>
          <p:cNvSpPr/>
          <p:nvPr/>
        </p:nvSpPr>
        <p:spPr bwMode="auto">
          <a:xfrm>
            <a:off x="752857" y="2882184"/>
            <a:ext cx="410369" cy="777875"/>
          </a:xfrm>
          <a:prstGeom prst="rect">
            <a:avLst/>
          </a:prstGeom>
          <a:solidFill>
            <a:srgbClr val="FFFFFF"/>
          </a:solidFill>
          <a:ln w="12700" cap="flat" cmpd="sng" algn="ctr">
            <a:solidFill>
              <a:srgbClr val="000000"/>
            </a:solidFill>
            <a:prstDash val="solid"/>
            <a:miter lim="400000"/>
            <a:headEnd type="none" w="med" len="med"/>
            <a:tailEnd type="none" w="med" len="med"/>
          </a:ln>
          <a:effectLst/>
        </p:spPr>
        <p:txBody>
          <a:bodyPr vert="eaVert" lIns="50800" tIns="50800" rIns="50800" bIns="50800" anchor="ctr">
            <a:spAutoFit/>
          </a:bodyPr>
          <a:lstStyle/>
          <a:p>
            <a:pPr eaLnBrk="1">
              <a:buClr>
                <a:srgbClr val="000000"/>
              </a:buClr>
              <a:defRPr/>
            </a:pPr>
            <a:r>
              <a:rPr lang="en-US" altLang="zh-CN" sz="1000" dirty="0">
                <a:latin typeface="Microsoft YaHei" charset="0"/>
                <a:ea typeface="宋体" charset="0"/>
                <a:sym typeface="Microsoft YaHei" charset="0"/>
              </a:rPr>
              <a:t>Root Detect</a:t>
            </a:r>
            <a:endParaRPr lang="zh-CN" altLang="en-US" sz="1000" dirty="0">
              <a:latin typeface="Microsoft YaHei" charset="0"/>
              <a:ea typeface="宋体" charset="0"/>
              <a:cs typeface="+mn-cs"/>
              <a:sym typeface="Microsoft YaHei" charset="0"/>
            </a:endParaRPr>
          </a:p>
        </p:txBody>
      </p:sp>
      <p:sp>
        <p:nvSpPr>
          <p:cNvPr id="50" name="矩形 49">
            <a:extLst>
              <a:ext uri="{FF2B5EF4-FFF2-40B4-BE49-F238E27FC236}">
                <a16:creationId xmlns:a16="http://schemas.microsoft.com/office/drawing/2014/main" id="{84766176-1817-1B48-BEDF-49A66EFAFFB8}"/>
              </a:ext>
            </a:extLst>
          </p:cNvPr>
          <p:cNvSpPr/>
          <p:nvPr/>
        </p:nvSpPr>
        <p:spPr bwMode="auto">
          <a:xfrm>
            <a:off x="1246661" y="2882184"/>
            <a:ext cx="410369" cy="777875"/>
          </a:xfrm>
          <a:prstGeom prst="rect">
            <a:avLst/>
          </a:prstGeom>
          <a:solidFill>
            <a:srgbClr val="FFFFFF"/>
          </a:solidFill>
          <a:ln w="12700" cap="flat" cmpd="sng" algn="ctr">
            <a:solidFill>
              <a:srgbClr val="000000"/>
            </a:solidFill>
            <a:prstDash val="solid"/>
            <a:miter lim="400000"/>
            <a:headEnd type="none" w="med" len="med"/>
            <a:tailEnd type="none" w="med" len="med"/>
          </a:ln>
          <a:effectLst/>
        </p:spPr>
        <p:txBody>
          <a:bodyPr vert="eaVert" lIns="50800" tIns="50800" rIns="50800" bIns="50800" anchor="ctr">
            <a:spAutoFit/>
          </a:bodyPr>
          <a:lstStyle/>
          <a:p>
            <a:pPr eaLnBrk="1">
              <a:buClr>
                <a:srgbClr val="000000"/>
              </a:buClr>
              <a:defRPr/>
            </a:pPr>
            <a:r>
              <a:rPr lang="en-US" altLang="zh-Hans" sz="1000" dirty="0">
                <a:latin typeface="Microsoft YaHei" charset="0"/>
                <a:ea typeface="宋体" charset="0"/>
                <a:cs typeface="+mn-cs"/>
                <a:sym typeface="Microsoft YaHei" charset="0"/>
              </a:rPr>
              <a:t>Simulator Detect</a:t>
            </a:r>
            <a:endParaRPr lang="zh-CN" altLang="en-US" sz="1000" dirty="0">
              <a:latin typeface="Microsoft YaHei" charset="0"/>
              <a:ea typeface="宋体" charset="0"/>
              <a:cs typeface="+mn-cs"/>
              <a:sym typeface="Microsoft YaHei" charset="0"/>
            </a:endParaRPr>
          </a:p>
        </p:txBody>
      </p:sp>
      <p:sp>
        <p:nvSpPr>
          <p:cNvPr id="51" name="矩形 50">
            <a:extLst>
              <a:ext uri="{FF2B5EF4-FFF2-40B4-BE49-F238E27FC236}">
                <a16:creationId xmlns:a16="http://schemas.microsoft.com/office/drawing/2014/main" id="{B0269E3A-0AA2-9448-B1A0-AA26D70528B1}"/>
              </a:ext>
            </a:extLst>
          </p:cNvPr>
          <p:cNvSpPr/>
          <p:nvPr/>
        </p:nvSpPr>
        <p:spPr bwMode="auto">
          <a:xfrm>
            <a:off x="182296" y="4054587"/>
            <a:ext cx="1617124" cy="1811069"/>
          </a:xfrm>
          <a:prstGeom prst="rect">
            <a:avLst/>
          </a:prstGeom>
          <a:solidFill>
            <a:srgbClr val="1EAFFB"/>
          </a:solidFill>
          <a:ln w="38100" cap="flat" cmpd="sng" algn="ctr">
            <a:noFill/>
            <a:prstDash val="solid"/>
            <a:miter lim="400000"/>
            <a:headEnd type="none" w="med" len="med"/>
            <a:tailEnd type="none" w="med" len="med"/>
          </a:ln>
          <a:effectLst>
            <a:outerShdw blurRad="38100" dist="25400" dir="5400000" algn="ctr" rotWithShape="0">
              <a:srgbClr val="00B0F0">
                <a:alpha val="50000"/>
              </a:srgbClr>
            </a:outerShdw>
          </a:effectLst>
        </p:spPr>
        <p:txBody>
          <a:bodyPr wrap="square" lIns="50800" tIns="50800" rIns="50800" bIns="50800" anchor="ctr">
            <a:spAutoFit/>
          </a:bodyPr>
          <a:lstStyle/>
          <a:p>
            <a:pPr eaLnBrk="1">
              <a:buClr>
                <a:srgbClr val="000000"/>
              </a:buClr>
              <a:defRPr/>
            </a:pPr>
            <a:endParaRPr lang="zh-CN" altLang="en-US">
              <a:latin typeface="Microsoft YaHei" charset="0"/>
              <a:ea typeface="宋体" charset="0"/>
              <a:cs typeface="Microsoft YaHei" charset="0"/>
              <a:sym typeface="Microsoft YaHei" charset="0"/>
            </a:endParaRPr>
          </a:p>
        </p:txBody>
      </p:sp>
      <p:sp>
        <p:nvSpPr>
          <p:cNvPr id="52" name="文本框 34">
            <a:extLst>
              <a:ext uri="{FF2B5EF4-FFF2-40B4-BE49-F238E27FC236}">
                <a16:creationId xmlns:a16="http://schemas.microsoft.com/office/drawing/2014/main" id="{A6608C71-FF6D-E240-8021-4521796C823A}"/>
              </a:ext>
            </a:extLst>
          </p:cNvPr>
          <p:cNvSpPr txBox="1">
            <a:spLocks noChangeArrowheads="1"/>
          </p:cNvSpPr>
          <p:nvPr/>
        </p:nvSpPr>
        <p:spPr bwMode="auto">
          <a:xfrm>
            <a:off x="359251" y="4077964"/>
            <a:ext cx="13104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buClr>
                <a:srgbClr val="000000"/>
              </a:buClr>
            </a:pPr>
            <a:r>
              <a:rPr kumimoji="1" lang="en-US" altLang="zh-CN" sz="1200" dirty="0" err="1"/>
              <a:t>Glocal</a:t>
            </a:r>
            <a:r>
              <a:rPr kumimoji="1" lang="en-US" altLang="zh-CN" sz="1200" dirty="0"/>
              <a:t> Risk Center</a:t>
            </a:r>
            <a:endParaRPr kumimoji="1" lang="zh-CN" altLang="en-US" sz="1200" dirty="0"/>
          </a:p>
        </p:txBody>
      </p:sp>
      <p:sp>
        <p:nvSpPr>
          <p:cNvPr id="53" name="矩形 52">
            <a:extLst>
              <a:ext uri="{FF2B5EF4-FFF2-40B4-BE49-F238E27FC236}">
                <a16:creationId xmlns:a16="http://schemas.microsoft.com/office/drawing/2014/main" id="{1E278BCA-C329-B84D-BD9F-181DFD998FB8}"/>
              </a:ext>
            </a:extLst>
          </p:cNvPr>
          <p:cNvSpPr/>
          <p:nvPr/>
        </p:nvSpPr>
        <p:spPr bwMode="auto">
          <a:xfrm>
            <a:off x="409196" y="4365104"/>
            <a:ext cx="256480" cy="1392554"/>
          </a:xfrm>
          <a:prstGeom prst="rect">
            <a:avLst/>
          </a:prstGeom>
          <a:solidFill>
            <a:srgbClr val="FFFFFF"/>
          </a:solidFill>
          <a:ln w="12700" cap="flat" cmpd="sng" algn="ctr">
            <a:solidFill>
              <a:srgbClr val="000000"/>
            </a:solidFill>
            <a:prstDash val="solid"/>
            <a:miter lim="400000"/>
            <a:headEnd type="none" w="med" len="med"/>
            <a:tailEnd type="none" w="med" len="med"/>
          </a:ln>
          <a:effectLst/>
        </p:spPr>
        <p:txBody>
          <a:bodyPr vert="eaVert" wrap="square" lIns="50800" tIns="50800" rIns="50800" bIns="50800" anchor="ctr">
            <a:spAutoFit/>
          </a:bodyPr>
          <a:lstStyle/>
          <a:p>
            <a:pPr eaLnBrk="1">
              <a:buClr>
                <a:srgbClr val="000000"/>
              </a:buClr>
              <a:defRPr/>
            </a:pPr>
            <a:r>
              <a:rPr lang="en-US" altLang="zh-Hans" sz="1000" dirty="0">
                <a:latin typeface="Microsoft YaHei" charset="0"/>
                <a:ea typeface="宋体" charset="0"/>
                <a:cs typeface="+mn-cs"/>
                <a:sym typeface="Microsoft YaHei" charset="0"/>
              </a:rPr>
              <a:t>Rules Config</a:t>
            </a:r>
            <a:endParaRPr lang="zh-CN" altLang="en-US" sz="1000" dirty="0">
              <a:latin typeface="Microsoft YaHei" charset="0"/>
              <a:ea typeface="宋体" charset="0"/>
              <a:cs typeface="+mn-cs"/>
              <a:sym typeface="Microsoft YaHei" charset="0"/>
            </a:endParaRPr>
          </a:p>
        </p:txBody>
      </p:sp>
      <p:sp>
        <p:nvSpPr>
          <p:cNvPr id="54" name="矩形 53">
            <a:extLst>
              <a:ext uri="{FF2B5EF4-FFF2-40B4-BE49-F238E27FC236}">
                <a16:creationId xmlns:a16="http://schemas.microsoft.com/office/drawing/2014/main" id="{647CDF02-D098-474E-8E69-C257A6AF3548}"/>
              </a:ext>
            </a:extLst>
          </p:cNvPr>
          <p:cNvSpPr/>
          <p:nvPr/>
        </p:nvSpPr>
        <p:spPr bwMode="auto">
          <a:xfrm>
            <a:off x="710244" y="4365104"/>
            <a:ext cx="256480" cy="1392554"/>
          </a:xfrm>
          <a:prstGeom prst="rect">
            <a:avLst/>
          </a:prstGeom>
          <a:solidFill>
            <a:srgbClr val="FFFFFF"/>
          </a:solidFill>
          <a:ln w="12700" cap="flat" cmpd="sng" algn="ctr">
            <a:solidFill>
              <a:srgbClr val="000000"/>
            </a:solidFill>
            <a:prstDash val="solid"/>
            <a:miter lim="400000"/>
            <a:headEnd type="none" w="med" len="med"/>
            <a:tailEnd type="none" w="med" len="med"/>
          </a:ln>
          <a:effectLst/>
        </p:spPr>
        <p:txBody>
          <a:bodyPr vert="eaVert" wrap="square" lIns="50800" tIns="50800" rIns="50800" bIns="50800" anchor="ctr">
            <a:spAutoFit/>
          </a:bodyPr>
          <a:lstStyle/>
          <a:p>
            <a:pPr eaLnBrk="1">
              <a:buClr>
                <a:srgbClr val="000000"/>
              </a:buClr>
              <a:defRPr/>
            </a:pPr>
            <a:r>
              <a:rPr lang="en-US" altLang="zh-Hans" sz="1000" dirty="0">
                <a:latin typeface="Microsoft YaHei" charset="0"/>
                <a:ea typeface="宋体" charset="0"/>
                <a:cs typeface="+mn-cs"/>
                <a:sym typeface="Microsoft YaHei" charset="0"/>
              </a:rPr>
              <a:t>Rules Pack</a:t>
            </a:r>
            <a:endParaRPr lang="zh-CN" altLang="en-US" sz="1000" dirty="0">
              <a:latin typeface="Microsoft YaHei" charset="0"/>
              <a:ea typeface="宋体" charset="0"/>
              <a:cs typeface="+mn-cs"/>
              <a:sym typeface="Microsoft YaHei" charset="0"/>
            </a:endParaRPr>
          </a:p>
        </p:txBody>
      </p:sp>
      <p:sp>
        <p:nvSpPr>
          <p:cNvPr id="55" name="矩形 54">
            <a:extLst>
              <a:ext uri="{FF2B5EF4-FFF2-40B4-BE49-F238E27FC236}">
                <a16:creationId xmlns:a16="http://schemas.microsoft.com/office/drawing/2014/main" id="{728DD063-93F7-E04F-BAB4-6750AD8A747A}"/>
              </a:ext>
            </a:extLst>
          </p:cNvPr>
          <p:cNvSpPr/>
          <p:nvPr/>
        </p:nvSpPr>
        <p:spPr bwMode="auto">
          <a:xfrm>
            <a:off x="1003467" y="4378340"/>
            <a:ext cx="256480" cy="1379319"/>
          </a:xfrm>
          <a:prstGeom prst="rect">
            <a:avLst/>
          </a:prstGeom>
          <a:solidFill>
            <a:srgbClr val="FFFFFF"/>
          </a:solidFill>
          <a:ln w="12700" cap="flat" cmpd="sng" algn="ctr">
            <a:solidFill>
              <a:srgbClr val="000000"/>
            </a:solidFill>
            <a:prstDash val="solid"/>
            <a:miter lim="400000"/>
            <a:headEnd type="none" w="med" len="med"/>
            <a:tailEnd type="none" w="med" len="med"/>
          </a:ln>
          <a:effectLst/>
        </p:spPr>
        <p:txBody>
          <a:bodyPr vert="eaVert" wrap="square" lIns="50800" tIns="50800" rIns="50800" bIns="50800" anchor="ctr">
            <a:spAutoFit/>
          </a:bodyPr>
          <a:lstStyle/>
          <a:p>
            <a:pPr eaLnBrk="1">
              <a:buClr>
                <a:srgbClr val="000000"/>
              </a:buClr>
              <a:defRPr/>
            </a:pPr>
            <a:r>
              <a:rPr lang="en-US" altLang="zh-Hans" sz="1000" dirty="0">
                <a:latin typeface="Microsoft YaHei" charset="0"/>
                <a:ea typeface="宋体" charset="0"/>
                <a:cs typeface="+mn-cs"/>
                <a:sym typeface="Microsoft YaHei" charset="0"/>
              </a:rPr>
              <a:t>Rule Transfer</a:t>
            </a:r>
            <a:endParaRPr lang="zh-CN" altLang="en-US" sz="1000" dirty="0">
              <a:latin typeface="Microsoft YaHei" charset="0"/>
              <a:ea typeface="宋体" charset="0"/>
              <a:cs typeface="+mn-cs"/>
              <a:sym typeface="Microsoft YaHei" charset="0"/>
            </a:endParaRPr>
          </a:p>
        </p:txBody>
      </p:sp>
      <p:sp>
        <p:nvSpPr>
          <p:cNvPr id="57" name="矩形 56">
            <a:extLst>
              <a:ext uri="{FF2B5EF4-FFF2-40B4-BE49-F238E27FC236}">
                <a16:creationId xmlns:a16="http://schemas.microsoft.com/office/drawing/2014/main" id="{0BD9D93C-98AA-2147-AE0B-F0F614FF5072}"/>
              </a:ext>
            </a:extLst>
          </p:cNvPr>
          <p:cNvSpPr/>
          <p:nvPr/>
        </p:nvSpPr>
        <p:spPr bwMode="auto">
          <a:xfrm>
            <a:off x="1333409" y="4378340"/>
            <a:ext cx="256480" cy="1385246"/>
          </a:xfrm>
          <a:prstGeom prst="rect">
            <a:avLst/>
          </a:prstGeom>
          <a:solidFill>
            <a:srgbClr val="FFFFFF"/>
          </a:solidFill>
          <a:ln w="12700" cap="flat" cmpd="sng" algn="ctr">
            <a:solidFill>
              <a:srgbClr val="000000"/>
            </a:solidFill>
            <a:prstDash val="solid"/>
            <a:miter lim="400000"/>
            <a:headEnd type="none" w="med" len="med"/>
            <a:tailEnd type="none" w="med" len="med"/>
          </a:ln>
          <a:effectLst/>
        </p:spPr>
        <p:txBody>
          <a:bodyPr vert="eaVert" wrap="square" lIns="50800" tIns="50800" rIns="50800" bIns="50800" anchor="ctr">
            <a:spAutoFit/>
          </a:bodyPr>
          <a:lstStyle/>
          <a:p>
            <a:pPr eaLnBrk="1">
              <a:buClr>
                <a:srgbClr val="000000"/>
              </a:buClr>
              <a:defRPr/>
            </a:pPr>
            <a:r>
              <a:rPr lang="en-US" altLang="zh-Hans" sz="1000" dirty="0">
                <a:latin typeface="Microsoft YaHei" charset="0"/>
                <a:ea typeface="宋体" charset="0"/>
                <a:cs typeface="+mn-cs"/>
                <a:sym typeface="Microsoft YaHei" charset="0"/>
              </a:rPr>
              <a:t>Global Monitor</a:t>
            </a:r>
            <a:endParaRPr lang="zh-CN" altLang="en-US" sz="1000" dirty="0">
              <a:latin typeface="Microsoft YaHei" charset="0"/>
              <a:ea typeface="宋体" charset="0"/>
              <a:cs typeface="+mn-cs"/>
              <a:sym typeface="Microsoft YaHei" charset="0"/>
            </a:endParaRPr>
          </a:p>
        </p:txBody>
      </p:sp>
      <p:sp>
        <p:nvSpPr>
          <p:cNvPr id="58" name="矩形 57">
            <a:extLst>
              <a:ext uri="{FF2B5EF4-FFF2-40B4-BE49-F238E27FC236}">
                <a16:creationId xmlns:a16="http://schemas.microsoft.com/office/drawing/2014/main" id="{3052F08A-8D45-824C-8E95-04A38273AFA6}"/>
              </a:ext>
            </a:extLst>
          </p:cNvPr>
          <p:cNvSpPr/>
          <p:nvPr/>
        </p:nvSpPr>
        <p:spPr>
          <a:xfrm>
            <a:off x="2460930" y="3930505"/>
            <a:ext cx="1313258" cy="246221"/>
          </a:xfrm>
          <a:prstGeom prst="rect">
            <a:avLst/>
          </a:prstGeom>
        </p:spPr>
        <p:txBody>
          <a:bodyPr wrap="square">
            <a:spAutoFit/>
          </a:bodyPr>
          <a:lstStyle/>
          <a:p>
            <a:pPr defTabSz="895096"/>
            <a:r>
              <a:rPr lang="en-US" altLang="zh-CN" sz="1000" dirty="0">
                <a:solidFill>
                  <a:prstClr val="white"/>
                </a:solidFill>
                <a:latin typeface="微软雅黑" panose="020B0503020204020204" pitchFamily="34" charset="-122"/>
                <a:ea typeface="微软雅黑" panose="020B0503020204020204" pitchFamily="34" charset="-122"/>
              </a:rPr>
              <a:t>Risk</a:t>
            </a:r>
            <a:r>
              <a:rPr lang="zh-CN" altLang="en-US" sz="1000" dirty="0">
                <a:solidFill>
                  <a:prstClr val="white"/>
                </a:solidFill>
                <a:latin typeface="微软雅黑" panose="020B0503020204020204" pitchFamily="34" charset="-122"/>
                <a:ea typeface="微软雅黑" panose="020B0503020204020204" pitchFamily="34" charset="-122"/>
              </a:rPr>
              <a:t> </a:t>
            </a:r>
            <a:r>
              <a:rPr lang="en-US" altLang="zh-CN" sz="1000" dirty="0">
                <a:solidFill>
                  <a:prstClr val="white"/>
                </a:solidFill>
                <a:latin typeface="微软雅黑" panose="020B0503020204020204" pitchFamily="34" charset="-122"/>
                <a:ea typeface="微软雅黑" panose="020B0503020204020204" pitchFamily="34" charset="-122"/>
              </a:rPr>
              <a:t>Insight</a:t>
            </a:r>
          </a:p>
        </p:txBody>
      </p:sp>
      <p:sp>
        <p:nvSpPr>
          <p:cNvPr id="59" name="矩形 58">
            <a:extLst>
              <a:ext uri="{FF2B5EF4-FFF2-40B4-BE49-F238E27FC236}">
                <a16:creationId xmlns:a16="http://schemas.microsoft.com/office/drawing/2014/main" id="{E9ED3475-5C02-5B45-BA5F-0CCB9A1EA1A3}"/>
              </a:ext>
            </a:extLst>
          </p:cNvPr>
          <p:cNvSpPr/>
          <p:nvPr/>
        </p:nvSpPr>
        <p:spPr>
          <a:xfrm>
            <a:off x="2089690" y="3976441"/>
            <a:ext cx="3283314" cy="1958131"/>
          </a:xfrm>
          <a:prstGeom prst="rect">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1000" dirty="0">
                <a:solidFill>
                  <a:schemeClr val="lt1"/>
                </a:solidFill>
                <a:latin typeface="微软雅黑" panose="020B0503020204020204" pitchFamily="34" charset="-122"/>
                <a:ea typeface="微软雅黑" panose="020B0503020204020204" pitchFamily="34" charset="-122"/>
              </a:rPr>
              <a:t>Risk Engine</a:t>
            </a:r>
            <a:r>
              <a:rPr lang="zh-CN" altLang="en-US" sz="1000" dirty="0">
                <a:solidFill>
                  <a:schemeClr val="lt1"/>
                </a:solidFill>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AI Decision</a:t>
            </a:r>
            <a:r>
              <a:rPr lang="zh-CN" altLang="en-US" sz="1000" dirty="0">
                <a:solidFill>
                  <a:schemeClr val="lt1"/>
                </a:solidFill>
                <a:latin typeface="微软雅黑" panose="020B0503020204020204" pitchFamily="34" charset="-122"/>
                <a:ea typeface="微软雅黑" panose="020B0503020204020204" pitchFamily="34" charset="-122"/>
              </a:rPr>
              <a:t>）</a:t>
            </a:r>
          </a:p>
        </p:txBody>
      </p:sp>
      <p:sp>
        <p:nvSpPr>
          <p:cNvPr id="60" name="矩形 59">
            <a:extLst>
              <a:ext uri="{FF2B5EF4-FFF2-40B4-BE49-F238E27FC236}">
                <a16:creationId xmlns:a16="http://schemas.microsoft.com/office/drawing/2014/main" id="{68CBA2BC-4579-7448-B07F-6BC13F3468FE}"/>
              </a:ext>
            </a:extLst>
          </p:cNvPr>
          <p:cNvSpPr/>
          <p:nvPr/>
        </p:nvSpPr>
        <p:spPr>
          <a:xfrm>
            <a:off x="5473098" y="3966107"/>
            <a:ext cx="1241807" cy="1968465"/>
          </a:xfrm>
          <a:prstGeom prst="rect">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1000" dirty="0">
                <a:latin typeface="微软雅黑" panose="020B0503020204020204" pitchFamily="34" charset="-122"/>
                <a:ea typeface="微软雅黑" panose="020B0503020204020204" pitchFamily="34" charset="-122"/>
              </a:rPr>
              <a:t>Rule Operation</a:t>
            </a:r>
            <a:endParaRPr lang="zh-CN" altLang="en-US" sz="1000" dirty="0">
              <a:solidFill>
                <a:schemeClr val="lt1"/>
              </a:solidFill>
              <a:latin typeface="微软雅黑" panose="020B0503020204020204" pitchFamily="34" charset="-122"/>
              <a:ea typeface="微软雅黑" panose="020B0503020204020204" pitchFamily="34" charset="-122"/>
            </a:endParaRPr>
          </a:p>
        </p:txBody>
      </p:sp>
      <p:sp>
        <p:nvSpPr>
          <p:cNvPr id="61" name="圆角矩形 60">
            <a:extLst>
              <a:ext uri="{FF2B5EF4-FFF2-40B4-BE49-F238E27FC236}">
                <a16:creationId xmlns:a16="http://schemas.microsoft.com/office/drawing/2014/main" id="{3ADEEF98-445C-754F-930B-AF198F4620A2}"/>
              </a:ext>
            </a:extLst>
          </p:cNvPr>
          <p:cNvSpPr/>
          <p:nvPr/>
        </p:nvSpPr>
        <p:spPr>
          <a:xfrm>
            <a:off x="4256470" y="4218365"/>
            <a:ext cx="1008315" cy="848329"/>
          </a:xfrm>
          <a:prstGeom prst="roundRect">
            <a:avLst>
              <a:gd name="adj" fmla="val 3031"/>
            </a:avLst>
          </a:prstGeom>
          <a:solidFill>
            <a:schemeClr val="bg1"/>
          </a:solidFill>
        </p:spPr>
        <p:style>
          <a:lnRef idx="1">
            <a:schemeClr val="accent1"/>
          </a:lnRef>
          <a:fillRef idx="3">
            <a:schemeClr val="accent1"/>
          </a:fillRef>
          <a:effectRef idx="2">
            <a:schemeClr val="accent1"/>
          </a:effectRef>
          <a:fontRef idx="minor">
            <a:schemeClr val="lt1"/>
          </a:fontRef>
        </p:style>
        <p:txBody>
          <a:bodyPr tIns="18000" bIns="18000" rtlCol="0" anchor="t"/>
          <a:lstStyle/>
          <a:p>
            <a:pPr algn="ctr"/>
            <a:r>
              <a:rPr kumimoji="1" lang="en-US" altLang="zh-CN" sz="1000" dirty="0">
                <a:solidFill>
                  <a:srgbClr val="000000"/>
                </a:solidFill>
                <a:latin typeface="Microsoft YaHei" charset="-122"/>
                <a:ea typeface="Microsoft YaHei" charset="-122"/>
                <a:cs typeface="Microsoft YaHei" charset="-122"/>
              </a:rPr>
              <a:t>Verification</a:t>
            </a:r>
            <a:endParaRPr kumimoji="1" lang="zh-CN" altLang="en-US" sz="1000" dirty="0">
              <a:solidFill>
                <a:srgbClr val="000000"/>
              </a:solidFill>
              <a:latin typeface="Microsoft YaHei" charset="-122"/>
              <a:ea typeface="Microsoft YaHei" charset="-122"/>
              <a:cs typeface="Microsoft YaHei" charset="-122"/>
            </a:endParaRPr>
          </a:p>
        </p:txBody>
      </p:sp>
      <p:sp>
        <p:nvSpPr>
          <p:cNvPr id="62" name="圆角矩形 61">
            <a:extLst>
              <a:ext uri="{FF2B5EF4-FFF2-40B4-BE49-F238E27FC236}">
                <a16:creationId xmlns:a16="http://schemas.microsoft.com/office/drawing/2014/main" id="{98385294-411C-5742-AC4A-8EB31B22358F}"/>
              </a:ext>
            </a:extLst>
          </p:cNvPr>
          <p:cNvSpPr/>
          <p:nvPr/>
        </p:nvSpPr>
        <p:spPr>
          <a:xfrm>
            <a:off x="2193386" y="4214100"/>
            <a:ext cx="2025342" cy="852594"/>
          </a:xfrm>
          <a:prstGeom prst="roundRect">
            <a:avLst>
              <a:gd name="adj" fmla="val 3031"/>
            </a:avLst>
          </a:prstGeom>
          <a:solidFill>
            <a:schemeClr val="bg1"/>
          </a:solidFill>
        </p:spPr>
        <p:style>
          <a:lnRef idx="1">
            <a:schemeClr val="accent1"/>
          </a:lnRef>
          <a:fillRef idx="3">
            <a:schemeClr val="accent1"/>
          </a:fillRef>
          <a:effectRef idx="2">
            <a:schemeClr val="accent1"/>
          </a:effectRef>
          <a:fontRef idx="minor">
            <a:schemeClr val="lt1"/>
          </a:fontRef>
        </p:style>
        <p:txBody>
          <a:bodyPr tIns="18000" bIns="18000" rtlCol="0" anchor="t"/>
          <a:lstStyle/>
          <a:p>
            <a:pPr lvl="0">
              <a:defRPr/>
            </a:pPr>
            <a:r>
              <a:rPr kumimoji="1" lang="zh-CN" altLang="en-US" sz="1000" kern="0" dirty="0">
                <a:solidFill>
                  <a:prstClr val="black"/>
                </a:solidFill>
                <a:latin typeface="Microsoft YaHei" charset="-122"/>
                <a:ea typeface="Microsoft YaHei" charset="-122"/>
                <a:cs typeface="Microsoft YaHei" charset="-122"/>
              </a:rPr>
              <a:t>  </a:t>
            </a:r>
            <a:r>
              <a:rPr kumimoji="1" lang="en-US" altLang="zh-CN" sz="1000" kern="0" dirty="0">
                <a:solidFill>
                  <a:prstClr val="black"/>
                </a:solidFill>
                <a:latin typeface="Microsoft YaHei" charset="-122"/>
                <a:ea typeface="Microsoft YaHei" charset="-122"/>
                <a:cs typeface="Microsoft YaHei" charset="-122"/>
              </a:rPr>
              <a:t>Risk Engine</a:t>
            </a:r>
            <a:endParaRPr kumimoji="1" lang="zh-CN" altLang="en-US" sz="1000" kern="0" dirty="0">
              <a:solidFill>
                <a:prstClr val="black"/>
              </a:solidFill>
              <a:latin typeface="Microsoft YaHei" charset="-122"/>
              <a:ea typeface="Microsoft YaHei" charset="-122"/>
              <a:cs typeface="Microsoft YaHei" charset="-122"/>
            </a:endParaRPr>
          </a:p>
        </p:txBody>
      </p:sp>
      <p:sp>
        <p:nvSpPr>
          <p:cNvPr id="63" name="圆角矩形 62">
            <a:extLst>
              <a:ext uri="{FF2B5EF4-FFF2-40B4-BE49-F238E27FC236}">
                <a16:creationId xmlns:a16="http://schemas.microsoft.com/office/drawing/2014/main" id="{56DF0E83-CA6B-0D42-91DA-7146D0CE706F}"/>
              </a:ext>
            </a:extLst>
          </p:cNvPr>
          <p:cNvSpPr/>
          <p:nvPr/>
        </p:nvSpPr>
        <p:spPr>
          <a:xfrm>
            <a:off x="2192442" y="5099383"/>
            <a:ext cx="3072343" cy="728943"/>
          </a:xfrm>
          <a:prstGeom prst="roundRect">
            <a:avLst>
              <a:gd name="adj" fmla="val 3031"/>
            </a:avLst>
          </a:prstGeom>
          <a:solidFill>
            <a:schemeClr val="bg1"/>
          </a:solidFill>
        </p:spPr>
        <p:style>
          <a:lnRef idx="1">
            <a:schemeClr val="accent1"/>
          </a:lnRef>
          <a:fillRef idx="3">
            <a:schemeClr val="accent1"/>
          </a:fillRef>
          <a:effectRef idx="2">
            <a:schemeClr val="accent1"/>
          </a:effectRef>
          <a:fontRef idx="minor">
            <a:schemeClr val="lt1"/>
          </a:fontRef>
        </p:style>
        <p:txBody>
          <a:bodyPr tIns="0" bIns="0" rtlCol="0" anchor="t"/>
          <a:lstStyle/>
          <a:p>
            <a:pPr lvl="0" algn="ctr">
              <a:defRPr/>
            </a:pPr>
            <a:r>
              <a:rPr kumimoji="1" lang="zh-CN" altLang="en-US" sz="1000" kern="0" dirty="0">
                <a:solidFill>
                  <a:prstClr val="black"/>
                </a:solidFill>
                <a:latin typeface="Microsoft YaHei" charset="-122"/>
                <a:ea typeface="Microsoft YaHei" charset="-122"/>
                <a:cs typeface="Microsoft YaHei" charset="-122"/>
              </a:rPr>
              <a:t>数据</a:t>
            </a:r>
          </a:p>
        </p:txBody>
      </p:sp>
      <p:sp>
        <p:nvSpPr>
          <p:cNvPr id="64" name="罐形 63">
            <a:extLst>
              <a:ext uri="{FF2B5EF4-FFF2-40B4-BE49-F238E27FC236}">
                <a16:creationId xmlns:a16="http://schemas.microsoft.com/office/drawing/2014/main" id="{1B650A46-F1D0-0840-94DD-F69DA024ECC2}"/>
              </a:ext>
            </a:extLst>
          </p:cNvPr>
          <p:cNvSpPr/>
          <p:nvPr/>
        </p:nvSpPr>
        <p:spPr>
          <a:xfrm>
            <a:off x="2348676" y="5298131"/>
            <a:ext cx="465936" cy="496170"/>
          </a:xfrm>
          <a:prstGeom prst="can">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28800" rIns="36000" bIns="28800" rtlCol="0" anchor="t"/>
          <a:lstStyle/>
          <a:p>
            <a:pPr algn="ctr"/>
            <a:r>
              <a:rPr lang="zh-CN" altLang="en-US" sz="1000" dirty="0">
                <a:latin typeface="微软雅黑" panose="020B0503020204020204" pitchFamily="34" charset="-122"/>
                <a:ea typeface="微软雅黑" panose="020B0503020204020204" pitchFamily="34" charset="-122"/>
              </a:rPr>
              <a:t>标准</a:t>
            </a:r>
            <a:endParaRPr lang="en-US" altLang="zh-CN" sz="1000" dirty="0">
              <a:latin typeface="微软雅黑" panose="020B0503020204020204" pitchFamily="34" charset="-122"/>
              <a:ea typeface="微软雅黑" panose="020B0503020204020204" pitchFamily="34" charset="-122"/>
            </a:endParaRPr>
          </a:p>
          <a:p>
            <a:pPr algn="ctr"/>
            <a:r>
              <a:rPr lang="zh-CN" altLang="en-US" sz="1000" dirty="0">
                <a:latin typeface="微软雅黑" panose="020B0503020204020204" pitchFamily="34" charset="-122"/>
                <a:ea typeface="微软雅黑" panose="020B0503020204020204" pitchFamily="34" charset="-122"/>
              </a:rPr>
              <a:t>事件</a:t>
            </a:r>
          </a:p>
        </p:txBody>
      </p:sp>
      <p:sp>
        <p:nvSpPr>
          <p:cNvPr id="65" name="罐形 64">
            <a:extLst>
              <a:ext uri="{FF2B5EF4-FFF2-40B4-BE49-F238E27FC236}">
                <a16:creationId xmlns:a16="http://schemas.microsoft.com/office/drawing/2014/main" id="{6FCA09EB-4045-694A-B1FC-D1E9B5E16379}"/>
              </a:ext>
            </a:extLst>
          </p:cNvPr>
          <p:cNvSpPr/>
          <p:nvPr/>
        </p:nvSpPr>
        <p:spPr>
          <a:xfrm>
            <a:off x="2916463" y="5298131"/>
            <a:ext cx="440928" cy="496170"/>
          </a:xfrm>
          <a:prstGeom prst="can">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28800" rIns="36000" bIns="28800" rtlCol="0" anchor="t"/>
          <a:lstStyle/>
          <a:p>
            <a:pPr algn="ctr"/>
            <a:r>
              <a:rPr lang="zh-CN" altLang="en-US" sz="1000" dirty="0">
                <a:latin typeface="微软雅黑" panose="020B0503020204020204" pitchFamily="34" charset="-122"/>
                <a:ea typeface="微软雅黑" panose="020B0503020204020204" pitchFamily="34" charset="-122"/>
              </a:rPr>
              <a:t>标准策略</a:t>
            </a:r>
          </a:p>
        </p:txBody>
      </p:sp>
      <p:sp>
        <p:nvSpPr>
          <p:cNvPr id="66" name="罐形 65">
            <a:extLst>
              <a:ext uri="{FF2B5EF4-FFF2-40B4-BE49-F238E27FC236}">
                <a16:creationId xmlns:a16="http://schemas.microsoft.com/office/drawing/2014/main" id="{3D068F57-A0EB-C34C-9DDD-DFC1BCFEB764}"/>
              </a:ext>
            </a:extLst>
          </p:cNvPr>
          <p:cNvSpPr/>
          <p:nvPr/>
        </p:nvSpPr>
        <p:spPr>
          <a:xfrm>
            <a:off x="3454659" y="5299092"/>
            <a:ext cx="455831" cy="495209"/>
          </a:xfrm>
          <a:prstGeom prst="can">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28800" rIns="36000" bIns="28800" rtlCol="0" anchor="t"/>
          <a:lstStyle/>
          <a:p>
            <a:pPr algn="ctr"/>
            <a:r>
              <a:rPr lang="zh-CN" altLang="en-US" sz="1000" dirty="0">
                <a:latin typeface="微软雅黑" panose="020B0503020204020204" pitchFamily="34" charset="-122"/>
                <a:ea typeface="微软雅黑" panose="020B0503020204020204" pitchFamily="34" charset="-122"/>
              </a:rPr>
              <a:t>标准</a:t>
            </a:r>
            <a:endParaRPr lang="en-US" altLang="zh-CN" sz="1000" dirty="0">
              <a:latin typeface="微软雅黑" panose="020B0503020204020204" pitchFamily="34" charset="-122"/>
              <a:ea typeface="微软雅黑" panose="020B0503020204020204" pitchFamily="34" charset="-122"/>
            </a:endParaRPr>
          </a:p>
          <a:p>
            <a:pPr algn="ctr"/>
            <a:r>
              <a:rPr lang="zh-CN" altLang="en-US" sz="1000" dirty="0">
                <a:latin typeface="微软雅黑" panose="020B0503020204020204" pitchFamily="34" charset="-122"/>
                <a:ea typeface="微软雅黑" panose="020B0503020204020204" pitchFamily="34" charset="-122"/>
              </a:rPr>
              <a:t>变量</a:t>
            </a:r>
          </a:p>
        </p:txBody>
      </p:sp>
      <p:sp>
        <p:nvSpPr>
          <p:cNvPr id="67" name="罐形 66">
            <a:extLst>
              <a:ext uri="{FF2B5EF4-FFF2-40B4-BE49-F238E27FC236}">
                <a16:creationId xmlns:a16="http://schemas.microsoft.com/office/drawing/2014/main" id="{8FFB7D9F-E308-3F4C-AC66-7888F03AE7EB}"/>
              </a:ext>
            </a:extLst>
          </p:cNvPr>
          <p:cNvSpPr/>
          <p:nvPr/>
        </p:nvSpPr>
        <p:spPr>
          <a:xfrm>
            <a:off x="4011998" y="5311971"/>
            <a:ext cx="467029" cy="482330"/>
          </a:xfrm>
          <a:prstGeom prst="can">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28800" rIns="36000" bIns="28800" rtlCol="0" anchor="t"/>
          <a:lstStyle/>
          <a:p>
            <a:pPr algn="ctr"/>
            <a:r>
              <a:rPr lang="zh-CN" altLang="en-US" sz="1000" dirty="0">
                <a:latin typeface="微软雅黑" panose="020B0503020204020204" pitchFamily="34" charset="-122"/>
                <a:ea typeface="微软雅黑" panose="020B0503020204020204" pitchFamily="34" charset="-122"/>
              </a:rPr>
              <a:t>联防</a:t>
            </a:r>
            <a:endParaRPr lang="en-US" altLang="zh-CN" sz="1000" dirty="0">
              <a:latin typeface="微软雅黑" panose="020B0503020204020204" pitchFamily="34" charset="-122"/>
              <a:ea typeface="微软雅黑" panose="020B0503020204020204" pitchFamily="34" charset="-122"/>
            </a:endParaRPr>
          </a:p>
          <a:p>
            <a:pPr algn="ctr"/>
            <a:r>
              <a:rPr lang="zh-CN" altLang="en-US" sz="1000" dirty="0">
                <a:latin typeface="微软雅黑" panose="020B0503020204020204" pitchFamily="34" charset="-122"/>
                <a:ea typeface="微软雅黑" panose="020B0503020204020204" pitchFamily="34" charset="-122"/>
              </a:rPr>
              <a:t>名单</a:t>
            </a:r>
          </a:p>
        </p:txBody>
      </p:sp>
      <p:sp>
        <p:nvSpPr>
          <p:cNvPr id="68" name="圆角矩形 67">
            <a:extLst>
              <a:ext uri="{FF2B5EF4-FFF2-40B4-BE49-F238E27FC236}">
                <a16:creationId xmlns:a16="http://schemas.microsoft.com/office/drawing/2014/main" id="{51A3EA19-A9A9-BC4C-B119-4CD9289C8338}"/>
              </a:ext>
            </a:extLst>
          </p:cNvPr>
          <p:cNvSpPr/>
          <p:nvPr/>
        </p:nvSpPr>
        <p:spPr>
          <a:xfrm>
            <a:off x="2274756" y="4414385"/>
            <a:ext cx="860747" cy="306975"/>
          </a:xfrm>
          <a:prstGeom prst="roundRect">
            <a:avLst>
              <a:gd name="adj" fmla="val 7943"/>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800" dirty="0">
                <a:latin typeface="微软雅黑" panose="020B0503020204020204" pitchFamily="34" charset="-122"/>
                <a:ea typeface="微软雅黑" panose="020B0503020204020204" pitchFamily="34" charset="-122"/>
              </a:rPr>
              <a:t>Event Component</a:t>
            </a:r>
            <a:endParaRPr lang="zh-CN" altLang="en-US" sz="800" dirty="0">
              <a:latin typeface="微软雅黑" panose="020B0503020204020204" pitchFamily="34" charset="-122"/>
              <a:ea typeface="微软雅黑" panose="020B0503020204020204" pitchFamily="34" charset="-122"/>
            </a:endParaRPr>
          </a:p>
        </p:txBody>
      </p:sp>
      <p:sp>
        <p:nvSpPr>
          <p:cNvPr id="69" name="圆角矩形 68">
            <a:extLst>
              <a:ext uri="{FF2B5EF4-FFF2-40B4-BE49-F238E27FC236}">
                <a16:creationId xmlns:a16="http://schemas.microsoft.com/office/drawing/2014/main" id="{43059924-D2C6-B548-9498-EE51433E3632}"/>
              </a:ext>
            </a:extLst>
          </p:cNvPr>
          <p:cNvSpPr/>
          <p:nvPr/>
        </p:nvSpPr>
        <p:spPr>
          <a:xfrm>
            <a:off x="4326457" y="4473397"/>
            <a:ext cx="803695" cy="247964"/>
          </a:xfrm>
          <a:prstGeom prst="roundRect">
            <a:avLst>
              <a:gd name="adj" fmla="val 7943"/>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1000" dirty="0">
                <a:latin typeface="微软雅黑" panose="020B0503020204020204" pitchFamily="34" charset="-122"/>
                <a:ea typeface="微软雅黑" panose="020B0503020204020204" pitchFamily="34" charset="-122"/>
              </a:rPr>
              <a:t>Fingerprint</a:t>
            </a:r>
            <a:endParaRPr lang="zh-CN" altLang="en-US" sz="1000" dirty="0">
              <a:latin typeface="微软雅黑" panose="020B0503020204020204" pitchFamily="34" charset="-122"/>
              <a:ea typeface="微软雅黑" panose="020B0503020204020204" pitchFamily="34" charset="-122"/>
            </a:endParaRPr>
          </a:p>
        </p:txBody>
      </p:sp>
      <p:sp>
        <p:nvSpPr>
          <p:cNvPr id="70" name="圆角矩形 69">
            <a:extLst>
              <a:ext uri="{FF2B5EF4-FFF2-40B4-BE49-F238E27FC236}">
                <a16:creationId xmlns:a16="http://schemas.microsoft.com/office/drawing/2014/main" id="{C18817F2-F38F-4240-9A49-51C80A22B533}"/>
              </a:ext>
            </a:extLst>
          </p:cNvPr>
          <p:cNvSpPr/>
          <p:nvPr/>
        </p:nvSpPr>
        <p:spPr>
          <a:xfrm>
            <a:off x="2274757" y="4765150"/>
            <a:ext cx="855291" cy="285346"/>
          </a:xfrm>
          <a:prstGeom prst="roundRect">
            <a:avLst>
              <a:gd name="adj" fmla="val 7943"/>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800" dirty="0">
                <a:latin typeface="微软雅黑" panose="020B0503020204020204" pitchFamily="34" charset="-122"/>
                <a:ea typeface="微软雅黑" panose="020B0503020204020204" pitchFamily="34" charset="-122"/>
              </a:rPr>
              <a:t>Rule Component</a:t>
            </a:r>
            <a:endParaRPr lang="zh-CN" altLang="en-US" sz="800" dirty="0">
              <a:latin typeface="微软雅黑" panose="020B0503020204020204" pitchFamily="34" charset="-122"/>
              <a:ea typeface="微软雅黑" panose="020B0503020204020204" pitchFamily="34" charset="-122"/>
            </a:endParaRPr>
          </a:p>
        </p:txBody>
      </p:sp>
      <p:sp>
        <p:nvSpPr>
          <p:cNvPr id="71" name="圆角矩形 70">
            <a:extLst>
              <a:ext uri="{FF2B5EF4-FFF2-40B4-BE49-F238E27FC236}">
                <a16:creationId xmlns:a16="http://schemas.microsoft.com/office/drawing/2014/main" id="{00053AB8-06DD-634C-99A0-259315AEEA29}"/>
              </a:ext>
            </a:extLst>
          </p:cNvPr>
          <p:cNvSpPr/>
          <p:nvPr/>
        </p:nvSpPr>
        <p:spPr>
          <a:xfrm>
            <a:off x="3239443" y="4407926"/>
            <a:ext cx="900673" cy="313434"/>
          </a:xfrm>
          <a:prstGeom prst="roundRect">
            <a:avLst>
              <a:gd name="adj" fmla="val 7943"/>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800" dirty="0">
                <a:latin typeface="微软雅黑" panose="020B0503020204020204" pitchFamily="34" charset="-122"/>
                <a:ea typeface="微软雅黑" panose="020B0503020204020204" pitchFamily="34" charset="-122"/>
              </a:rPr>
              <a:t>T Component</a:t>
            </a:r>
            <a:endParaRPr lang="zh-CN" altLang="en-US" sz="800" dirty="0">
              <a:latin typeface="微软雅黑" panose="020B0503020204020204" pitchFamily="34" charset="-122"/>
              <a:ea typeface="微软雅黑" panose="020B0503020204020204" pitchFamily="34" charset="-122"/>
            </a:endParaRPr>
          </a:p>
        </p:txBody>
      </p:sp>
      <p:sp>
        <p:nvSpPr>
          <p:cNvPr id="72" name="圆角矩形 71">
            <a:extLst>
              <a:ext uri="{FF2B5EF4-FFF2-40B4-BE49-F238E27FC236}">
                <a16:creationId xmlns:a16="http://schemas.microsoft.com/office/drawing/2014/main" id="{B361B573-A556-1842-AB22-7363E7A28126}"/>
              </a:ext>
            </a:extLst>
          </p:cNvPr>
          <p:cNvSpPr/>
          <p:nvPr/>
        </p:nvSpPr>
        <p:spPr>
          <a:xfrm>
            <a:off x="4326457" y="4759042"/>
            <a:ext cx="803695" cy="244328"/>
          </a:xfrm>
          <a:prstGeom prst="roundRect">
            <a:avLst>
              <a:gd name="adj" fmla="val 7943"/>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1000" dirty="0">
                <a:latin typeface="微软雅黑" panose="020B0503020204020204" pitchFamily="34" charset="-122"/>
                <a:ea typeface="微软雅黑" panose="020B0503020204020204" pitchFamily="34" charset="-122"/>
              </a:rPr>
              <a:t>OTP</a:t>
            </a:r>
            <a:r>
              <a:rPr lang="is-I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
        <p:nvSpPr>
          <p:cNvPr id="73" name="圆角矩形 72">
            <a:extLst>
              <a:ext uri="{FF2B5EF4-FFF2-40B4-BE49-F238E27FC236}">
                <a16:creationId xmlns:a16="http://schemas.microsoft.com/office/drawing/2014/main" id="{3CC37EAA-2EC7-C040-84D5-B71A98C655C4}"/>
              </a:ext>
            </a:extLst>
          </p:cNvPr>
          <p:cNvSpPr/>
          <p:nvPr/>
        </p:nvSpPr>
        <p:spPr>
          <a:xfrm>
            <a:off x="3239443" y="4751271"/>
            <a:ext cx="900673" cy="301506"/>
          </a:xfrm>
          <a:prstGeom prst="roundRect">
            <a:avLst>
              <a:gd name="adj" fmla="val 7943"/>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800" dirty="0">
                <a:latin typeface="微软雅黑" panose="020B0503020204020204" pitchFamily="34" charset="-122"/>
                <a:ea typeface="微软雅黑" panose="020B0503020204020204" pitchFamily="34" charset="-122"/>
              </a:rPr>
              <a:t>Model Component</a:t>
            </a:r>
            <a:endParaRPr lang="zh-CN" altLang="en-US" sz="800" dirty="0">
              <a:latin typeface="微软雅黑" panose="020B0503020204020204" pitchFamily="34" charset="-122"/>
              <a:ea typeface="微软雅黑" panose="020B0503020204020204" pitchFamily="34" charset="-122"/>
            </a:endParaRPr>
          </a:p>
        </p:txBody>
      </p:sp>
      <p:sp>
        <p:nvSpPr>
          <p:cNvPr id="74" name="圆角矩形 73">
            <a:extLst>
              <a:ext uri="{FF2B5EF4-FFF2-40B4-BE49-F238E27FC236}">
                <a16:creationId xmlns:a16="http://schemas.microsoft.com/office/drawing/2014/main" id="{39CA777C-2938-3C49-AE01-C191B764122A}"/>
              </a:ext>
            </a:extLst>
          </p:cNvPr>
          <p:cNvSpPr/>
          <p:nvPr/>
        </p:nvSpPr>
        <p:spPr>
          <a:xfrm>
            <a:off x="5544764" y="4304736"/>
            <a:ext cx="1059496" cy="1523590"/>
          </a:xfrm>
          <a:prstGeom prst="roundRect">
            <a:avLst>
              <a:gd name="adj" fmla="val 3031"/>
            </a:avLst>
          </a:prstGeom>
          <a:solidFill>
            <a:schemeClr val="bg1"/>
          </a:solidFill>
        </p:spPr>
        <p:style>
          <a:lnRef idx="1">
            <a:schemeClr val="accent1"/>
          </a:lnRef>
          <a:fillRef idx="3">
            <a:schemeClr val="accent1"/>
          </a:fillRef>
          <a:effectRef idx="2">
            <a:schemeClr val="accent1"/>
          </a:effectRef>
          <a:fontRef idx="minor">
            <a:schemeClr val="lt1"/>
          </a:fontRef>
        </p:style>
        <p:txBody>
          <a:bodyPr tIns="0" bIns="0" rtlCol="0" anchor="t"/>
          <a:lstStyle/>
          <a:p>
            <a:pPr lvl="0" algn="ctr">
              <a:defRPr/>
            </a:pPr>
            <a:endParaRPr kumimoji="1" lang="zh-CN" altLang="en-US" sz="1000" kern="0" dirty="0">
              <a:solidFill>
                <a:prstClr val="black"/>
              </a:solidFill>
              <a:cs typeface="微软雅黑"/>
            </a:endParaRPr>
          </a:p>
        </p:txBody>
      </p:sp>
      <p:sp>
        <p:nvSpPr>
          <p:cNvPr id="75" name="圆角矩形 74">
            <a:extLst>
              <a:ext uri="{FF2B5EF4-FFF2-40B4-BE49-F238E27FC236}">
                <a16:creationId xmlns:a16="http://schemas.microsoft.com/office/drawing/2014/main" id="{AD1E0A5A-28EE-1E42-8EC7-6497F5AFC9DA}"/>
              </a:ext>
            </a:extLst>
          </p:cNvPr>
          <p:cNvSpPr/>
          <p:nvPr/>
        </p:nvSpPr>
        <p:spPr>
          <a:xfrm>
            <a:off x="5631960" y="4385223"/>
            <a:ext cx="881815" cy="261208"/>
          </a:xfrm>
          <a:prstGeom prst="roundRect">
            <a:avLst>
              <a:gd name="adj" fmla="val 7943"/>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1000" dirty="0">
                <a:latin typeface="微软雅黑" panose="020B0503020204020204" pitchFamily="34" charset="-122"/>
                <a:ea typeface="微软雅黑" panose="020B0503020204020204" pitchFamily="34" charset="-122"/>
              </a:rPr>
              <a:t>Event </a:t>
            </a:r>
            <a:r>
              <a:rPr lang="en-US" altLang="zh-CN" sz="1000" dirty="0" err="1">
                <a:latin typeface="微软雅黑" panose="020B0503020204020204" pitchFamily="34" charset="-122"/>
                <a:ea typeface="微软雅黑" panose="020B0503020204020204" pitchFamily="34" charset="-122"/>
              </a:rPr>
              <a:t>Mgmt</a:t>
            </a:r>
            <a:endParaRPr lang="zh-CN" altLang="en-US" sz="1000" dirty="0">
              <a:latin typeface="微软雅黑" panose="020B0503020204020204" pitchFamily="34" charset="-122"/>
              <a:ea typeface="微软雅黑" panose="020B0503020204020204" pitchFamily="34" charset="-122"/>
            </a:endParaRPr>
          </a:p>
        </p:txBody>
      </p:sp>
      <p:sp>
        <p:nvSpPr>
          <p:cNvPr id="76" name="圆角矩形 75">
            <a:extLst>
              <a:ext uri="{FF2B5EF4-FFF2-40B4-BE49-F238E27FC236}">
                <a16:creationId xmlns:a16="http://schemas.microsoft.com/office/drawing/2014/main" id="{E3DF72B4-9C45-3C43-875E-163B974C7C28}"/>
              </a:ext>
            </a:extLst>
          </p:cNvPr>
          <p:cNvSpPr/>
          <p:nvPr/>
        </p:nvSpPr>
        <p:spPr>
          <a:xfrm>
            <a:off x="5631960" y="4666296"/>
            <a:ext cx="881815" cy="246208"/>
          </a:xfrm>
          <a:prstGeom prst="roundRect">
            <a:avLst>
              <a:gd name="adj" fmla="val 7943"/>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1000" dirty="0">
                <a:latin typeface="微软雅黑" panose="020B0503020204020204" pitchFamily="34" charset="-122"/>
                <a:ea typeface="微软雅黑" panose="020B0503020204020204" pitchFamily="34" charset="-122"/>
              </a:rPr>
              <a:t>Rule </a:t>
            </a:r>
            <a:r>
              <a:rPr lang="en-US" altLang="zh-CN" sz="1000" dirty="0" err="1">
                <a:latin typeface="微软雅黑" panose="020B0503020204020204" pitchFamily="34" charset="-122"/>
                <a:ea typeface="微软雅黑" panose="020B0503020204020204" pitchFamily="34" charset="-122"/>
              </a:rPr>
              <a:t>Mgmt</a:t>
            </a:r>
            <a:endParaRPr lang="zh-CN" altLang="en-US" sz="1000" dirty="0">
              <a:latin typeface="微软雅黑" panose="020B0503020204020204" pitchFamily="34" charset="-122"/>
              <a:ea typeface="微软雅黑" panose="020B0503020204020204" pitchFamily="34" charset="-122"/>
            </a:endParaRPr>
          </a:p>
        </p:txBody>
      </p:sp>
      <p:sp>
        <p:nvSpPr>
          <p:cNvPr id="77" name="圆角矩形 76">
            <a:extLst>
              <a:ext uri="{FF2B5EF4-FFF2-40B4-BE49-F238E27FC236}">
                <a16:creationId xmlns:a16="http://schemas.microsoft.com/office/drawing/2014/main" id="{421480AE-8B09-1A47-B39A-4BABE9734F72}"/>
              </a:ext>
            </a:extLst>
          </p:cNvPr>
          <p:cNvSpPr/>
          <p:nvPr/>
        </p:nvSpPr>
        <p:spPr>
          <a:xfrm>
            <a:off x="5631959" y="4941276"/>
            <a:ext cx="881815" cy="262097"/>
          </a:xfrm>
          <a:prstGeom prst="roundRect">
            <a:avLst>
              <a:gd name="adj" fmla="val 7943"/>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1000" dirty="0">
                <a:latin typeface="微软雅黑" panose="020B0503020204020204" pitchFamily="34" charset="-122"/>
                <a:ea typeface="微软雅黑" panose="020B0503020204020204" pitchFamily="34" charset="-122"/>
              </a:rPr>
              <a:t>Variable</a:t>
            </a:r>
            <a:endParaRPr lang="zh-CN" altLang="en-US" sz="1000" dirty="0">
              <a:latin typeface="微软雅黑" panose="020B0503020204020204" pitchFamily="34" charset="-122"/>
              <a:ea typeface="微软雅黑" panose="020B0503020204020204" pitchFamily="34" charset="-122"/>
            </a:endParaRPr>
          </a:p>
        </p:txBody>
      </p:sp>
      <p:sp>
        <p:nvSpPr>
          <p:cNvPr id="78" name="罐形 77">
            <a:extLst>
              <a:ext uri="{FF2B5EF4-FFF2-40B4-BE49-F238E27FC236}">
                <a16:creationId xmlns:a16="http://schemas.microsoft.com/office/drawing/2014/main" id="{96D7110D-B61A-DC43-9192-82B01E1F0C47}"/>
              </a:ext>
            </a:extLst>
          </p:cNvPr>
          <p:cNvSpPr/>
          <p:nvPr/>
        </p:nvSpPr>
        <p:spPr>
          <a:xfrm>
            <a:off x="4640099" y="5308160"/>
            <a:ext cx="467029" cy="486141"/>
          </a:xfrm>
          <a:prstGeom prst="can">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28800" rIns="36000" bIns="28800" rtlCol="0" anchor="t"/>
          <a:lstStyle/>
          <a:p>
            <a:pPr algn="ctr"/>
            <a:r>
              <a:rPr lang="en-U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
        <p:nvSpPr>
          <p:cNvPr id="79" name="圆角矩形 78">
            <a:extLst>
              <a:ext uri="{FF2B5EF4-FFF2-40B4-BE49-F238E27FC236}">
                <a16:creationId xmlns:a16="http://schemas.microsoft.com/office/drawing/2014/main" id="{C0ADA45F-C85B-6941-B6B8-1072E011CCF1}"/>
              </a:ext>
            </a:extLst>
          </p:cNvPr>
          <p:cNvSpPr/>
          <p:nvPr/>
        </p:nvSpPr>
        <p:spPr>
          <a:xfrm>
            <a:off x="5632393" y="5232145"/>
            <a:ext cx="881381" cy="254518"/>
          </a:xfrm>
          <a:prstGeom prst="roundRect">
            <a:avLst>
              <a:gd name="adj" fmla="val 7943"/>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1000" dirty="0">
                <a:latin typeface="微软雅黑" panose="020B0503020204020204" pitchFamily="34" charset="-122"/>
                <a:ea typeface="微软雅黑" panose="020B0503020204020204" pitchFamily="34" charset="-122"/>
              </a:rPr>
              <a:t>Deployment</a:t>
            </a:r>
            <a:endParaRPr lang="zh-CN" altLang="en-US" sz="1000" dirty="0">
              <a:latin typeface="微软雅黑" panose="020B0503020204020204" pitchFamily="34" charset="-122"/>
              <a:ea typeface="微软雅黑" panose="020B0503020204020204" pitchFamily="34" charset="-122"/>
            </a:endParaRPr>
          </a:p>
        </p:txBody>
      </p:sp>
      <p:sp>
        <p:nvSpPr>
          <p:cNvPr id="80" name="圆角矩形 79">
            <a:extLst>
              <a:ext uri="{FF2B5EF4-FFF2-40B4-BE49-F238E27FC236}">
                <a16:creationId xmlns:a16="http://schemas.microsoft.com/office/drawing/2014/main" id="{3335DC13-33C7-5340-AE59-3BEADB1EE220}"/>
              </a:ext>
            </a:extLst>
          </p:cNvPr>
          <p:cNvSpPr/>
          <p:nvPr/>
        </p:nvSpPr>
        <p:spPr>
          <a:xfrm>
            <a:off x="5618061" y="5515435"/>
            <a:ext cx="895713" cy="222363"/>
          </a:xfrm>
          <a:prstGeom prst="roundRect">
            <a:avLst>
              <a:gd name="adj" fmla="val 7943"/>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
        <p:nvSpPr>
          <p:cNvPr id="81" name="矩形 80">
            <a:extLst>
              <a:ext uri="{FF2B5EF4-FFF2-40B4-BE49-F238E27FC236}">
                <a16:creationId xmlns:a16="http://schemas.microsoft.com/office/drawing/2014/main" id="{D9D23197-FDD1-C740-96DE-2657D8D36E3D}"/>
              </a:ext>
            </a:extLst>
          </p:cNvPr>
          <p:cNvSpPr/>
          <p:nvPr/>
        </p:nvSpPr>
        <p:spPr>
          <a:xfrm>
            <a:off x="6790921" y="3964594"/>
            <a:ext cx="1342385" cy="1969978"/>
          </a:xfrm>
          <a:prstGeom prst="rect">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1000" dirty="0">
                <a:latin typeface="微软雅黑" panose="020B0503020204020204" pitchFamily="34" charset="-122"/>
                <a:ea typeface="微软雅黑" panose="020B0503020204020204" pitchFamily="34" charset="-122"/>
              </a:rPr>
              <a:t>Smart Operation</a:t>
            </a:r>
            <a:endParaRPr lang="en-US" altLang="zh-Hans"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Risk Visual</a:t>
            </a:r>
          </a:p>
        </p:txBody>
      </p:sp>
      <p:sp>
        <p:nvSpPr>
          <p:cNvPr id="82" name="圆角矩形 81">
            <a:extLst>
              <a:ext uri="{FF2B5EF4-FFF2-40B4-BE49-F238E27FC236}">
                <a16:creationId xmlns:a16="http://schemas.microsoft.com/office/drawing/2014/main" id="{87A4B2B8-247C-F84A-9FF8-C9E9291BF1EB}"/>
              </a:ext>
            </a:extLst>
          </p:cNvPr>
          <p:cNvSpPr/>
          <p:nvPr/>
        </p:nvSpPr>
        <p:spPr>
          <a:xfrm>
            <a:off x="6845665" y="4291500"/>
            <a:ext cx="1193969" cy="1554100"/>
          </a:xfrm>
          <a:prstGeom prst="roundRect">
            <a:avLst>
              <a:gd name="adj" fmla="val 3031"/>
            </a:avLst>
          </a:prstGeom>
          <a:solidFill>
            <a:schemeClr val="bg1"/>
          </a:solidFill>
        </p:spPr>
        <p:style>
          <a:lnRef idx="1">
            <a:schemeClr val="accent1"/>
          </a:lnRef>
          <a:fillRef idx="3">
            <a:schemeClr val="accent1"/>
          </a:fillRef>
          <a:effectRef idx="2">
            <a:schemeClr val="accent1"/>
          </a:effectRef>
          <a:fontRef idx="minor">
            <a:schemeClr val="lt1"/>
          </a:fontRef>
        </p:style>
        <p:txBody>
          <a:bodyPr tIns="0" bIns="0" rtlCol="0" anchor="t"/>
          <a:lstStyle/>
          <a:p>
            <a:pPr lvl="0" algn="ctr">
              <a:defRPr/>
            </a:pPr>
            <a:endParaRPr kumimoji="1" lang="zh-CN" altLang="en-US" sz="1000" kern="0" dirty="0">
              <a:solidFill>
                <a:prstClr val="black"/>
              </a:solidFill>
              <a:cs typeface="微软雅黑"/>
            </a:endParaRPr>
          </a:p>
        </p:txBody>
      </p:sp>
      <p:sp>
        <p:nvSpPr>
          <p:cNvPr id="83" name="圆角矩形 82">
            <a:extLst>
              <a:ext uri="{FF2B5EF4-FFF2-40B4-BE49-F238E27FC236}">
                <a16:creationId xmlns:a16="http://schemas.microsoft.com/office/drawing/2014/main" id="{440A7AA7-FB62-1E40-BE3E-29B00B09FD58}"/>
              </a:ext>
            </a:extLst>
          </p:cNvPr>
          <p:cNvSpPr/>
          <p:nvPr/>
        </p:nvSpPr>
        <p:spPr>
          <a:xfrm>
            <a:off x="6932014" y="4385273"/>
            <a:ext cx="1030462" cy="235221"/>
          </a:xfrm>
          <a:prstGeom prst="roundRect">
            <a:avLst>
              <a:gd name="adj" fmla="val 7943"/>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1000" dirty="0" err="1">
                <a:latin typeface="微软雅黑" panose="020B0503020204020204" pitchFamily="34" charset="-122"/>
                <a:ea typeface="微软雅黑" panose="020B0503020204020204" pitchFamily="34" charset="-122"/>
              </a:rPr>
              <a:t>Comm</a:t>
            </a:r>
            <a:r>
              <a:rPr lang="en-US" altLang="zh-CN" sz="1000" dirty="0">
                <a:latin typeface="微软雅黑" panose="020B0503020204020204" pitchFamily="34" charset="-122"/>
                <a:ea typeface="微软雅黑" panose="020B0503020204020204" pitchFamily="34" charset="-122"/>
              </a:rPr>
              <a:t> query</a:t>
            </a:r>
            <a:endParaRPr lang="zh-CN" altLang="en-US" sz="1000" dirty="0">
              <a:latin typeface="微软雅黑" panose="020B0503020204020204" pitchFamily="34" charset="-122"/>
              <a:ea typeface="微软雅黑" panose="020B0503020204020204" pitchFamily="34" charset="-122"/>
            </a:endParaRPr>
          </a:p>
        </p:txBody>
      </p:sp>
      <p:sp>
        <p:nvSpPr>
          <p:cNvPr id="84" name="圆角矩形 83">
            <a:extLst>
              <a:ext uri="{FF2B5EF4-FFF2-40B4-BE49-F238E27FC236}">
                <a16:creationId xmlns:a16="http://schemas.microsoft.com/office/drawing/2014/main" id="{8E00F210-9453-B04F-A35D-B1DCD78FC0D5}"/>
              </a:ext>
            </a:extLst>
          </p:cNvPr>
          <p:cNvSpPr/>
          <p:nvPr/>
        </p:nvSpPr>
        <p:spPr>
          <a:xfrm>
            <a:off x="6932012" y="4654607"/>
            <a:ext cx="1030462" cy="246208"/>
          </a:xfrm>
          <a:prstGeom prst="roundRect">
            <a:avLst>
              <a:gd name="adj" fmla="val 7943"/>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1000" dirty="0">
                <a:latin typeface="微软雅黑" panose="020B0503020204020204" pitchFamily="34" charset="-122"/>
                <a:ea typeface="微软雅黑" panose="020B0503020204020204" pitchFamily="34" charset="-122"/>
              </a:rPr>
              <a:t>Cases </a:t>
            </a:r>
            <a:r>
              <a:rPr lang="en-US" altLang="zh-CN" sz="1000" dirty="0" err="1">
                <a:latin typeface="微软雅黑" panose="020B0503020204020204" pitchFamily="34" charset="-122"/>
                <a:ea typeface="微软雅黑" panose="020B0503020204020204" pitchFamily="34" charset="-122"/>
              </a:rPr>
              <a:t>Mgmt</a:t>
            </a:r>
            <a:endParaRPr lang="zh-CN" altLang="en-US" sz="1000" dirty="0">
              <a:latin typeface="微软雅黑" panose="020B0503020204020204" pitchFamily="34" charset="-122"/>
              <a:ea typeface="微软雅黑" panose="020B0503020204020204" pitchFamily="34" charset="-122"/>
            </a:endParaRPr>
          </a:p>
        </p:txBody>
      </p:sp>
      <p:sp>
        <p:nvSpPr>
          <p:cNvPr id="85" name="圆角矩形 84">
            <a:extLst>
              <a:ext uri="{FF2B5EF4-FFF2-40B4-BE49-F238E27FC236}">
                <a16:creationId xmlns:a16="http://schemas.microsoft.com/office/drawing/2014/main" id="{BB1465E7-124C-A747-8D8B-5CFC3B65CF3E}"/>
              </a:ext>
            </a:extLst>
          </p:cNvPr>
          <p:cNvSpPr/>
          <p:nvPr/>
        </p:nvSpPr>
        <p:spPr>
          <a:xfrm>
            <a:off x="6927315" y="4924879"/>
            <a:ext cx="1035159" cy="244505"/>
          </a:xfrm>
          <a:prstGeom prst="roundRect">
            <a:avLst>
              <a:gd name="adj" fmla="val 7943"/>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1000" dirty="0">
                <a:latin typeface="微软雅黑" panose="020B0503020204020204" pitchFamily="34" charset="-122"/>
                <a:ea typeface="微软雅黑" panose="020B0503020204020204" pitchFamily="34" charset="-122"/>
              </a:rPr>
              <a:t>Group Analyze</a:t>
            </a:r>
            <a:endParaRPr lang="zh-CN" altLang="en-US" sz="1000" dirty="0">
              <a:latin typeface="微软雅黑" panose="020B0503020204020204" pitchFamily="34" charset="-122"/>
              <a:ea typeface="微软雅黑" panose="020B0503020204020204" pitchFamily="34" charset="-122"/>
            </a:endParaRPr>
          </a:p>
        </p:txBody>
      </p:sp>
      <p:sp>
        <p:nvSpPr>
          <p:cNvPr id="86" name="圆角矩形 85">
            <a:extLst>
              <a:ext uri="{FF2B5EF4-FFF2-40B4-BE49-F238E27FC236}">
                <a16:creationId xmlns:a16="http://schemas.microsoft.com/office/drawing/2014/main" id="{6798A914-66E9-094A-841B-8B719F49E00E}"/>
              </a:ext>
            </a:extLst>
          </p:cNvPr>
          <p:cNvSpPr/>
          <p:nvPr/>
        </p:nvSpPr>
        <p:spPr>
          <a:xfrm>
            <a:off x="6932013" y="5197499"/>
            <a:ext cx="1030461" cy="242330"/>
          </a:xfrm>
          <a:prstGeom prst="roundRect">
            <a:avLst>
              <a:gd name="adj" fmla="val 7943"/>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1000" dirty="0">
                <a:latin typeface="微软雅黑" panose="020B0503020204020204" pitchFamily="34" charset="-122"/>
                <a:ea typeface="微软雅黑" panose="020B0503020204020204" pitchFamily="34" charset="-122"/>
              </a:rPr>
              <a:t>User </a:t>
            </a:r>
            <a:r>
              <a:rPr lang="en-US" altLang="zh-CN" sz="1000" dirty="0" err="1">
                <a:latin typeface="微软雅黑" panose="020B0503020204020204" pitchFamily="34" charset="-122"/>
                <a:ea typeface="微软雅黑" panose="020B0503020204020204" pitchFamily="34" charset="-122"/>
              </a:rPr>
              <a:t>Protrait</a:t>
            </a:r>
            <a:endParaRPr lang="zh-CN" altLang="en-US" sz="1000" dirty="0">
              <a:latin typeface="微软雅黑" panose="020B0503020204020204" pitchFamily="34" charset="-122"/>
              <a:ea typeface="微软雅黑" panose="020B0503020204020204" pitchFamily="34" charset="-122"/>
            </a:endParaRPr>
          </a:p>
        </p:txBody>
      </p:sp>
      <p:sp>
        <p:nvSpPr>
          <p:cNvPr id="87" name="矩形 86">
            <a:extLst>
              <a:ext uri="{FF2B5EF4-FFF2-40B4-BE49-F238E27FC236}">
                <a16:creationId xmlns:a16="http://schemas.microsoft.com/office/drawing/2014/main" id="{6C92C30E-CACB-1C46-87C5-F45B0334EC51}"/>
              </a:ext>
            </a:extLst>
          </p:cNvPr>
          <p:cNvSpPr/>
          <p:nvPr/>
        </p:nvSpPr>
        <p:spPr>
          <a:xfrm>
            <a:off x="8193896" y="3964594"/>
            <a:ext cx="1342385" cy="1969978"/>
          </a:xfrm>
          <a:prstGeom prst="rect">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1000" dirty="0">
                <a:latin typeface="微软雅黑" panose="020B0503020204020204" pitchFamily="34" charset="-122"/>
                <a:ea typeface="微软雅黑" panose="020B0503020204020204" pitchFamily="34" charset="-122"/>
              </a:rPr>
              <a:t>Monitoring</a:t>
            </a:r>
            <a:endParaRPr lang="zh-CN" altLang="en-US" sz="1000" dirty="0">
              <a:solidFill>
                <a:schemeClr val="lt1"/>
              </a:solidFill>
              <a:latin typeface="微软雅黑" panose="020B0503020204020204" pitchFamily="34" charset="-122"/>
              <a:ea typeface="微软雅黑" panose="020B0503020204020204" pitchFamily="34" charset="-122"/>
            </a:endParaRPr>
          </a:p>
        </p:txBody>
      </p:sp>
      <p:sp>
        <p:nvSpPr>
          <p:cNvPr id="88" name="圆角矩形 87">
            <a:extLst>
              <a:ext uri="{FF2B5EF4-FFF2-40B4-BE49-F238E27FC236}">
                <a16:creationId xmlns:a16="http://schemas.microsoft.com/office/drawing/2014/main" id="{EFB55255-F764-A842-905D-6A9B8A1BFEAB}"/>
              </a:ext>
            </a:extLst>
          </p:cNvPr>
          <p:cNvSpPr/>
          <p:nvPr/>
        </p:nvSpPr>
        <p:spPr>
          <a:xfrm>
            <a:off x="8248640" y="4291500"/>
            <a:ext cx="1193969" cy="1554100"/>
          </a:xfrm>
          <a:prstGeom prst="roundRect">
            <a:avLst>
              <a:gd name="adj" fmla="val 3031"/>
            </a:avLst>
          </a:prstGeom>
          <a:solidFill>
            <a:schemeClr val="bg1"/>
          </a:solidFill>
        </p:spPr>
        <p:style>
          <a:lnRef idx="1">
            <a:schemeClr val="accent1"/>
          </a:lnRef>
          <a:fillRef idx="3">
            <a:schemeClr val="accent1"/>
          </a:fillRef>
          <a:effectRef idx="2">
            <a:schemeClr val="accent1"/>
          </a:effectRef>
          <a:fontRef idx="minor">
            <a:schemeClr val="lt1"/>
          </a:fontRef>
        </p:style>
        <p:txBody>
          <a:bodyPr tIns="0" bIns="0" rtlCol="0" anchor="t"/>
          <a:lstStyle/>
          <a:p>
            <a:pPr lvl="0" algn="ctr">
              <a:defRPr/>
            </a:pPr>
            <a:endParaRPr kumimoji="1" lang="zh-CN" altLang="en-US" sz="1000" kern="0" dirty="0">
              <a:solidFill>
                <a:prstClr val="black"/>
              </a:solidFill>
              <a:cs typeface="微软雅黑"/>
            </a:endParaRPr>
          </a:p>
        </p:txBody>
      </p:sp>
      <p:sp>
        <p:nvSpPr>
          <p:cNvPr id="89" name="圆角矩形 88">
            <a:extLst>
              <a:ext uri="{FF2B5EF4-FFF2-40B4-BE49-F238E27FC236}">
                <a16:creationId xmlns:a16="http://schemas.microsoft.com/office/drawing/2014/main" id="{2E55F229-2CE8-A942-A51B-F72A721DE8B4}"/>
              </a:ext>
            </a:extLst>
          </p:cNvPr>
          <p:cNvSpPr/>
          <p:nvPr/>
        </p:nvSpPr>
        <p:spPr>
          <a:xfrm>
            <a:off x="8334989" y="4361210"/>
            <a:ext cx="1030462" cy="197408"/>
          </a:xfrm>
          <a:prstGeom prst="roundRect">
            <a:avLst>
              <a:gd name="adj" fmla="val 7943"/>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700" dirty="0">
                <a:latin typeface="微软雅黑" panose="020B0503020204020204" pitchFamily="34" charset="-122"/>
                <a:ea typeface="微软雅黑" panose="020B0503020204020204" pitchFamily="34" charset="-122"/>
              </a:rPr>
              <a:t>Indicators</a:t>
            </a:r>
            <a:r>
              <a:rPr lang="zh-CN" altLang="en-US" sz="700" dirty="0">
                <a:latin typeface="微软雅黑" panose="020B0503020204020204" pitchFamily="34" charset="-122"/>
                <a:ea typeface="微软雅黑" panose="020B0503020204020204" pitchFamily="34" charset="-122"/>
              </a:rPr>
              <a:t> </a:t>
            </a:r>
            <a:r>
              <a:rPr lang="en-US" altLang="zh-CN" sz="700" dirty="0">
                <a:latin typeface="微软雅黑" panose="020B0503020204020204" pitchFamily="34" charset="-122"/>
                <a:ea typeface="微软雅黑" panose="020B0503020204020204" pitchFamily="34" charset="-122"/>
              </a:rPr>
              <a:t>Overview</a:t>
            </a:r>
            <a:endParaRPr lang="zh-CN" altLang="en-US" sz="700" dirty="0">
              <a:latin typeface="微软雅黑" panose="020B0503020204020204" pitchFamily="34" charset="-122"/>
              <a:ea typeface="微软雅黑" panose="020B0503020204020204" pitchFamily="34" charset="-122"/>
            </a:endParaRPr>
          </a:p>
        </p:txBody>
      </p:sp>
      <p:sp>
        <p:nvSpPr>
          <p:cNvPr id="90" name="圆角矩形 89">
            <a:extLst>
              <a:ext uri="{FF2B5EF4-FFF2-40B4-BE49-F238E27FC236}">
                <a16:creationId xmlns:a16="http://schemas.microsoft.com/office/drawing/2014/main" id="{65217695-3BE6-BD4D-938E-F495EDF435E5}"/>
              </a:ext>
            </a:extLst>
          </p:cNvPr>
          <p:cNvSpPr/>
          <p:nvPr/>
        </p:nvSpPr>
        <p:spPr>
          <a:xfrm>
            <a:off x="8334989" y="4614764"/>
            <a:ext cx="1030462" cy="289549"/>
          </a:xfrm>
          <a:prstGeom prst="roundRect">
            <a:avLst>
              <a:gd name="adj" fmla="val 7943"/>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800" dirty="0">
                <a:latin typeface="微软雅黑" panose="020B0503020204020204" pitchFamily="34" charset="-122"/>
                <a:ea typeface="微软雅黑" panose="020B0503020204020204" pitchFamily="34" charset="-122"/>
              </a:rPr>
              <a:t>Data</a:t>
            </a:r>
            <a:r>
              <a:rPr lang="zh-CN" altLang="en-US" sz="800" dirty="0">
                <a:latin typeface="微软雅黑" panose="020B0503020204020204" pitchFamily="34" charset="-122"/>
                <a:ea typeface="微软雅黑" panose="020B0503020204020204" pitchFamily="34" charset="-122"/>
              </a:rPr>
              <a:t> </a:t>
            </a:r>
            <a:r>
              <a:rPr lang="en-US" altLang="zh-CN" sz="800" dirty="0">
                <a:latin typeface="微软雅黑" panose="020B0503020204020204" pitchFamily="34" charset="-122"/>
                <a:ea typeface="微软雅黑" panose="020B0503020204020204" pitchFamily="34" charset="-122"/>
              </a:rPr>
              <a:t>Washing</a:t>
            </a:r>
            <a:endParaRPr lang="zh-CN" altLang="en-US" sz="800" dirty="0">
              <a:latin typeface="微软雅黑" panose="020B0503020204020204" pitchFamily="34" charset="-122"/>
              <a:ea typeface="微软雅黑" panose="020B0503020204020204" pitchFamily="34" charset="-122"/>
            </a:endParaRPr>
          </a:p>
        </p:txBody>
      </p:sp>
      <p:sp>
        <p:nvSpPr>
          <p:cNvPr id="91" name="圆角矩形 90">
            <a:extLst>
              <a:ext uri="{FF2B5EF4-FFF2-40B4-BE49-F238E27FC236}">
                <a16:creationId xmlns:a16="http://schemas.microsoft.com/office/drawing/2014/main" id="{44138E86-B7B3-1A48-A8B7-3C8EF9B8F5EE}"/>
              </a:ext>
            </a:extLst>
          </p:cNvPr>
          <p:cNvSpPr/>
          <p:nvPr/>
        </p:nvSpPr>
        <p:spPr>
          <a:xfrm>
            <a:off x="8337679" y="4934343"/>
            <a:ext cx="1039803" cy="241466"/>
          </a:xfrm>
          <a:prstGeom prst="roundRect">
            <a:avLst>
              <a:gd name="adj" fmla="val 7943"/>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1000" dirty="0">
                <a:latin typeface="微软雅黑" panose="020B0503020204020204" pitchFamily="34" charset="-122"/>
                <a:ea typeface="微软雅黑" panose="020B0503020204020204" pitchFamily="34" charset="-122"/>
              </a:rPr>
              <a:t>Alert</a:t>
            </a:r>
            <a:endParaRPr lang="zh-CN" altLang="en-US" sz="1000" dirty="0">
              <a:latin typeface="微软雅黑" panose="020B0503020204020204" pitchFamily="34" charset="-122"/>
              <a:ea typeface="微软雅黑" panose="020B0503020204020204" pitchFamily="34" charset="-122"/>
            </a:endParaRPr>
          </a:p>
        </p:txBody>
      </p:sp>
      <p:sp>
        <p:nvSpPr>
          <p:cNvPr id="92" name="圆角矩形 91">
            <a:extLst>
              <a:ext uri="{FF2B5EF4-FFF2-40B4-BE49-F238E27FC236}">
                <a16:creationId xmlns:a16="http://schemas.microsoft.com/office/drawing/2014/main" id="{F17CCBBB-96F3-6341-BEC9-6AD35AC7A372}"/>
              </a:ext>
            </a:extLst>
          </p:cNvPr>
          <p:cNvSpPr/>
          <p:nvPr/>
        </p:nvSpPr>
        <p:spPr>
          <a:xfrm>
            <a:off x="8334987" y="5205838"/>
            <a:ext cx="1039956" cy="256771"/>
          </a:xfrm>
          <a:prstGeom prst="roundRect">
            <a:avLst>
              <a:gd name="adj" fmla="val 7943"/>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1000" dirty="0">
                <a:latin typeface="微软雅黑" panose="020B0503020204020204" pitchFamily="34" charset="-122"/>
                <a:ea typeface="微软雅黑" panose="020B0503020204020204" pitchFamily="34" charset="-122"/>
              </a:rPr>
              <a:t>Deep</a:t>
            </a:r>
            <a:r>
              <a:rPr lang="zh-CN" altLang="en-US" sz="1000" dirty="0">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Analyze</a:t>
            </a:r>
            <a:endParaRPr lang="zh-CN" altLang="en-US" sz="1000" dirty="0">
              <a:latin typeface="微软雅黑" panose="020B0503020204020204" pitchFamily="34" charset="-122"/>
              <a:ea typeface="微软雅黑" panose="020B0503020204020204" pitchFamily="34" charset="-122"/>
            </a:endParaRPr>
          </a:p>
        </p:txBody>
      </p:sp>
      <p:sp>
        <p:nvSpPr>
          <p:cNvPr id="93" name="圆角矩形 92">
            <a:extLst>
              <a:ext uri="{FF2B5EF4-FFF2-40B4-BE49-F238E27FC236}">
                <a16:creationId xmlns:a16="http://schemas.microsoft.com/office/drawing/2014/main" id="{BFE18EDD-892A-3E4E-A664-89F4766C4C4F}"/>
              </a:ext>
            </a:extLst>
          </p:cNvPr>
          <p:cNvSpPr/>
          <p:nvPr/>
        </p:nvSpPr>
        <p:spPr>
          <a:xfrm>
            <a:off x="6932012" y="5487455"/>
            <a:ext cx="1030462" cy="262127"/>
          </a:xfrm>
          <a:prstGeom prst="roundRect">
            <a:avLst>
              <a:gd name="adj" fmla="val 7943"/>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
        <p:nvSpPr>
          <p:cNvPr id="94" name="圆角矩形 93">
            <a:extLst>
              <a:ext uri="{FF2B5EF4-FFF2-40B4-BE49-F238E27FC236}">
                <a16:creationId xmlns:a16="http://schemas.microsoft.com/office/drawing/2014/main" id="{57BD2736-6C39-F54A-832D-3995574AFE34}"/>
              </a:ext>
            </a:extLst>
          </p:cNvPr>
          <p:cNvSpPr/>
          <p:nvPr/>
        </p:nvSpPr>
        <p:spPr>
          <a:xfrm>
            <a:off x="8333589" y="5538759"/>
            <a:ext cx="1041354" cy="231600"/>
          </a:xfrm>
          <a:prstGeom prst="roundRect">
            <a:avLst>
              <a:gd name="adj" fmla="val 7943"/>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1410E068-EEF7-1247-93A8-B6BFD1188016}"/>
              </a:ext>
            </a:extLst>
          </p:cNvPr>
          <p:cNvSpPr/>
          <p:nvPr/>
        </p:nvSpPr>
        <p:spPr>
          <a:xfrm>
            <a:off x="2098417" y="5969172"/>
            <a:ext cx="7426636" cy="628180"/>
          </a:xfrm>
          <a:prstGeom prst="rect">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endParaRPr lang="zh-CN" altLang="en-US" sz="1000" dirty="0">
              <a:solidFill>
                <a:schemeClr val="lt1"/>
              </a:solidFill>
              <a:latin typeface="微软雅黑" panose="020B0503020204020204" pitchFamily="34" charset="-122"/>
              <a:ea typeface="微软雅黑" panose="020B0503020204020204" pitchFamily="34" charset="-122"/>
            </a:endParaRPr>
          </a:p>
        </p:txBody>
      </p:sp>
      <p:sp>
        <p:nvSpPr>
          <p:cNvPr id="96" name="圆角矩形 95">
            <a:extLst>
              <a:ext uri="{FF2B5EF4-FFF2-40B4-BE49-F238E27FC236}">
                <a16:creationId xmlns:a16="http://schemas.microsoft.com/office/drawing/2014/main" id="{4AD074BD-8542-1E40-8CA8-D2F60421E184}"/>
              </a:ext>
            </a:extLst>
          </p:cNvPr>
          <p:cNvSpPr/>
          <p:nvPr/>
        </p:nvSpPr>
        <p:spPr>
          <a:xfrm>
            <a:off x="2643069" y="6081447"/>
            <a:ext cx="6795387" cy="439243"/>
          </a:xfrm>
          <a:prstGeom prst="roundRect">
            <a:avLst>
              <a:gd name="adj" fmla="val 3031"/>
            </a:avLst>
          </a:prstGeom>
          <a:solidFill>
            <a:schemeClr val="bg1"/>
          </a:solidFill>
        </p:spPr>
        <p:style>
          <a:lnRef idx="1">
            <a:schemeClr val="accent1"/>
          </a:lnRef>
          <a:fillRef idx="3">
            <a:schemeClr val="accent1"/>
          </a:fillRef>
          <a:effectRef idx="2">
            <a:schemeClr val="accent1"/>
          </a:effectRef>
          <a:fontRef idx="minor">
            <a:schemeClr val="lt1"/>
          </a:fontRef>
        </p:style>
        <p:txBody>
          <a:bodyPr tIns="0" bIns="0" rtlCol="0" anchor="t"/>
          <a:lstStyle/>
          <a:p>
            <a:pPr lvl="0">
              <a:defRPr/>
            </a:pPr>
            <a:endParaRPr kumimoji="1" lang="zh-CN" altLang="en-US" sz="1000" kern="0" dirty="0">
              <a:solidFill>
                <a:prstClr val="black"/>
              </a:solidFill>
              <a:latin typeface="Microsoft YaHei" charset="-122"/>
              <a:ea typeface="Microsoft YaHei" charset="-122"/>
              <a:cs typeface="Microsoft YaHei" charset="-122"/>
            </a:endParaRPr>
          </a:p>
        </p:txBody>
      </p:sp>
      <p:sp>
        <p:nvSpPr>
          <p:cNvPr id="97" name="圆角矩形 96">
            <a:extLst>
              <a:ext uri="{FF2B5EF4-FFF2-40B4-BE49-F238E27FC236}">
                <a16:creationId xmlns:a16="http://schemas.microsoft.com/office/drawing/2014/main" id="{52D4FA3A-D58E-864B-8165-B025A89DA1C1}"/>
              </a:ext>
            </a:extLst>
          </p:cNvPr>
          <p:cNvSpPr/>
          <p:nvPr/>
        </p:nvSpPr>
        <p:spPr>
          <a:xfrm>
            <a:off x="2162166" y="6072017"/>
            <a:ext cx="480903" cy="422404"/>
          </a:xfrm>
          <a:prstGeom prst="roundRect">
            <a:avLst>
              <a:gd name="adj" fmla="val 7943"/>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zh-CN" altLang="en-US" sz="1000" dirty="0">
                <a:latin typeface="微软雅黑" panose="020B0503020204020204" pitchFamily="34" charset="-122"/>
                <a:ea typeface="微软雅黑" panose="020B0503020204020204" pitchFamily="34" charset="-122"/>
              </a:rPr>
              <a:t>基础</a:t>
            </a:r>
            <a:endParaRPr lang="en-US" altLang="zh-CN" sz="1000" dirty="0">
              <a:latin typeface="微软雅黑" panose="020B0503020204020204" pitchFamily="34" charset="-122"/>
              <a:ea typeface="微软雅黑" panose="020B0503020204020204" pitchFamily="34" charset="-122"/>
            </a:endParaRPr>
          </a:p>
          <a:p>
            <a:pPr algn="ctr"/>
            <a:r>
              <a:rPr lang="zh-CN" altLang="en-US" sz="1000" dirty="0">
                <a:latin typeface="微软雅黑" panose="020B0503020204020204" pitchFamily="34" charset="-122"/>
                <a:ea typeface="微软雅黑" panose="020B0503020204020204" pitchFamily="34" charset="-122"/>
              </a:rPr>
              <a:t>平台</a:t>
            </a:r>
          </a:p>
        </p:txBody>
      </p:sp>
      <p:sp>
        <p:nvSpPr>
          <p:cNvPr id="98" name="罐形 97">
            <a:extLst>
              <a:ext uri="{FF2B5EF4-FFF2-40B4-BE49-F238E27FC236}">
                <a16:creationId xmlns:a16="http://schemas.microsoft.com/office/drawing/2014/main" id="{24BA523C-67D6-F34B-812B-71682746E67F}"/>
              </a:ext>
            </a:extLst>
          </p:cNvPr>
          <p:cNvSpPr/>
          <p:nvPr/>
        </p:nvSpPr>
        <p:spPr>
          <a:xfrm>
            <a:off x="2752203" y="6147338"/>
            <a:ext cx="1010484" cy="322686"/>
          </a:xfrm>
          <a:prstGeom prst="can">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28800" rIns="36000" bIns="28800" rtlCol="0" anchor="t"/>
          <a:lstStyle/>
          <a:p>
            <a:pPr algn="ctr"/>
            <a:r>
              <a:rPr lang="en-US" altLang="zh-CN" sz="1000" dirty="0">
                <a:latin typeface="微软雅黑" panose="020B0503020204020204" pitchFamily="34" charset="-122"/>
                <a:ea typeface="微软雅黑" panose="020B0503020204020204" pitchFamily="34" charset="-122"/>
              </a:rPr>
              <a:t>ODPS</a:t>
            </a:r>
            <a:endParaRPr lang="zh-CN" altLang="en-US" sz="1000" dirty="0">
              <a:latin typeface="微软雅黑" panose="020B0503020204020204" pitchFamily="34" charset="-122"/>
              <a:ea typeface="微软雅黑" panose="020B0503020204020204" pitchFamily="34" charset="-122"/>
            </a:endParaRPr>
          </a:p>
        </p:txBody>
      </p:sp>
      <p:sp>
        <p:nvSpPr>
          <p:cNvPr id="99" name="罐形 98">
            <a:extLst>
              <a:ext uri="{FF2B5EF4-FFF2-40B4-BE49-F238E27FC236}">
                <a16:creationId xmlns:a16="http://schemas.microsoft.com/office/drawing/2014/main" id="{840777A0-F634-9744-8199-30D3AE6059E2}"/>
              </a:ext>
            </a:extLst>
          </p:cNvPr>
          <p:cNvSpPr/>
          <p:nvPr/>
        </p:nvSpPr>
        <p:spPr>
          <a:xfrm>
            <a:off x="3841711" y="6147338"/>
            <a:ext cx="1010484" cy="322686"/>
          </a:xfrm>
          <a:prstGeom prst="can">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28800" rIns="36000" bIns="28800" rtlCol="0" anchor="t"/>
          <a:lstStyle/>
          <a:p>
            <a:pPr algn="ctr"/>
            <a:r>
              <a:rPr lang="en-US" altLang="zh-CN" sz="1000" dirty="0" err="1">
                <a:latin typeface="微软雅黑" panose="020B0503020204020204" pitchFamily="34" charset="-122"/>
                <a:ea typeface="微软雅黑" panose="020B0503020204020204" pitchFamily="34" charset="-122"/>
              </a:rPr>
              <a:t>Xflush</a:t>
            </a:r>
            <a:endParaRPr lang="zh-CN" altLang="en-US" sz="1000" dirty="0">
              <a:latin typeface="微软雅黑" panose="020B0503020204020204" pitchFamily="34" charset="-122"/>
              <a:ea typeface="微软雅黑" panose="020B0503020204020204" pitchFamily="34" charset="-122"/>
            </a:endParaRPr>
          </a:p>
        </p:txBody>
      </p:sp>
      <p:sp>
        <p:nvSpPr>
          <p:cNvPr id="100" name="罐形 99">
            <a:extLst>
              <a:ext uri="{FF2B5EF4-FFF2-40B4-BE49-F238E27FC236}">
                <a16:creationId xmlns:a16="http://schemas.microsoft.com/office/drawing/2014/main" id="{7401D7D6-AAF7-8A4B-8DA3-FB34F0618091}"/>
              </a:ext>
            </a:extLst>
          </p:cNvPr>
          <p:cNvSpPr/>
          <p:nvPr/>
        </p:nvSpPr>
        <p:spPr>
          <a:xfrm>
            <a:off x="4941524" y="6147338"/>
            <a:ext cx="1196087" cy="322686"/>
          </a:xfrm>
          <a:prstGeom prst="can">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28800" rIns="36000" bIns="28800" rtlCol="0" anchor="t"/>
          <a:lstStyle/>
          <a:p>
            <a:pPr algn="ctr"/>
            <a:r>
              <a:rPr lang="en-US" altLang="zh-CN" sz="1000" dirty="0">
                <a:latin typeface="微软雅黑" panose="020B0503020204020204" charset="-122"/>
                <a:ea typeface="微软雅黑" panose="020B0503020204020204" charset="-122"/>
              </a:rPr>
              <a:t>Elastic</a:t>
            </a:r>
            <a:r>
              <a:rPr lang="zh-Hans" altLang="en-US" sz="1000" dirty="0">
                <a:latin typeface="微软雅黑" panose="020B0503020204020204" charset="-122"/>
                <a:ea typeface="微软雅黑" panose="020B0503020204020204" charset="-122"/>
              </a:rPr>
              <a:t> </a:t>
            </a:r>
            <a:r>
              <a:rPr lang="en-US" altLang="zh-CN" sz="1000" dirty="0">
                <a:latin typeface="微软雅黑" panose="020B0503020204020204" charset="-122"/>
                <a:ea typeface="微软雅黑" panose="020B0503020204020204" charset="-122"/>
              </a:rPr>
              <a:t>Search</a:t>
            </a:r>
            <a:endParaRPr lang="zh-CN" altLang="en-US" sz="1000" dirty="0">
              <a:latin typeface="微软雅黑" panose="020B0503020204020204" pitchFamily="34" charset="-122"/>
              <a:ea typeface="微软雅黑" panose="020B0503020204020204" pitchFamily="34" charset="-122"/>
            </a:endParaRPr>
          </a:p>
        </p:txBody>
      </p:sp>
      <p:sp>
        <p:nvSpPr>
          <p:cNvPr id="101" name="罐形 100">
            <a:extLst>
              <a:ext uri="{FF2B5EF4-FFF2-40B4-BE49-F238E27FC236}">
                <a16:creationId xmlns:a16="http://schemas.microsoft.com/office/drawing/2014/main" id="{1DE91BB1-4023-2E41-B1B6-21C0949835DA}"/>
              </a:ext>
            </a:extLst>
          </p:cNvPr>
          <p:cNvSpPr/>
          <p:nvPr/>
        </p:nvSpPr>
        <p:spPr>
          <a:xfrm>
            <a:off x="7312340" y="6145825"/>
            <a:ext cx="1010484" cy="322686"/>
          </a:xfrm>
          <a:prstGeom prst="can">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28800" rIns="36000" bIns="28800" rtlCol="0" anchor="t"/>
          <a:lstStyle/>
          <a:p>
            <a:pPr algn="ctr"/>
            <a:r>
              <a:rPr lang="en-US" altLang="zh-CN" sz="1000">
                <a:latin typeface="微软雅黑" panose="020B0503020204020204" pitchFamily="34" charset="-122"/>
                <a:ea typeface="微软雅黑" panose="020B0503020204020204" pitchFamily="34" charset="-122"/>
              </a:rPr>
              <a:t>PAI</a:t>
            </a:r>
            <a:endParaRPr lang="zh-CN" altLang="en-US" sz="1000" dirty="0">
              <a:latin typeface="微软雅黑" panose="020B0503020204020204" pitchFamily="34" charset="-122"/>
              <a:ea typeface="微软雅黑" panose="020B0503020204020204" pitchFamily="34" charset="-122"/>
            </a:endParaRPr>
          </a:p>
        </p:txBody>
      </p:sp>
      <p:sp>
        <p:nvSpPr>
          <p:cNvPr id="102" name="罐形 101">
            <a:extLst>
              <a:ext uri="{FF2B5EF4-FFF2-40B4-BE49-F238E27FC236}">
                <a16:creationId xmlns:a16="http://schemas.microsoft.com/office/drawing/2014/main" id="{70313BF1-CC6E-344A-ACB1-8479AF2665FF}"/>
              </a:ext>
            </a:extLst>
          </p:cNvPr>
          <p:cNvSpPr/>
          <p:nvPr/>
        </p:nvSpPr>
        <p:spPr>
          <a:xfrm>
            <a:off x="8409421" y="6145825"/>
            <a:ext cx="950096" cy="322686"/>
          </a:xfrm>
          <a:prstGeom prst="can">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28800" rIns="36000" bIns="28800" rtlCol="0" anchor="t"/>
          <a:lstStyle/>
          <a:p>
            <a:pPr algn="ctr"/>
            <a:r>
              <a:rPr lang="en-US" altLang="zh-CN" sz="100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
        <p:nvSpPr>
          <p:cNvPr id="103" name="罐形 102">
            <a:extLst>
              <a:ext uri="{FF2B5EF4-FFF2-40B4-BE49-F238E27FC236}">
                <a16:creationId xmlns:a16="http://schemas.microsoft.com/office/drawing/2014/main" id="{3887FAD3-F738-5C4D-BF98-17E12BAF755D}"/>
              </a:ext>
            </a:extLst>
          </p:cNvPr>
          <p:cNvSpPr/>
          <p:nvPr/>
        </p:nvSpPr>
        <p:spPr>
          <a:xfrm>
            <a:off x="6222917" y="6145825"/>
            <a:ext cx="1010484" cy="322686"/>
          </a:xfrm>
          <a:prstGeom prst="can">
            <a:avLst/>
          </a:prstGeom>
          <a:solidFill>
            <a:srgbClr val="00AD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28800" rIns="36000" bIns="28800" rtlCol="0" anchor="t"/>
          <a:lstStyle/>
          <a:p>
            <a:pPr algn="ctr"/>
            <a:r>
              <a:rPr lang="zh-CN" altLang="en-US" sz="1000" dirty="0">
                <a:latin typeface="微软雅黑" panose="020B0503020204020204" pitchFamily="34" charset="-122"/>
                <a:ea typeface="微软雅黑" panose="020B0503020204020204" pitchFamily="34" charset="-122"/>
              </a:rPr>
              <a:t>特征中台</a:t>
            </a:r>
          </a:p>
        </p:txBody>
      </p:sp>
      <p:sp>
        <p:nvSpPr>
          <p:cNvPr id="104" name="矩形 103">
            <a:extLst>
              <a:ext uri="{FF2B5EF4-FFF2-40B4-BE49-F238E27FC236}">
                <a16:creationId xmlns:a16="http://schemas.microsoft.com/office/drawing/2014/main" id="{C92AC558-B49F-F842-A6A2-6F731134A4DA}"/>
              </a:ext>
            </a:extLst>
          </p:cNvPr>
          <p:cNvSpPr/>
          <p:nvPr/>
        </p:nvSpPr>
        <p:spPr bwMode="auto">
          <a:xfrm>
            <a:off x="2027937" y="3393610"/>
            <a:ext cx="7643691" cy="3259604"/>
          </a:xfrm>
          <a:prstGeom prst="rect">
            <a:avLst/>
          </a:prstGeom>
          <a:noFill/>
          <a:ln w="127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
                <a:srgbClr val="000000"/>
              </a:buClr>
              <a:buSzTx/>
              <a:buFontTx/>
              <a:buNone/>
              <a:tabLst/>
            </a:pPr>
            <a:endParaRPr kumimoji="0" lang="zh-CN" altLang="en-US" sz="1800" b="0" i="0" u="none" strike="noStrike" cap="none" normalizeH="0" baseline="0">
              <a:ln>
                <a:noFill/>
              </a:ln>
              <a:solidFill>
                <a:srgbClr val="000000"/>
              </a:solidFill>
              <a:effectLst/>
              <a:latin typeface="Microsoft YaHei" charset="0"/>
              <a:ea typeface="宋体" charset="0"/>
              <a:cs typeface="Microsoft YaHei" charset="0"/>
              <a:sym typeface="Microsoft YaHei" charset="0"/>
            </a:endParaRPr>
          </a:p>
        </p:txBody>
      </p:sp>
      <p:sp>
        <p:nvSpPr>
          <p:cNvPr id="105" name="矩形 104">
            <a:extLst>
              <a:ext uri="{FF2B5EF4-FFF2-40B4-BE49-F238E27FC236}">
                <a16:creationId xmlns:a16="http://schemas.microsoft.com/office/drawing/2014/main" id="{A4E7FB93-39DC-5240-AA5E-7435BB3FE731}"/>
              </a:ext>
            </a:extLst>
          </p:cNvPr>
          <p:cNvSpPr/>
          <p:nvPr/>
        </p:nvSpPr>
        <p:spPr bwMode="auto">
          <a:xfrm>
            <a:off x="2160329" y="3468012"/>
            <a:ext cx="2479769" cy="177012"/>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800" dirty="0">
                <a:solidFill>
                  <a:schemeClr val="bg1"/>
                </a:solidFill>
                <a:latin typeface="Microsoft YaHei" panose="020B0503020204020204" pitchFamily="34" charset="-122"/>
                <a:ea typeface="Microsoft YaHei" panose="020B0503020204020204" pitchFamily="34" charset="-122"/>
              </a:rPr>
              <a:t>Payment </a:t>
            </a:r>
            <a:endParaRPr kumimoji="1" lang="zh-CN" altLang="en-US" sz="800" dirty="0">
              <a:solidFill>
                <a:schemeClr val="bg1"/>
              </a:solidFill>
              <a:latin typeface="Microsoft YaHei" panose="020B0503020204020204" pitchFamily="34" charset="-122"/>
              <a:ea typeface="Microsoft YaHei" panose="020B0503020204020204" pitchFamily="34" charset="-122"/>
            </a:endParaRPr>
          </a:p>
        </p:txBody>
      </p:sp>
      <p:sp>
        <p:nvSpPr>
          <p:cNvPr id="106" name="矩形 105">
            <a:extLst>
              <a:ext uri="{FF2B5EF4-FFF2-40B4-BE49-F238E27FC236}">
                <a16:creationId xmlns:a16="http://schemas.microsoft.com/office/drawing/2014/main" id="{A0E33391-24D9-1A42-8BF3-9DBBE7B81CCF}"/>
              </a:ext>
            </a:extLst>
          </p:cNvPr>
          <p:cNvSpPr/>
          <p:nvPr/>
        </p:nvSpPr>
        <p:spPr bwMode="auto">
          <a:xfrm>
            <a:off x="2167464" y="3717032"/>
            <a:ext cx="792088" cy="167476"/>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800" dirty="0">
                <a:solidFill>
                  <a:schemeClr val="bg1"/>
                </a:solidFill>
                <a:latin typeface="Microsoft YaHei" panose="020B0503020204020204" pitchFamily="34" charset="-122"/>
                <a:ea typeface="Microsoft YaHei" panose="020B0503020204020204" pitchFamily="34" charset="-122"/>
              </a:rPr>
              <a:t>ATO</a:t>
            </a:r>
            <a:endParaRPr kumimoji="1" lang="zh-CN" altLang="en-US" sz="800" dirty="0">
              <a:solidFill>
                <a:schemeClr val="bg1"/>
              </a:solidFill>
              <a:latin typeface="Microsoft YaHei" panose="020B0503020204020204" pitchFamily="34" charset="-122"/>
              <a:ea typeface="Microsoft YaHei" panose="020B0503020204020204" pitchFamily="34" charset="-122"/>
            </a:endParaRPr>
          </a:p>
        </p:txBody>
      </p:sp>
      <p:sp>
        <p:nvSpPr>
          <p:cNvPr id="107" name="矩形 106">
            <a:extLst>
              <a:ext uri="{FF2B5EF4-FFF2-40B4-BE49-F238E27FC236}">
                <a16:creationId xmlns:a16="http://schemas.microsoft.com/office/drawing/2014/main" id="{49556C8E-028E-A448-AC54-3DE0545579D9}"/>
              </a:ext>
            </a:extLst>
          </p:cNvPr>
          <p:cNvSpPr/>
          <p:nvPr/>
        </p:nvSpPr>
        <p:spPr bwMode="auto">
          <a:xfrm>
            <a:off x="2999656" y="3717032"/>
            <a:ext cx="792088" cy="180480"/>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Hans" sz="800" dirty="0">
                <a:solidFill>
                  <a:schemeClr val="bg1"/>
                </a:solidFill>
                <a:latin typeface="Microsoft YaHei" panose="020B0503020204020204" pitchFamily="34" charset="-122"/>
                <a:ea typeface="Microsoft YaHei" panose="020B0503020204020204" pitchFamily="34" charset="-122"/>
              </a:rPr>
              <a:t>Card Stolen</a:t>
            </a:r>
            <a:endParaRPr kumimoji="1" lang="zh-CN" altLang="en-US" sz="800" dirty="0">
              <a:solidFill>
                <a:schemeClr val="bg1"/>
              </a:solidFill>
              <a:latin typeface="Microsoft YaHei" panose="020B0503020204020204" pitchFamily="34" charset="-122"/>
              <a:ea typeface="Microsoft YaHei" panose="020B0503020204020204" pitchFamily="34" charset="-122"/>
            </a:endParaRPr>
          </a:p>
        </p:txBody>
      </p:sp>
      <p:sp>
        <p:nvSpPr>
          <p:cNvPr id="108" name="矩形 107">
            <a:extLst>
              <a:ext uri="{FF2B5EF4-FFF2-40B4-BE49-F238E27FC236}">
                <a16:creationId xmlns:a16="http://schemas.microsoft.com/office/drawing/2014/main" id="{1260CA74-8072-6D4C-BCC6-225DE3D3FEF5}"/>
              </a:ext>
            </a:extLst>
          </p:cNvPr>
          <p:cNvSpPr/>
          <p:nvPr/>
        </p:nvSpPr>
        <p:spPr bwMode="auto">
          <a:xfrm>
            <a:off x="5006311" y="3451422"/>
            <a:ext cx="2169809" cy="193531"/>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800" dirty="0">
                <a:solidFill>
                  <a:schemeClr val="bg1"/>
                </a:solidFill>
                <a:latin typeface="Microsoft YaHei" panose="020B0503020204020204" pitchFamily="34" charset="-122"/>
                <a:ea typeface="Microsoft YaHei" panose="020B0503020204020204" pitchFamily="34" charset="-122"/>
              </a:rPr>
              <a:t>Risk Operation</a:t>
            </a:r>
            <a:endParaRPr kumimoji="1" lang="zh-CN" altLang="en-US" sz="800" dirty="0">
              <a:solidFill>
                <a:schemeClr val="bg1"/>
              </a:solidFill>
              <a:latin typeface="Microsoft YaHei" panose="020B0503020204020204" pitchFamily="34" charset="-122"/>
              <a:ea typeface="Microsoft YaHei" panose="020B0503020204020204" pitchFamily="34" charset="-122"/>
            </a:endParaRPr>
          </a:p>
        </p:txBody>
      </p:sp>
      <p:sp>
        <p:nvSpPr>
          <p:cNvPr id="109" name="矩形 108">
            <a:extLst>
              <a:ext uri="{FF2B5EF4-FFF2-40B4-BE49-F238E27FC236}">
                <a16:creationId xmlns:a16="http://schemas.microsoft.com/office/drawing/2014/main" id="{E84789EE-FDC4-2E48-AF8A-1CF80CC96726}"/>
              </a:ext>
            </a:extLst>
          </p:cNvPr>
          <p:cNvSpPr/>
          <p:nvPr/>
        </p:nvSpPr>
        <p:spPr bwMode="auto">
          <a:xfrm>
            <a:off x="5005393" y="3663912"/>
            <a:ext cx="917234" cy="206283"/>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800" dirty="0">
                <a:solidFill>
                  <a:schemeClr val="bg1"/>
                </a:solidFill>
                <a:latin typeface="Microsoft YaHei" panose="020B0503020204020204" pitchFamily="34" charset="-122"/>
                <a:ea typeface="Microsoft YaHei" panose="020B0503020204020204" pitchFamily="34" charset="-122"/>
              </a:rPr>
              <a:t>Policy Operation</a:t>
            </a:r>
            <a:endParaRPr kumimoji="1" lang="zh-CN" altLang="en-US" sz="800" dirty="0">
              <a:solidFill>
                <a:schemeClr val="bg1"/>
              </a:solidFill>
              <a:latin typeface="Microsoft YaHei" panose="020B0503020204020204" pitchFamily="34" charset="-122"/>
              <a:ea typeface="Microsoft YaHei" panose="020B0503020204020204" pitchFamily="34" charset="-122"/>
            </a:endParaRPr>
          </a:p>
        </p:txBody>
      </p:sp>
      <p:sp>
        <p:nvSpPr>
          <p:cNvPr id="110" name="矩形 109">
            <a:extLst>
              <a:ext uri="{FF2B5EF4-FFF2-40B4-BE49-F238E27FC236}">
                <a16:creationId xmlns:a16="http://schemas.microsoft.com/office/drawing/2014/main" id="{1C61EA9A-6242-E542-B449-85812FBF3E40}"/>
              </a:ext>
            </a:extLst>
          </p:cNvPr>
          <p:cNvSpPr/>
          <p:nvPr/>
        </p:nvSpPr>
        <p:spPr bwMode="auto">
          <a:xfrm>
            <a:off x="7496915" y="3453679"/>
            <a:ext cx="1983461" cy="181216"/>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800" dirty="0">
                <a:solidFill>
                  <a:schemeClr val="bg1"/>
                </a:solidFill>
                <a:latin typeface="Microsoft YaHei" panose="020B0503020204020204" pitchFamily="34" charset="-122"/>
                <a:ea typeface="Microsoft YaHei" panose="020B0503020204020204" pitchFamily="34" charset="-122"/>
              </a:rPr>
              <a:t>Offline Risk Compute</a:t>
            </a:r>
            <a:endParaRPr kumimoji="1" lang="zh-CN" altLang="en-US" sz="800" dirty="0">
              <a:solidFill>
                <a:schemeClr val="bg1"/>
              </a:solidFill>
              <a:latin typeface="Microsoft YaHei" panose="020B0503020204020204" pitchFamily="34" charset="-122"/>
              <a:ea typeface="Microsoft YaHei" panose="020B0503020204020204" pitchFamily="34" charset="-122"/>
            </a:endParaRPr>
          </a:p>
        </p:txBody>
      </p:sp>
      <p:sp>
        <p:nvSpPr>
          <p:cNvPr id="111" name="矩形 110">
            <a:extLst>
              <a:ext uri="{FF2B5EF4-FFF2-40B4-BE49-F238E27FC236}">
                <a16:creationId xmlns:a16="http://schemas.microsoft.com/office/drawing/2014/main" id="{F6905C75-749E-E04C-B49C-2837B7F0E1E1}"/>
              </a:ext>
            </a:extLst>
          </p:cNvPr>
          <p:cNvSpPr/>
          <p:nvPr/>
        </p:nvSpPr>
        <p:spPr bwMode="auto">
          <a:xfrm>
            <a:off x="7496474" y="3690756"/>
            <a:ext cx="926592" cy="201267"/>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Hans" sz="800" dirty="0">
                <a:solidFill>
                  <a:schemeClr val="bg1"/>
                </a:solidFill>
                <a:latin typeface="Microsoft YaHei" panose="020B0503020204020204" pitchFamily="34" charset="-122"/>
                <a:ea typeface="Microsoft YaHei" panose="020B0503020204020204" pitchFamily="34" charset="-122"/>
              </a:rPr>
              <a:t>PA </a:t>
            </a:r>
            <a:r>
              <a:rPr kumimoji="1" lang="en-US" altLang="zh-Hans" sz="800" dirty="0" err="1">
                <a:solidFill>
                  <a:schemeClr val="bg1"/>
                </a:solidFill>
                <a:latin typeface="Microsoft YaHei" panose="020B0503020204020204" pitchFamily="34" charset="-122"/>
                <a:ea typeface="Microsoft YaHei" panose="020B0503020204020204" pitchFamily="34" charset="-122"/>
              </a:rPr>
              <a:t>Comute</a:t>
            </a:r>
            <a:endParaRPr kumimoji="1" lang="zh-CN" altLang="en-US" sz="800" dirty="0">
              <a:solidFill>
                <a:schemeClr val="bg1"/>
              </a:solidFill>
              <a:latin typeface="Microsoft YaHei" panose="020B0503020204020204" pitchFamily="34" charset="-122"/>
              <a:ea typeface="Microsoft YaHei" panose="020B0503020204020204" pitchFamily="34" charset="-122"/>
            </a:endParaRPr>
          </a:p>
        </p:txBody>
      </p:sp>
      <p:sp>
        <p:nvSpPr>
          <p:cNvPr id="112" name="矩形 111">
            <a:extLst>
              <a:ext uri="{FF2B5EF4-FFF2-40B4-BE49-F238E27FC236}">
                <a16:creationId xmlns:a16="http://schemas.microsoft.com/office/drawing/2014/main" id="{44ECD8DA-4E8A-8845-B35E-9E10B087E17B}"/>
              </a:ext>
            </a:extLst>
          </p:cNvPr>
          <p:cNvSpPr/>
          <p:nvPr/>
        </p:nvSpPr>
        <p:spPr bwMode="auto">
          <a:xfrm>
            <a:off x="3856296" y="3722878"/>
            <a:ext cx="792088" cy="180480"/>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Hans" sz="800" dirty="0">
                <a:solidFill>
                  <a:schemeClr val="bg1"/>
                </a:solidFill>
                <a:latin typeface="Microsoft YaHei" panose="020B0503020204020204" pitchFamily="34" charset="-122"/>
                <a:ea typeface="Microsoft YaHei" panose="020B0503020204020204" pitchFamily="34" charset="-122"/>
              </a:rPr>
              <a:t>PA</a:t>
            </a:r>
            <a:endParaRPr kumimoji="1" lang="zh-CN" altLang="en-US" sz="800" dirty="0">
              <a:solidFill>
                <a:schemeClr val="bg1"/>
              </a:solidFill>
              <a:latin typeface="Microsoft YaHei" panose="020B0503020204020204" pitchFamily="34" charset="-122"/>
              <a:ea typeface="Microsoft YaHei" panose="020B0503020204020204" pitchFamily="34" charset="-122"/>
            </a:endParaRPr>
          </a:p>
        </p:txBody>
      </p:sp>
      <p:sp>
        <p:nvSpPr>
          <p:cNvPr id="113" name="矩形 112">
            <a:extLst>
              <a:ext uri="{FF2B5EF4-FFF2-40B4-BE49-F238E27FC236}">
                <a16:creationId xmlns:a16="http://schemas.microsoft.com/office/drawing/2014/main" id="{F36637AC-2911-DC41-BAAE-5A135056A310}"/>
              </a:ext>
            </a:extLst>
          </p:cNvPr>
          <p:cNvSpPr/>
          <p:nvPr/>
        </p:nvSpPr>
        <p:spPr bwMode="auto">
          <a:xfrm>
            <a:off x="6002668" y="3669316"/>
            <a:ext cx="1173452" cy="206263"/>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Hans" sz="800" dirty="0">
                <a:solidFill>
                  <a:schemeClr val="bg1"/>
                </a:solidFill>
                <a:latin typeface="Microsoft YaHei" panose="020B0503020204020204" pitchFamily="34" charset="-122"/>
                <a:ea typeface="Microsoft YaHei" panose="020B0503020204020204" pitchFamily="34" charset="-122"/>
              </a:rPr>
              <a:t>Risk Audit</a:t>
            </a:r>
            <a:endParaRPr kumimoji="1" lang="zh-CN" altLang="en-US" sz="800" dirty="0">
              <a:solidFill>
                <a:schemeClr val="bg1"/>
              </a:solidFill>
              <a:latin typeface="Microsoft YaHei" panose="020B0503020204020204" pitchFamily="34" charset="-122"/>
              <a:ea typeface="Microsoft YaHei" panose="020B0503020204020204" pitchFamily="34" charset="-122"/>
            </a:endParaRPr>
          </a:p>
        </p:txBody>
      </p:sp>
      <p:sp>
        <p:nvSpPr>
          <p:cNvPr id="114" name="矩形 113">
            <a:extLst>
              <a:ext uri="{FF2B5EF4-FFF2-40B4-BE49-F238E27FC236}">
                <a16:creationId xmlns:a16="http://schemas.microsoft.com/office/drawing/2014/main" id="{54E93519-6BF0-5745-9428-57A985B24034}"/>
              </a:ext>
            </a:extLst>
          </p:cNvPr>
          <p:cNvSpPr/>
          <p:nvPr/>
        </p:nvSpPr>
        <p:spPr bwMode="auto">
          <a:xfrm>
            <a:off x="8488644" y="3669194"/>
            <a:ext cx="991731" cy="201002"/>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Hans" sz="800" dirty="0">
                <a:solidFill>
                  <a:schemeClr val="bg1"/>
                </a:solidFill>
                <a:latin typeface="Microsoft YaHei" panose="020B0503020204020204" pitchFamily="34" charset="-122"/>
                <a:ea typeface="Microsoft YaHei" panose="020B0503020204020204" pitchFamily="34" charset="-122"/>
              </a:rPr>
              <a:t>NSF</a:t>
            </a:r>
            <a:endParaRPr kumimoji="1" lang="zh-CN" altLang="en-US" sz="800" dirty="0">
              <a:solidFill>
                <a:schemeClr val="bg1"/>
              </a:solidFill>
              <a:latin typeface="Microsoft YaHei" panose="020B0503020204020204" pitchFamily="34" charset="-122"/>
              <a:ea typeface="Microsoft YaHei" panose="020B0503020204020204" pitchFamily="34" charset="-122"/>
            </a:endParaRPr>
          </a:p>
        </p:txBody>
      </p:sp>
      <p:sp>
        <p:nvSpPr>
          <p:cNvPr id="115" name="矩形 114">
            <a:extLst>
              <a:ext uri="{FF2B5EF4-FFF2-40B4-BE49-F238E27FC236}">
                <a16:creationId xmlns:a16="http://schemas.microsoft.com/office/drawing/2014/main" id="{45092546-74A0-B348-B9C5-4491736ACEE3}"/>
              </a:ext>
            </a:extLst>
          </p:cNvPr>
          <p:cNvSpPr/>
          <p:nvPr/>
        </p:nvSpPr>
        <p:spPr bwMode="auto">
          <a:xfrm>
            <a:off x="9758823" y="3417590"/>
            <a:ext cx="1665769" cy="1237017"/>
          </a:xfrm>
          <a:prstGeom prst="rect">
            <a:avLst/>
          </a:prstGeom>
          <a:noFill/>
          <a:ln w="12700" cap="flat" cmpd="sng" algn="ctr">
            <a:solidFill>
              <a:srgbClr val="000000"/>
            </a:solid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
                <a:srgbClr val="000000"/>
              </a:buClr>
              <a:buSzTx/>
              <a:buFontTx/>
              <a:buNone/>
              <a:tabLst/>
            </a:pPr>
            <a:endParaRPr kumimoji="0" lang="zh-CN" altLang="en-US" sz="1800" b="0" i="0" u="none" strike="noStrike" cap="none" normalizeH="0" baseline="0" dirty="0">
              <a:ln>
                <a:noFill/>
              </a:ln>
              <a:solidFill>
                <a:srgbClr val="000000"/>
              </a:solidFill>
              <a:effectLst/>
              <a:latin typeface="Microsoft YaHei" charset="0"/>
              <a:ea typeface="宋体" charset="0"/>
              <a:cs typeface="Microsoft YaHei" charset="0"/>
              <a:sym typeface="Microsoft YaHei" charset="0"/>
            </a:endParaRPr>
          </a:p>
        </p:txBody>
      </p:sp>
      <p:sp>
        <p:nvSpPr>
          <p:cNvPr id="116" name="矩形 115">
            <a:extLst>
              <a:ext uri="{FF2B5EF4-FFF2-40B4-BE49-F238E27FC236}">
                <a16:creationId xmlns:a16="http://schemas.microsoft.com/office/drawing/2014/main" id="{A7ECDD72-D823-8845-9116-1010F6F182D6}"/>
              </a:ext>
            </a:extLst>
          </p:cNvPr>
          <p:cNvSpPr/>
          <p:nvPr/>
        </p:nvSpPr>
        <p:spPr bwMode="auto">
          <a:xfrm>
            <a:off x="9955491" y="3725287"/>
            <a:ext cx="1249323" cy="352113"/>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Hans" sz="1100" dirty="0">
                <a:solidFill>
                  <a:schemeClr val="bg1"/>
                </a:solidFill>
                <a:latin typeface="Microsoft YaHei" panose="020B0503020204020204" pitchFamily="34" charset="-122"/>
                <a:ea typeface="Microsoft YaHei" panose="020B0503020204020204" pitchFamily="34" charset="-122"/>
              </a:rPr>
              <a:t>Unified</a:t>
            </a:r>
            <a:r>
              <a:rPr kumimoji="1" lang="zh-CN" altLang="en-US" sz="1100" dirty="0">
                <a:solidFill>
                  <a:schemeClr val="bg1"/>
                </a:solidFill>
                <a:latin typeface="Microsoft YaHei" panose="020B0503020204020204" pitchFamily="34" charset="-122"/>
                <a:ea typeface="Microsoft YaHei" panose="020B0503020204020204" pitchFamily="34" charset="-122"/>
              </a:rPr>
              <a:t> </a:t>
            </a:r>
            <a:r>
              <a:rPr kumimoji="1" lang="en-US" altLang="zh-CN" sz="1100" dirty="0">
                <a:solidFill>
                  <a:schemeClr val="bg1"/>
                </a:solidFill>
                <a:latin typeface="Microsoft YaHei" panose="020B0503020204020204" pitchFamily="34" charset="-122"/>
                <a:ea typeface="Microsoft YaHei" panose="020B0503020204020204" pitchFamily="34" charset="-122"/>
              </a:rPr>
              <a:t>Verification</a:t>
            </a:r>
            <a:endParaRPr kumimoji="1" lang="zh-CN" altLang="en-US" sz="1100" dirty="0">
              <a:solidFill>
                <a:schemeClr val="bg1"/>
              </a:solidFill>
              <a:latin typeface="Microsoft YaHei" panose="020B0503020204020204" pitchFamily="34" charset="-122"/>
              <a:ea typeface="Microsoft YaHei" panose="020B0503020204020204" pitchFamily="34" charset="-122"/>
            </a:endParaRPr>
          </a:p>
        </p:txBody>
      </p:sp>
      <p:sp>
        <p:nvSpPr>
          <p:cNvPr id="117" name="矩形 116">
            <a:extLst>
              <a:ext uri="{FF2B5EF4-FFF2-40B4-BE49-F238E27FC236}">
                <a16:creationId xmlns:a16="http://schemas.microsoft.com/office/drawing/2014/main" id="{7946E550-7CC9-F941-ADA5-507849C0B2EC}"/>
              </a:ext>
            </a:extLst>
          </p:cNvPr>
          <p:cNvSpPr/>
          <p:nvPr/>
        </p:nvSpPr>
        <p:spPr bwMode="auto">
          <a:xfrm>
            <a:off x="9946752" y="4158897"/>
            <a:ext cx="1249323" cy="352113"/>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Hans" sz="1100" dirty="0">
                <a:solidFill>
                  <a:schemeClr val="bg1"/>
                </a:solidFill>
                <a:latin typeface="Microsoft YaHei" panose="020B0503020204020204" pitchFamily="34" charset="-122"/>
                <a:ea typeface="Microsoft YaHei" panose="020B0503020204020204" pitchFamily="34" charset="-122"/>
              </a:rPr>
              <a:t>Identity</a:t>
            </a:r>
            <a:r>
              <a:rPr kumimoji="1" lang="zh-CN" altLang="en-US" sz="1100" dirty="0">
                <a:solidFill>
                  <a:schemeClr val="bg1"/>
                </a:solidFill>
                <a:latin typeface="Microsoft YaHei" panose="020B0503020204020204" pitchFamily="34" charset="-122"/>
                <a:ea typeface="Microsoft YaHei" panose="020B0503020204020204" pitchFamily="34" charset="-122"/>
              </a:rPr>
              <a:t> </a:t>
            </a:r>
            <a:r>
              <a:rPr kumimoji="1" lang="en-US" altLang="zh-CN" sz="1100" dirty="0">
                <a:solidFill>
                  <a:schemeClr val="bg1"/>
                </a:solidFill>
                <a:latin typeface="Microsoft YaHei" panose="020B0503020204020204" pitchFamily="34" charset="-122"/>
                <a:ea typeface="Microsoft YaHei" panose="020B0503020204020204" pitchFamily="34" charset="-122"/>
              </a:rPr>
              <a:t>Product</a:t>
            </a:r>
          </a:p>
        </p:txBody>
      </p:sp>
      <p:sp>
        <p:nvSpPr>
          <p:cNvPr id="118" name="文本框 117">
            <a:extLst>
              <a:ext uri="{FF2B5EF4-FFF2-40B4-BE49-F238E27FC236}">
                <a16:creationId xmlns:a16="http://schemas.microsoft.com/office/drawing/2014/main" id="{1E5D9896-BE65-CF44-9429-F95E9453FA30}"/>
              </a:ext>
            </a:extLst>
          </p:cNvPr>
          <p:cNvSpPr txBox="1"/>
          <p:nvPr/>
        </p:nvSpPr>
        <p:spPr>
          <a:xfrm>
            <a:off x="9699686" y="3397914"/>
            <a:ext cx="1471300" cy="276999"/>
          </a:xfrm>
          <a:prstGeom prst="rect">
            <a:avLst/>
          </a:prstGeom>
          <a:noFill/>
        </p:spPr>
        <p:txBody>
          <a:bodyPr wrap="none" rtlCol="0">
            <a:spAutoFit/>
          </a:bodyPr>
          <a:lstStyle/>
          <a:p>
            <a:r>
              <a:rPr kumimoji="1" lang="en-US" altLang="zh-Hans" sz="1200" dirty="0">
                <a:solidFill>
                  <a:schemeClr val="tx1"/>
                </a:solidFill>
              </a:rPr>
              <a:t>Verification</a:t>
            </a:r>
            <a:r>
              <a:rPr kumimoji="1" lang="zh-CN" altLang="en-US" sz="1200" dirty="0">
                <a:solidFill>
                  <a:schemeClr val="tx1"/>
                </a:solidFill>
              </a:rPr>
              <a:t> </a:t>
            </a:r>
            <a:r>
              <a:rPr kumimoji="1" lang="en-US" altLang="zh-CN" sz="1200" dirty="0">
                <a:solidFill>
                  <a:schemeClr val="tx1"/>
                </a:solidFill>
              </a:rPr>
              <a:t>Platform</a:t>
            </a:r>
            <a:endParaRPr kumimoji="1" lang="zh-CN" altLang="en-US" sz="1200" dirty="0">
              <a:solidFill>
                <a:schemeClr val="tx1"/>
              </a:solidFill>
            </a:endParaRPr>
          </a:p>
        </p:txBody>
      </p:sp>
      <p:sp>
        <p:nvSpPr>
          <p:cNvPr id="119" name="矩形 67">
            <a:extLst>
              <a:ext uri="{FF2B5EF4-FFF2-40B4-BE49-F238E27FC236}">
                <a16:creationId xmlns:a16="http://schemas.microsoft.com/office/drawing/2014/main" id="{43AFDBB1-81A7-F540-A1C6-5A3EAD0C6900}"/>
              </a:ext>
            </a:extLst>
          </p:cNvPr>
          <p:cNvSpPr>
            <a:spLocks noChangeArrowheads="1"/>
          </p:cNvSpPr>
          <p:nvPr/>
        </p:nvSpPr>
        <p:spPr bwMode="auto">
          <a:xfrm>
            <a:off x="9784387" y="4751451"/>
            <a:ext cx="1640205" cy="1857360"/>
          </a:xfrm>
          <a:prstGeom prst="rect">
            <a:avLst/>
          </a:prstGeom>
          <a:noFill/>
          <a:ln w="12700" algn="ctr">
            <a:solidFill>
              <a:srgbClr val="000000"/>
            </a:solidFill>
            <a:miter lim="400000"/>
            <a:headEnd/>
            <a:tailEnd/>
          </a:ln>
        </p:spPr>
        <p:txBody>
          <a:bodyPr wrap="square" lIns="50800" tIns="50800" rIns="50800" bIns="50800" anchor="ctr">
            <a:spAutoFit/>
          </a:bodyPr>
          <a:lstStyle/>
          <a:p>
            <a:pPr eaLnBrk="1">
              <a:buClr>
                <a:srgbClr val="000000"/>
              </a:buClr>
            </a:pPr>
            <a:endParaRPr lang="zh-CN" altLang="en-US">
              <a:ea typeface="宋体" panose="02010600030101010101" pitchFamily="2" charset="-122"/>
            </a:endParaRPr>
          </a:p>
        </p:txBody>
      </p:sp>
      <p:sp>
        <p:nvSpPr>
          <p:cNvPr id="120" name="文本框 119">
            <a:extLst>
              <a:ext uri="{FF2B5EF4-FFF2-40B4-BE49-F238E27FC236}">
                <a16:creationId xmlns:a16="http://schemas.microsoft.com/office/drawing/2014/main" id="{0CA1D6EF-AB5B-A041-8024-2A378C280258}"/>
              </a:ext>
            </a:extLst>
          </p:cNvPr>
          <p:cNvSpPr txBox="1"/>
          <p:nvPr/>
        </p:nvSpPr>
        <p:spPr>
          <a:xfrm>
            <a:off x="9751576" y="4769581"/>
            <a:ext cx="593432" cy="276999"/>
          </a:xfrm>
          <a:prstGeom prst="rect">
            <a:avLst/>
          </a:prstGeom>
          <a:noFill/>
        </p:spPr>
        <p:txBody>
          <a:bodyPr wrap="none" rtlCol="0">
            <a:spAutoFit/>
          </a:bodyPr>
          <a:lstStyle/>
          <a:p>
            <a:r>
              <a:rPr kumimoji="1" lang="en-US" altLang="zh-CN" sz="1200" dirty="0" err="1"/>
              <a:t>Zoloz</a:t>
            </a:r>
            <a:endParaRPr kumimoji="1" lang="zh-CN" altLang="en-US" sz="1200" dirty="0"/>
          </a:p>
        </p:txBody>
      </p:sp>
      <p:sp>
        <p:nvSpPr>
          <p:cNvPr id="121" name="矩形 120">
            <a:extLst>
              <a:ext uri="{FF2B5EF4-FFF2-40B4-BE49-F238E27FC236}">
                <a16:creationId xmlns:a16="http://schemas.microsoft.com/office/drawing/2014/main" id="{479A34C0-763E-794E-BE1F-69CD1B58BE3E}"/>
              </a:ext>
            </a:extLst>
          </p:cNvPr>
          <p:cNvSpPr/>
          <p:nvPr/>
        </p:nvSpPr>
        <p:spPr bwMode="auto">
          <a:xfrm>
            <a:off x="10047559" y="5125741"/>
            <a:ext cx="1172320" cy="274725"/>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Hans" sz="1000" dirty="0" err="1">
                <a:solidFill>
                  <a:schemeClr val="bg1"/>
                </a:solidFill>
                <a:latin typeface="Microsoft YaHei" panose="020B0503020204020204" pitchFamily="34" charset="-122"/>
                <a:ea typeface="Microsoft YaHei" panose="020B0503020204020204" pitchFamily="34" charset="-122"/>
              </a:rPr>
              <a:t>ZHub</a:t>
            </a:r>
            <a:endParaRPr kumimoji="1" lang="en-US" altLang="zh-Hans" sz="1000" dirty="0">
              <a:solidFill>
                <a:schemeClr val="bg1"/>
              </a:solidFill>
              <a:latin typeface="Microsoft YaHei" panose="020B0503020204020204" pitchFamily="34" charset="-122"/>
              <a:ea typeface="Microsoft YaHei" panose="020B0503020204020204" pitchFamily="34" charset="-122"/>
            </a:endParaRPr>
          </a:p>
        </p:txBody>
      </p:sp>
      <p:sp>
        <p:nvSpPr>
          <p:cNvPr id="122" name="矩形 121">
            <a:extLst>
              <a:ext uri="{FF2B5EF4-FFF2-40B4-BE49-F238E27FC236}">
                <a16:creationId xmlns:a16="http://schemas.microsoft.com/office/drawing/2014/main" id="{A1FF3C94-AC41-7D45-AB59-1C9455658CB4}"/>
              </a:ext>
            </a:extLst>
          </p:cNvPr>
          <p:cNvSpPr/>
          <p:nvPr/>
        </p:nvSpPr>
        <p:spPr bwMode="auto">
          <a:xfrm>
            <a:off x="10047623" y="5489082"/>
            <a:ext cx="1172256" cy="339244"/>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Hans" sz="1000" dirty="0" err="1">
                <a:solidFill>
                  <a:schemeClr val="bg1"/>
                </a:solidFill>
                <a:latin typeface="Microsoft YaHei" panose="020B0503020204020204" pitchFamily="34" charset="-122"/>
                <a:ea typeface="Microsoft YaHei" panose="020B0503020204020204" pitchFamily="34" charset="-122"/>
              </a:rPr>
              <a:t>ZCore</a:t>
            </a:r>
            <a:endParaRPr kumimoji="1" lang="en-US" altLang="zh-Hans" sz="1000" dirty="0">
              <a:solidFill>
                <a:schemeClr val="bg1"/>
              </a:solidFill>
              <a:latin typeface="Microsoft YaHei" panose="020B0503020204020204" pitchFamily="34" charset="-122"/>
              <a:ea typeface="Microsoft YaHei" panose="020B0503020204020204" pitchFamily="34" charset="-122"/>
            </a:endParaRPr>
          </a:p>
        </p:txBody>
      </p:sp>
      <p:sp>
        <p:nvSpPr>
          <p:cNvPr id="123" name="矩形 122">
            <a:extLst>
              <a:ext uri="{FF2B5EF4-FFF2-40B4-BE49-F238E27FC236}">
                <a16:creationId xmlns:a16="http://schemas.microsoft.com/office/drawing/2014/main" id="{82E94D55-4283-924F-8CFC-DB625B1C39DD}"/>
              </a:ext>
            </a:extLst>
          </p:cNvPr>
          <p:cNvSpPr/>
          <p:nvPr/>
        </p:nvSpPr>
        <p:spPr bwMode="auto">
          <a:xfrm>
            <a:off x="10067723" y="5922613"/>
            <a:ext cx="1152156" cy="314699"/>
          </a:xfrm>
          <a:prstGeom prst="rect">
            <a:avLst/>
          </a:prstGeom>
          <a:solidFill>
            <a:srgbClr val="1EAFF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Hans" sz="1000" dirty="0" err="1">
                <a:solidFill>
                  <a:schemeClr val="bg1"/>
                </a:solidFill>
                <a:latin typeface="Microsoft YaHei" panose="020B0503020204020204" pitchFamily="34" charset="-122"/>
                <a:ea typeface="Microsoft YaHei" panose="020B0503020204020204" pitchFamily="34" charset="-122"/>
              </a:rPr>
              <a:t>ZMng</a:t>
            </a:r>
            <a:endParaRPr kumimoji="1" lang="en-US" altLang="zh-Hans" sz="1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87196913"/>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108"/>
          <p:cNvGrpSpPr/>
          <p:nvPr/>
        </p:nvGrpSpPr>
        <p:grpSpPr>
          <a:xfrm>
            <a:off x="1520909" y="1746880"/>
            <a:ext cx="2530238" cy="3364010"/>
            <a:chOff x="3384388" y="-1243695"/>
            <a:chExt cx="2448000" cy="3364010"/>
          </a:xfrm>
        </p:grpSpPr>
        <p:sp>
          <p:nvSpPr>
            <p:cNvPr id="84" name="圆角矩形 83"/>
            <p:cNvSpPr>
              <a:spLocks noChangeAspect="1"/>
            </p:cNvSpPr>
            <p:nvPr/>
          </p:nvSpPr>
          <p:spPr>
            <a:xfrm rot="2700000">
              <a:off x="3384388" y="-791390"/>
              <a:ext cx="2448000" cy="2448000"/>
            </a:xfrm>
            <a:prstGeom prst="roundRect">
              <a:avLst/>
            </a:prstGeom>
            <a:gradFill>
              <a:gsLst>
                <a:gs pos="0">
                  <a:schemeClr val="bg1"/>
                </a:gs>
                <a:gs pos="36000">
                  <a:schemeClr val="bg1"/>
                </a:gs>
                <a:gs pos="100000">
                  <a:srgbClr val="ECECEC"/>
                </a:gs>
              </a:gsLst>
              <a:lin ang="13500000" scaled="1"/>
            </a:gradFill>
            <a:ln w="19050">
              <a:solidFill>
                <a:schemeClr val="bg1"/>
              </a:solidFill>
            </a:ln>
            <a:effectLst>
              <a:outerShdw blurRad="508000" dist="508000" dir="2700000" sx="95000" sy="95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圆角矩形 84"/>
            <p:cNvSpPr>
              <a:spLocks noChangeAspect="1"/>
            </p:cNvSpPr>
            <p:nvPr/>
          </p:nvSpPr>
          <p:spPr>
            <a:xfrm rot="2700000">
              <a:off x="3438388" y="-731690"/>
              <a:ext cx="2340000" cy="2340000"/>
            </a:xfrm>
            <a:prstGeom prst="roundRect">
              <a:avLst/>
            </a:prstGeom>
            <a:noFill/>
            <a:ln w="12700">
              <a:solidFill>
                <a:schemeClr val="bg1">
                  <a:lumMod val="75000"/>
                </a:schemeClr>
              </a:solidFill>
              <a:prstDash val="dash"/>
            </a:ln>
            <a:effectLst>
              <a:outerShdw blurRad="508000" dist="508000" dir="2700000" sx="95000" sy="95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111"/>
            <p:cNvGrpSpPr/>
            <p:nvPr/>
          </p:nvGrpSpPr>
          <p:grpSpPr>
            <a:xfrm>
              <a:off x="4156571" y="1413779"/>
              <a:ext cx="721176" cy="706536"/>
              <a:chOff x="3161408" y="4408176"/>
              <a:chExt cx="721176" cy="706536"/>
            </a:xfrm>
          </p:grpSpPr>
          <p:sp>
            <p:nvSpPr>
              <p:cNvPr id="92" name="任意多边形 117"/>
              <p:cNvSpPr/>
              <p:nvPr/>
            </p:nvSpPr>
            <p:spPr>
              <a:xfrm rot="8008222">
                <a:off x="3255384" y="4638985"/>
                <a:ext cx="366346" cy="180000"/>
              </a:xfrm>
              <a:custGeom>
                <a:avLst/>
                <a:gdLst>
                  <a:gd name="connsiteX0" fmla="*/ 26360 w 366346"/>
                  <a:gd name="connsiteY0" fmla="*/ 153640 h 180000"/>
                  <a:gd name="connsiteX1" fmla="*/ 0 w 366346"/>
                  <a:gd name="connsiteY1" fmla="*/ 90000 h 180000"/>
                  <a:gd name="connsiteX2" fmla="*/ 90000 w 366346"/>
                  <a:gd name="connsiteY2" fmla="*/ 0 h 180000"/>
                  <a:gd name="connsiteX3" fmla="*/ 360901 w 366346"/>
                  <a:gd name="connsiteY3" fmla="*/ 0 h 180000"/>
                  <a:gd name="connsiteX4" fmla="*/ 366346 w 366346"/>
                  <a:gd name="connsiteY4" fmla="*/ 73673 h 180000"/>
                  <a:gd name="connsiteX5" fmla="*/ 363506 w 366346"/>
                  <a:gd name="connsiteY5" fmla="*/ 180000 h 180000"/>
                  <a:gd name="connsiteX6" fmla="*/ 90000 w 366346"/>
                  <a:gd name="connsiteY6" fmla="*/ 180000 h 180000"/>
                  <a:gd name="connsiteX7" fmla="*/ 26360 w 366346"/>
                  <a:gd name="connsiteY7"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346" h="180000">
                    <a:moveTo>
                      <a:pt x="26360" y="153640"/>
                    </a:moveTo>
                    <a:cubicBezTo>
                      <a:pt x="10074" y="137353"/>
                      <a:pt x="0" y="114853"/>
                      <a:pt x="0" y="90000"/>
                    </a:cubicBezTo>
                    <a:cubicBezTo>
                      <a:pt x="0" y="40294"/>
                      <a:pt x="40294" y="0"/>
                      <a:pt x="90000" y="0"/>
                    </a:cubicBezTo>
                    <a:lnTo>
                      <a:pt x="360901" y="0"/>
                    </a:lnTo>
                    <a:lnTo>
                      <a:pt x="366346" y="73673"/>
                    </a:lnTo>
                    <a:lnTo>
                      <a:pt x="363506" y="180000"/>
                    </a:lnTo>
                    <a:lnTo>
                      <a:pt x="90000" y="180000"/>
                    </a:lnTo>
                    <a:cubicBezTo>
                      <a:pt x="65147" y="180000"/>
                      <a:pt x="42647" y="169927"/>
                      <a:pt x="26360" y="153640"/>
                    </a:cubicBezTo>
                    <a:close/>
                  </a:path>
                </a:pathLst>
              </a:custGeom>
              <a:solidFill>
                <a:srgbClr val="FBBD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118"/>
              <p:cNvSpPr/>
              <p:nvPr/>
            </p:nvSpPr>
            <p:spPr>
              <a:xfrm rot="8008222">
                <a:off x="3342964" y="4650441"/>
                <a:ext cx="664530" cy="180000"/>
              </a:xfrm>
              <a:custGeom>
                <a:avLst/>
                <a:gdLst>
                  <a:gd name="connsiteX0" fmla="*/ 26360 w 664530"/>
                  <a:gd name="connsiteY0" fmla="*/ 153640 h 180000"/>
                  <a:gd name="connsiteX1" fmla="*/ 0 w 664530"/>
                  <a:gd name="connsiteY1" fmla="*/ 90000 h 180000"/>
                  <a:gd name="connsiteX2" fmla="*/ 90000 w 664530"/>
                  <a:gd name="connsiteY2" fmla="*/ 0 h 180000"/>
                  <a:gd name="connsiteX3" fmla="*/ 588223 w 664530"/>
                  <a:gd name="connsiteY3" fmla="*/ 0 h 180000"/>
                  <a:gd name="connsiteX4" fmla="*/ 606308 w 664530"/>
                  <a:gd name="connsiteY4" fmla="*/ 23151 h 180000"/>
                  <a:gd name="connsiteX5" fmla="*/ 663850 w 664530"/>
                  <a:gd name="connsiteY5" fmla="*/ 170801 h 180000"/>
                  <a:gd name="connsiteX6" fmla="*/ 664530 w 664530"/>
                  <a:gd name="connsiteY6" fmla="*/ 180000 h 180000"/>
                  <a:gd name="connsiteX7" fmla="*/ 90000 w 664530"/>
                  <a:gd name="connsiteY7" fmla="*/ 180000 h 180000"/>
                  <a:gd name="connsiteX8" fmla="*/ 26360 w 664530"/>
                  <a:gd name="connsiteY8"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4530" h="180000">
                    <a:moveTo>
                      <a:pt x="26360" y="153640"/>
                    </a:moveTo>
                    <a:cubicBezTo>
                      <a:pt x="10074" y="137353"/>
                      <a:pt x="0" y="114853"/>
                      <a:pt x="0" y="90000"/>
                    </a:cubicBezTo>
                    <a:cubicBezTo>
                      <a:pt x="0" y="40294"/>
                      <a:pt x="40294" y="0"/>
                      <a:pt x="90000" y="0"/>
                    </a:cubicBezTo>
                    <a:lnTo>
                      <a:pt x="588223" y="0"/>
                    </a:lnTo>
                    <a:lnTo>
                      <a:pt x="606308" y="23151"/>
                    </a:lnTo>
                    <a:cubicBezTo>
                      <a:pt x="634500" y="67381"/>
                      <a:pt x="654391" y="117347"/>
                      <a:pt x="663850" y="170801"/>
                    </a:cubicBezTo>
                    <a:lnTo>
                      <a:pt x="664530" y="180000"/>
                    </a:lnTo>
                    <a:lnTo>
                      <a:pt x="90000" y="180000"/>
                    </a:lnTo>
                    <a:cubicBezTo>
                      <a:pt x="65147" y="180000"/>
                      <a:pt x="42647" y="169927"/>
                      <a:pt x="26360" y="153640"/>
                    </a:cubicBezTo>
                    <a:close/>
                  </a:path>
                </a:pathLst>
              </a:cu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119"/>
              <p:cNvSpPr/>
              <p:nvPr/>
            </p:nvSpPr>
            <p:spPr>
              <a:xfrm rot="8008222">
                <a:off x="3154850" y="4577064"/>
                <a:ext cx="193115" cy="180000"/>
              </a:xfrm>
              <a:custGeom>
                <a:avLst/>
                <a:gdLst>
                  <a:gd name="connsiteX0" fmla="*/ 26360 w 193115"/>
                  <a:gd name="connsiteY0" fmla="*/ 153640 h 180000"/>
                  <a:gd name="connsiteX1" fmla="*/ 0 w 193115"/>
                  <a:gd name="connsiteY1" fmla="*/ 90000 h 180000"/>
                  <a:gd name="connsiteX2" fmla="*/ 90000 w 193115"/>
                  <a:gd name="connsiteY2" fmla="*/ 0 h 180000"/>
                  <a:gd name="connsiteX3" fmla="*/ 193115 w 193115"/>
                  <a:gd name="connsiteY3" fmla="*/ 0 h 180000"/>
                  <a:gd name="connsiteX4" fmla="*/ 188308 w 193115"/>
                  <a:gd name="connsiteY4" fmla="*/ 180000 h 180000"/>
                  <a:gd name="connsiteX5" fmla="*/ 90000 w 193115"/>
                  <a:gd name="connsiteY5" fmla="*/ 180000 h 180000"/>
                  <a:gd name="connsiteX6" fmla="*/ 26360 w 193115"/>
                  <a:gd name="connsiteY6"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15" h="180000">
                    <a:moveTo>
                      <a:pt x="26360" y="153640"/>
                    </a:moveTo>
                    <a:cubicBezTo>
                      <a:pt x="10074" y="137353"/>
                      <a:pt x="0" y="114853"/>
                      <a:pt x="0" y="90000"/>
                    </a:cubicBezTo>
                    <a:cubicBezTo>
                      <a:pt x="0" y="40294"/>
                      <a:pt x="40294" y="0"/>
                      <a:pt x="90000" y="0"/>
                    </a:cubicBezTo>
                    <a:lnTo>
                      <a:pt x="193115" y="0"/>
                    </a:lnTo>
                    <a:lnTo>
                      <a:pt x="188308" y="180000"/>
                    </a:lnTo>
                    <a:lnTo>
                      <a:pt x="90000" y="180000"/>
                    </a:lnTo>
                    <a:cubicBezTo>
                      <a:pt x="65147" y="180000"/>
                      <a:pt x="42647" y="169927"/>
                      <a:pt x="26360" y="153640"/>
                    </a:cubicBezTo>
                    <a:close/>
                  </a:path>
                </a:pathLst>
              </a:cu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120"/>
              <p:cNvSpPr/>
              <p:nvPr/>
            </p:nvSpPr>
            <p:spPr>
              <a:xfrm rot="8008222">
                <a:off x="3548673" y="4780800"/>
                <a:ext cx="498912" cy="168911"/>
              </a:xfrm>
              <a:custGeom>
                <a:avLst/>
                <a:gdLst>
                  <a:gd name="connsiteX0" fmla="*/ 26360 w 498912"/>
                  <a:gd name="connsiteY0" fmla="*/ 142551 h 168911"/>
                  <a:gd name="connsiteX1" fmla="*/ 0 w 498912"/>
                  <a:gd name="connsiteY1" fmla="*/ 78911 h 168911"/>
                  <a:gd name="connsiteX2" fmla="*/ 26360 w 498912"/>
                  <a:gd name="connsiteY2" fmla="*/ 15271 h 168911"/>
                  <a:gd name="connsiteX3" fmla="*/ 49010 w 498912"/>
                  <a:gd name="connsiteY3" fmla="*/ 0 h 168911"/>
                  <a:gd name="connsiteX4" fmla="*/ 183682 w 498912"/>
                  <a:gd name="connsiteY4" fmla="*/ 3597 h 168911"/>
                  <a:gd name="connsiteX5" fmla="*/ 469223 w 498912"/>
                  <a:gd name="connsiteY5" fmla="*/ 130905 h 168911"/>
                  <a:gd name="connsiteX6" fmla="*/ 498912 w 498912"/>
                  <a:gd name="connsiteY6" fmla="*/ 168911 h 168911"/>
                  <a:gd name="connsiteX7" fmla="*/ 90000 w 498912"/>
                  <a:gd name="connsiteY7" fmla="*/ 168911 h 168911"/>
                  <a:gd name="connsiteX8" fmla="*/ 26360 w 498912"/>
                  <a:gd name="connsiteY8" fmla="*/ 142551 h 16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12" h="168911">
                    <a:moveTo>
                      <a:pt x="26360" y="142551"/>
                    </a:moveTo>
                    <a:cubicBezTo>
                      <a:pt x="10074" y="126264"/>
                      <a:pt x="0" y="103764"/>
                      <a:pt x="0" y="78911"/>
                    </a:cubicBezTo>
                    <a:cubicBezTo>
                      <a:pt x="0" y="54058"/>
                      <a:pt x="10073" y="31558"/>
                      <a:pt x="26360" y="15271"/>
                    </a:cubicBezTo>
                    <a:lnTo>
                      <a:pt x="49010" y="0"/>
                    </a:lnTo>
                    <a:lnTo>
                      <a:pt x="183682" y="3597"/>
                    </a:lnTo>
                    <a:cubicBezTo>
                      <a:pt x="296440" y="6608"/>
                      <a:pt x="397302" y="55038"/>
                      <a:pt x="469223" y="130905"/>
                    </a:cubicBezTo>
                    <a:lnTo>
                      <a:pt x="498912" y="168911"/>
                    </a:lnTo>
                    <a:lnTo>
                      <a:pt x="90000" y="168911"/>
                    </a:lnTo>
                    <a:cubicBezTo>
                      <a:pt x="65147" y="168911"/>
                      <a:pt x="42647" y="158838"/>
                      <a:pt x="26360" y="142551"/>
                    </a:cubicBezTo>
                    <a:close/>
                  </a:path>
                </a:pathLst>
              </a:custGeom>
              <a:solidFill>
                <a:srgbClr val="438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112"/>
            <p:cNvGrpSpPr/>
            <p:nvPr/>
          </p:nvGrpSpPr>
          <p:grpSpPr>
            <a:xfrm flipH="1" flipV="1">
              <a:off x="4336829" y="-1243695"/>
              <a:ext cx="721176" cy="706536"/>
              <a:chOff x="3161408" y="4408176"/>
              <a:chExt cx="721176" cy="706536"/>
            </a:xfrm>
          </p:grpSpPr>
          <p:sp>
            <p:nvSpPr>
              <p:cNvPr id="88" name="任意多边形 113"/>
              <p:cNvSpPr/>
              <p:nvPr/>
            </p:nvSpPr>
            <p:spPr>
              <a:xfrm rot="8008222">
                <a:off x="3255384" y="4638985"/>
                <a:ext cx="366346" cy="180000"/>
              </a:xfrm>
              <a:custGeom>
                <a:avLst/>
                <a:gdLst>
                  <a:gd name="connsiteX0" fmla="*/ 26360 w 366346"/>
                  <a:gd name="connsiteY0" fmla="*/ 153640 h 180000"/>
                  <a:gd name="connsiteX1" fmla="*/ 0 w 366346"/>
                  <a:gd name="connsiteY1" fmla="*/ 90000 h 180000"/>
                  <a:gd name="connsiteX2" fmla="*/ 90000 w 366346"/>
                  <a:gd name="connsiteY2" fmla="*/ 0 h 180000"/>
                  <a:gd name="connsiteX3" fmla="*/ 360901 w 366346"/>
                  <a:gd name="connsiteY3" fmla="*/ 0 h 180000"/>
                  <a:gd name="connsiteX4" fmla="*/ 366346 w 366346"/>
                  <a:gd name="connsiteY4" fmla="*/ 73673 h 180000"/>
                  <a:gd name="connsiteX5" fmla="*/ 363506 w 366346"/>
                  <a:gd name="connsiteY5" fmla="*/ 180000 h 180000"/>
                  <a:gd name="connsiteX6" fmla="*/ 90000 w 366346"/>
                  <a:gd name="connsiteY6" fmla="*/ 180000 h 180000"/>
                  <a:gd name="connsiteX7" fmla="*/ 26360 w 366346"/>
                  <a:gd name="connsiteY7"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346" h="180000">
                    <a:moveTo>
                      <a:pt x="26360" y="153640"/>
                    </a:moveTo>
                    <a:cubicBezTo>
                      <a:pt x="10074" y="137353"/>
                      <a:pt x="0" y="114853"/>
                      <a:pt x="0" y="90000"/>
                    </a:cubicBezTo>
                    <a:cubicBezTo>
                      <a:pt x="0" y="40294"/>
                      <a:pt x="40294" y="0"/>
                      <a:pt x="90000" y="0"/>
                    </a:cubicBezTo>
                    <a:lnTo>
                      <a:pt x="360901" y="0"/>
                    </a:lnTo>
                    <a:lnTo>
                      <a:pt x="366346" y="73673"/>
                    </a:lnTo>
                    <a:lnTo>
                      <a:pt x="363506" y="180000"/>
                    </a:lnTo>
                    <a:lnTo>
                      <a:pt x="90000" y="180000"/>
                    </a:lnTo>
                    <a:cubicBezTo>
                      <a:pt x="65147" y="180000"/>
                      <a:pt x="42647" y="169927"/>
                      <a:pt x="26360" y="153640"/>
                    </a:cubicBezTo>
                    <a:close/>
                  </a:path>
                </a:pathLst>
              </a:custGeom>
              <a:solidFill>
                <a:srgbClr val="FBBD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114"/>
              <p:cNvSpPr/>
              <p:nvPr/>
            </p:nvSpPr>
            <p:spPr>
              <a:xfrm rot="8008222">
                <a:off x="3342964" y="4650441"/>
                <a:ext cx="664530" cy="180000"/>
              </a:xfrm>
              <a:custGeom>
                <a:avLst/>
                <a:gdLst>
                  <a:gd name="connsiteX0" fmla="*/ 26360 w 664530"/>
                  <a:gd name="connsiteY0" fmla="*/ 153640 h 180000"/>
                  <a:gd name="connsiteX1" fmla="*/ 0 w 664530"/>
                  <a:gd name="connsiteY1" fmla="*/ 90000 h 180000"/>
                  <a:gd name="connsiteX2" fmla="*/ 90000 w 664530"/>
                  <a:gd name="connsiteY2" fmla="*/ 0 h 180000"/>
                  <a:gd name="connsiteX3" fmla="*/ 588223 w 664530"/>
                  <a:gd name="connsiteY3" fmla="*/ 0 h 180000"/>
                  <a:gd name="connsiteX4" fmla="*/ 606308 w 664530"/>
                  <a:gd name="connsiteY4" fmla="*/ 23151 h 180000"/>
                  <a:gd name="connsiteX5" fmla="*/ 663850 w 664530"/>
                  <a:gd name="connsiteY5" fmla="*/ 170801 h 180000"/>
                  <a:gd name="connsiteX6" fmla="*/ 664530 w 664530"/>
                  <a:gd name="connsiteY6" fmla="*/ 180000 h 180000"/>
                  <a:gd name="connsiteX7" fmla="*/ 90000 w 664530"/>
                  <a:gd name="connsiteY7" fmla="*/ 180000 h 180000"/>
                  <a:gd name="connsiteX8" fmla="*/ 26360 w 664530"/>
                  <a:gd name="connsiteY8"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4530" h="180000">
                    <a:moveTo>
                      <a:pt x="26360" y="153640"/>
                    </a:moveTo>
                    <a:cubicBezTo>
                      <a:pt x="10074" y="137353"/>
                      <a:pt x="0" y="114853"/>
                      <a:pt x="0" y="90000"/>
                    </a:cubicBezTo>
                    <a:cubicBezTo>
                      <a:pt x="0" y="40294"/>
                      <a:pt x="40294" y="0"/>
                      <a:pt x="90000" y="0"/>
                    </a:cubicBezTo>
                    <a:lnTo>
                      <a:pt x="588223" y="0"/>
                    </a:lnTo>
                    <a:lnTo>
                      <a:pt x="606308" y="23151"/>
                    </a:lnTo>
                    <a:cubicBezTo>
                      <a:pt x="634500" y="67381"/>
                      <a:pt x="654391" y="117347"/>
                      <a:pt x="663850" y="170801"/>
                    </a:cubicBezTo>
                    <a:lnTo>
                      <a:pt x="664530" y="180000"/>
                    </a:lnTo>
                    <a:lnTo>
                      <a:pt x="90000" y="180000"/>
                    </a:lnTo>
                    <a:cubicBezTo>
                      <a:pt x="65147" y="180000"/>
                      <a:pt x="42647" y="169927"/>
                      <a:pt x="26360" y="153640"/>
                    </a:cubicBezTo>
                    <a:close/>
                  </a:path>
                </a:pathLst>
              </a:cu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115"/>
              <p:cNvSpPr/>
              <p:nvPr/>
            </p:nvSpPr>
            <p:spPr>
              <a:xfrm rot="8008222">
                <a:off x="3154850" y="4577064"/>
                <a:ext cx="193115" cy="180000"/>
              </a:xfrm>
              <a:custGeom>
                <a:avLst/>
                <a:gdLst>
                  <a:gd name="connsiteX0" fmla="*/ 26360 w 193115"/>
                  <a:gd name="connsiteY0" fmla="*/ 153640 h 180000"/>
                  <a:gd name="connsiteX1" fmla="*/ 0 w 193115"/>
                  <a:gd name="connsiteY1" fmla="*/ 90000 h 180000"/>
                  <a:gd name="connsiteX2" fmla="*/ 90000 w 193115"/>
                  <a:gd name="connsiteY2" fmla="*/ 0 h 180000"/>
                  <a:gd name="connsiteX3" fmla="*/ 193115 w 193115"/>
                  <a:gd name="connsiteY3" fmla="*/ 0 h 180000"/>
                  <a:gd name="connsiteX4" fmla="*/ 188308 w 193115"/>
                  <a:gd name="connsiteY4" fmla="*/ 180000 h 180000"/>
                  <a:gd name="connsiteX5" fmla="*/ 90000 w 193115"/>
                  <a:gd name="connsiteY5" fmla="*/ 180000 h 180000"/>
                  <a:gd name="connsiteX6" fmla="*/ 26360 w 193115"/>
                  <a:gd name="connsiteY6"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15" h="180000">
                    <a:moveTo>
                      <a:pt x="26360" y="153640"/>
                    </a:moveTo>
                    <a:cubicBezTo>
                      <a:pt x="10074" y="137353"/>
                      <a:pt x="0" y="114853"/>
                      <a:pt x="0" y="90000"/>
                    </a:cubicBezTo>
                    <a:cubicBezTo>
                      <a:pt x="0" y="40294"/>
                      <a:pt x="40294" y="0"/>
                      <a:pt x="90000" y="0"/>
                    </a:cubicBezTo>
                    <a:lnTo>
                      <a:pt x="193115" y="0"/>
                    </a:lnTo>
                    <a:lnTo>
                      <a:pt x="188308" y="180000"/>
                    </a:lnTo>
                    <a:lnTo>
                      <a:pt x="90000" y="180000"/>
                    </a:lnTo>
                    <a:cubicBezTo>
                      <a:pt x="65147" y="180000"/>
                      <a:pt x="42647" y="169927"/>
                      <a:pt x="26360" y="153640"/>
                    </a:cubicBezTo>
                    <a:close/>
                  </a:path>
                </a:pathLst>
              </a:cu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116"/>
              <p:cNvSpPr/>
              <p:nvPr/>
            </p:nvSpPr>
            <p:spPr>
              <a:xfrm rot="8008222">
                <a:off x="3548673" y="4780800"/>
                <a:ext cx="498912" cy="168911"/>
              </a:xfrm>
              <a:custGeom>
                <a:avLst/>
                <a:gdLst>
                  <a:gd name="connsiteX0" fmla="*/ 26360 w 498912"/>
                  <a:gd name="connsiteY0" fmla="*/ 142551 h 168911"/>
                  <a:gd name="connsiteX1" fmla="*/ 0 w 498912"/>
                  <a:gd name="connsiteY1" fmla="*/ 78911 h 168911"/>
                  <a:gd name="connsiteX2" fmla="*/ 26360 w 498912"/>
                  <a:gd name="connsiteY2" fmla="*/ 15271 h 168911"/>
                  <a:gd name="connsiteX3" fmla="*/ 49010 w 498912"/>
                  <a:gd name="connsiteY3" fmla="*/ 0 h 168911"/>
                  <a:gd name="connsiteX4" fmla="*/ 183682 w 498912"/>
                  <a:gd name="connsiteY4" fmla="*/ 3597 h 168911"/>
                  <a:gd name="connsiteX5" fmla="*/ 469223 w 498912"/>
                  <a:gd name="connsiteY5" fmla="*/ 130905 h 168911"/>
                  <a:gd name="connsiteX6" fmla="*/ 498912 w 498912"/>
                  <a:gd name="connsiteY6" fmla="*/ 168911 h 168911"/>
                  <a:gd name="connsiteX7" fmla="*/ 90000 w 498912"/>
                  <a:gd name="connsiteY7" fmla="*/ 168911 h 168911"/>
                  <a:gd name="connsiteX8" fmla="*/ 26360 w 498912"/>
                  <a:gd name="connsiteY8" fmla="*/ 142551 h 16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12" h="168911">
                    <a:moveTo>
                      <a:pt x="26360" y="142551"/>
                    </a:moveTo>
                    <a:cubicBezTo>
                      <a:pt x="10074" y="126264"/>
                      <a:pt x="0" y="103764"/>
                      <a:pt x="0" y="78911"/>
                    </a:cubicBezTo>
                    <a:cubicBezTo>
                      <a:pt x="0" y="54058"/>
                      <a:pt x="10073" y="31558"/>
                      <a:pt x="26360" y="15271"/>
                    </a:cubicBezTo>
                    <a:lnTo>
                      <a:pt x="49010" y="0"/>
                    </a:lnTo>
                    <a:lnTo>
                      <a:pt x="183682" y="3597"/>
                    </a:lnTo>
                    <a:cubicBezTo>
                      <a:pt x="296440" y="6608"/>
                      <a:pt x="397302" y="55038"/>
                      <a:pt x="469223" y="130905"/>
                    </a:cubicBezTo>
                    <a:lnTo>
                      <a:pt x="498912" y="168911"/>
                    </a:lnTo>
                    <a:lnTo>
                      <a:pt x="90000" y="168911"/>
                    </a:lnTo>
                    <a:cubicBezTo>
                      <a:pt x="65147" y="168911"/>
                      <a:pt x="42647" y="158838"/>
                      <a:pt x="26360" y="142551"/>
                    </a:cubicBezTo>
                    <a:close/>
                  </a:path>
                </a:pathLst>
              </a:custGeom>
              <a:solidFill>
                <a:srgbClr val="438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6" name="文本框 95"/>
          <p:cNvSpPr txBox="1"/>
          <p:nvPr/>
        </p:nvSpPr>
        <p:spPr>
          <a:xfrm>
            <a:off x="4854546" y="2916309"/>
            <a:ext cx="4902625" cy="461665"/>
          </a:xfrm>
          <a:prstGeom prst="rect">
            <a:avLst/>
          </a:prstGeom>
          <a:noFill/>
        </p:spPr>
        <p:txBody>
          <a:bodyPr wrap="square" rtlCol="0">
            <a:spAutoFit/>
          </a:bodyPr>
          <a:lstStyle/>
          <a:p>
            <a:pPr algn="ctr"/>
            <a:r>
              <a:rPr kumimoji="1" lang="en-US" altLang="zh-CN" sz="2400" dirty="0"/>
              <a:t>Future</a:t>
            </a:r>
            <a:r>
              <a:rPr kumimoji="1" lang="zh-CN" altLang="en-US" sz="2400" dirty="0"/>
              <a:t> </a:t>
            </a:r>
            <a:r>
              <a:rPr kumimoji="1" lang="en-US" altLang="zh-CN" sz="2400" dirty="0"/>
              <a:t>Trends, Target</a:t>
            </a:r>
            <a:endParaRPr kumimoji="1" lang="zh-CN" altLang="en-US" sz="2400" dirty="0"/>
          </a:p>
        </p:txBody>
      </p:sp>
      <p:cxnSp>
        <p:nvCxnSpPr>
          <p:cNvPr id="98" name="直接连接符 73"/>
          <p:cNvCxnSpPr/>
          <p:nvPr/>
        </p:nvCxnSpPr>
        <p:spPr>
          <a:xfrm>
            <a:off x="4947368" y="3428816"/>
            <a:ext cx="6139547" cy="0"/>
          </a:xfrm>
          <a:prstGeom prst="line">
            <a:avLst/>
          </a:prstGeom>
          <a:noFill/>
          <a:ln w="12700" cap="flat" cmpd="sng" algn="ctr">
            <a:solidFill>
              <a:sysClr val="window" lastClr="FFFFFF">
                <a:lumMod val="75000"/>
              </a:sysClr>
            </a:solidFill>
            <a:prstDash val="solid"/>
            <a:miter lim="800000"/>
          </a:ln>
          <a:effectLst/>
        </p:spPr>
      </p:cxnSp>
      <p:sp>
        <p:nvSpPr>
          <p:cNvPr id="99" name="等腰三角形 98"/>
          <p:cNvSpPr/>
          <p:nvPr/>
        </p:nvSpPr>
        <p:spPr>
          <a:xfrm>
            <a:off x="10002356" y="3300413"/>
            <a:ext cx="514963" cy="126581"/>
          </a:xfrm>
          <a:prstGeom prst="triangle">
            <a:avLst/>
          </a:prstGeom>
          <a:solidFill>
            <a:srgbClr val="4384F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a:ea typeface="华文细黑"/>
            </a:endParaRPr>
          </a:p>
        </p:txBody>
      </p:sp>
      <p:sp>
        <p:nvSpPr>
          <p:cNvPr id="100" name="等腰三角形 99"/>
          <p:cNvSpPr/>
          <p:nvPr/>
        </p:nvSpPr>
        <p:spPr>
          <a:xfrm>
            <a:off x="10209354" y="3210993"/>
            <a:ext cx="514963" cy="216000"/>
          </a:xfrm>
          <a:prstGeom prst="triangle">
            <a:avLst/>
          </a:prstGeom>
          <a:solidFill>
            <a:srgbClr val="E942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a:ea typeface="华文细黑"/>
            </a:endParaRPr>
          </a:p>
        </p:txBody>
      </p:sp>
      <p:sp>
        <p:nvSpPr>
          <p:cNvPr id="101" name="等腰三角形 100"/>
          <p:cNvSpPr/>
          <p:nvPr/>
        </p:nvSpPr>
        <p:spPr>
          <a:xfrm>
            <a:off x="10581596" y="3365286"/>
            <a:ext cx="514963" cy="61706"/>
          </a:xfrm>
          <a:prstGeom prst="triangle">
            <a:avLst/>
          </a:prstGeom>
          <a:solidFill>
            <a:srgbClr val="33A95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a:ea typeface="华文细黑"/>
            </a:endParaRPr>
          </a:p>
        </p:txBody>
      </p:sp>
      <p:sp>
        <p:nvSpPr>
          <p:cNvPr id="102" name="等腰三角形 101"/>
          <p:cNvSpPr/>
          <p:nvPr/>
        </p:nvSpPr>
        <p:spPr>
          <a:xfrm>
            <a:off x="10363544" y="3321697"/>
            <a:ext cx="514963" cy="105297"/>
          </a:xfrm>
          <a:prstGeom prst="triangle">
            <a:avLst/>
          </a:prstGeom>
          <a:solidFill>
            <a:srgbClr val="FBBD0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a:ea typeface="华文细黑"/>
            </a:endParaRPr>
          </a:p>
        </p:txBody>
      </p:sp>
      <p:sp>
        <p:nvSpPr>
          <p:cNvPr id="103" name="文本框 102"/>
          <p:cNvSpPr txBox="1"/>
          <p:nvPr/>
        </p:nvSpPr>
        <p:spPr>
          <a:xfrm>
            <a:off x="1522656" y="2767314"/>
            <a:ext cx="2526744" cy="1200329"/>
          </a:xfrm>
          <a:prstGeom prst="rect">
            <a:avLst/>
          </a:prstGeom>
          <a:noFill/>
        </p:spPr>
        <p:txBody>
          <a:bodyPr wrap="square" rtlCol="0">
            <a:spAutoFit/>
          </a:bodyPr>
          <a:lstStyle/>
          <a:p>
            <a:pPr algn="ctr"/>
            <a:r>
              <a:rPr lang="en-US" altLang="zh-CN" sz="7200" dirty="0">
                <a:solidFill>
                  <a:prstClr val="black">
                    <a:lumMod val="65000"/>
                    <a:lumOff val="35000"/>
                  </a:prstClr>
                </a:solidFill>
                <a:latin typeface="Impact" panose="020B0806030902050204" pitchFamily="34" charset="0"/>
                <a:ea typeface="华文细黑"/>
              </a:rPr>
              <a:t>04</a:t>
            </a:r>
            <a:endParaRPr lang="zh-CN" altLang="en-US" sz="7200" dirty="0">
              <a:solidFill>
                <a:prstClr val="black">
                  <a:lumMod val="65000"/>
                  <a:lumOff val="35000"/>
                </a:prstClr>
              </a:solidFill>
              <a:latin typeface="Impact" panose="020B0806030902050204" pitchFamily="34" charset="0"/>
              <a:ea typeface="华文细黑"/>
            </a:endParaRPr>
          </a:p>
        </p:txBody>
      </p:sp>
      <p:sp>
        <p:nvSpPr>
          <p:cNvPr id="104" name="文本框 103"/>
          <p:cNvSpPr txBox="1"/>
          <p:nvPr/>
        </p:nvSpPr>
        <p:spPr>
          <a:xfrm>
            <a:off x="2019325" y="3783308"/>
            <a:ext cx="1533406" cy="307777"/>
          </a:xfrm>
          <a:prstGeom prst="rect">
            <a:avLst/>
          </a:prstGeom>
          <a:noFill/>
        </p:spPr>
        <p:txBody>
          <a:bodyPr wrap="square" rtlCol="0">
            <a:spAutoFit/>
          </a:bodyPr>
          <a:lstStyle/>
          <a:p>
            <a:pPr algn="ctr"/>
            <a:r>
              <a:rPr lang="en-US" altLang="zh-CN" sz="1400" dirty="0">
                <a:solidFill>
                  <a:prstClr val="white">
                    <a:lumMod val="50000"/>
                  </a:prstClr>
                </a:solidFill>
                <a:latin typeface="华文细黑"/>
                <a:ea typeface="华文细黑"/>
              </a:rPr>
              <a:t>Part One</a:t>
            </a:r>
            <a:endParaRPr lang="zh-CN" altLang="en-US" sz="1400" dirty="0">
              <a:solidFill>
                <a:prstClr val="white">
                  <a:lumMod val="50000"/>
                </a:prstClr>
              </a:solidFill>
              <a:latin typeface="华文细黑"/>
              <a:ea typeface="华文细黑"/>
            </a:endParaRPr>
          </a:p>
        </p:txBody>
      </p:sp>
    </p:spTree>
    <p:extLst>
      <p:ext uri="{BB962C8B-B14F-4D97-AF65-F5344CB8AC3E}">
        <p14:creationId xmlns:p14="http://schemas.microsoft.com/office/powerpoint/2010/main" val="2020679054"/>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750"/>
                                        <p:tgtEl>
                                          <p:spTgt spid="83"/>
                                        </p:tgtEl>
                                      </p:cBhvr>
                                    </p:animEffect>
                                  </p:childTnLst>
                                </p:cTn>
                              </p:par>
                              <p:par>
                                <p:cTn id="8" presetID="63" presetClass="path" presetSubtype="0" decel="50000" fill="hold" nodeType="withEffect">
                                  <p:stCondLst>
                                    <p:cond delay="0"/>
                                  </p:stCondLst>
                                  <p:childTnLst>
                                    <p:animMotion origin="layout" path="M 0.01524 1.48148E-6 L -0.10885 1.48148E-6 " pathEditMode="relative" rAng="0" ptsTypes="AA">
                                      <p:cBhvr>
                                        <p:cTn id="9" dur="750" spd="-100000" fill="hold"/>
                                        <p:tgtEl>
                                          <p:spTgt spid="83"/>
                                        </p:tgtEl>
                                        <p:attrNameLst>
                                          <p:attrName>ppt_x</p:attrName>
                                          <p:attrName>ppt_y</p:attrName>
                                        </p:attrNameLst>
                                      </p:cBhvr>
                                      <p:rCtr x="-6211" y="0"/>
                                    </p:animMotion>
                                  </p:childTnLst>
                                </p:cTn>
                              </p:par>
                              <p:par>
                                <p:cTn id="10" presetID="35" presetClass="path" presetSubtype="0" accel="50000" decel="50000" fill="hold" nodeType="withEffect">
                                  <p:stCondLst>
                                    <p:cond delay="750"/>
                                  </p:stCondLst>
                                  <p:childTnLst>
                                    <p:animMotion origin="layout" path="M 0.01602 1.48148E-6 L -3.75E-6 1.48148E-6 " pathEditMode="relative" rAng="0" ptsTypes="AA">
                                      <p:cBhvr>
                                        <p:cTn id="11" dur="750" fill="hold"/>
                                        <p:tgtEl>
                                          <p:spTgt spid="83"/>
                                        </p:tgtEl>
                                        <p:attrNameLst>
                                          <p:attrName>ppt_x</p:attrName>
                                          <p:attrName>ppt_y</p:attrName>
                                        </p:attrNameLst>
                                      </p:cBhvr>
                                      <p:rCtr x="-807" y="0"/>
                                    </p:animMotion>
                                  </p:childTnLst>
                                </p:cTn>
                              </p:par>
                              <p:par>
                                <p:cTn id="12" presetID="10" presetClass="entr" presetSubtype="0" fill="hold" grpId="0" nodeType="withEffect">
                                  <p:stCondLst>
                                    <p:cond delay="750"/>
                                  </p:stCondLst>
                                  <p:childTnLst>
                                    <p:set>
                                      <p:cBhvr>
                                        <p:cTn id="13" dur="1" fill="hold">
                                          <p:stCondLst>
                                            <p:cond delay="0"/>
                                          </p:stCondLst>
                                        </p:cTn>
                                        <p:tgtEl>
                                          <p:spTgt spid="103"/>
                                        </p:tgtEl>
                                        <p:attrNameLst>
                                          <p:attrName>style.visibility</p:attrName>
                                        </p:attrNameLst>
                                      </p:cBhvr>
                                      <p:to>
                                        <p:strVal val="visible"/>
                                      </p:to>
                                    </p:set>
                                    <p:animEffect transition="in" filter="fade">
                                      <p:cBhvr>
                                        <p:cTn id="14" dur="750"/>
                                        <p:tgtEl>
                                          <p:spTgt spid="103"/>
                                        </p:tgtEl>
                                      </p:cBhvr>
                                    </p:animEffect>
                                  </p:childTnLst>
                                </p:cTn>
                              </p:par>
                              <p:par>
                                <p:cTn id="15" presetID="35" presetClass="path" presetSubtype="0" accel="50000" decel="50000" fill="hold" grpId="1" nodeType="withEffect">
                                  <p:stCondLst>
                                    <p:cond delay="750"/>
                                  </p:stCondLst>
                                  <p:childTnLst>
                                    <p:animMotion origin="layout" path="M 0.01602 -2.22222E-6 L -3.75E-6 -2.22222E-6 " pathEditMode="relative" rAng="0" ptsTypes="AA">
                                      <p:cBhvr>
                                        <p:cTn id="16" dur="750" fill="hold"/>
                                        <p:tgtEl>
                                          <p:spTgt spid="103"/>
                                        </p:tgtEl>
                                        <p:attrNameLst>
                                          <p:attrName>ppt_x</p:attrName>
                                          <p:attrName>ppt_y</p:attrName>
                                        </p:attrNameLst>
                                      </p:cBhvr>
                                      <p:rCtr x="-807" y="0"/>
                                    </p:animMotion>
                                  </p:childTnLst>
                                </p:cTn>
                              </p:par>
                              <p:par>
                                <p:cTn id="17" presetID="22" presetClass="entr" presetSubtype="2" fill="hold" grpId="0" nodeType="withEffect">
                                  <p:stCondLst>
                                    <p:cond delay="750"/>
                                  </p:stCondLst>
                                  <p:childTnLst>
                                    <p:set>
                                      <p:cBhvr>
                                        <p:cTn id="18" dur="1" fill="hold">
                                          <p:stCondLst>
                                            <p:cond delay="0"/>
                                          </p:stCondLst>
                                        </p:cTn>
                                        <p:tgtEl>
                                          <p:spTgt spid="104"/>
                                        </p:tgtEl>
                                        <p:attrNameLst>
                                          <p:attrName>style.visibility</p:attrName>
                                        </p:attrNameLst>
                                      </p:cBhvr>
                                      <p:to>
                                        <p:strVal val="visible"/>
                                      </p:to>
                                    </p:set>
                                    <p:animEffect transition="in" filter="wipe(right)">
                                      <p:cBhvr>
                                        <p:cTn id="19" dur="1250"/>
                                        <p:tgtEl>
                                          <p:spTgt spid="104"/>
                                        </p:tgtEl>
                                      </p:cBhvr>
                                    </p:animEffect>
                                  </p:childTnLst>
                                </p:cTn>
                              </p:par>
                              <p:par>
                                <p:cTn id="20" presetID="22" presetClass="entr" presetSubtype="8" fill="hold" grpId="0" nodeType="withEffect">
                                  <p:stCondLst>
                                    <p:cond delay="1250"/>
                                  </p:stCondLst>
                                  <p:childTnLst>
                                    <p:set>
                                      <p:cBhvr>
                                        <p:cTn id="21" dur="1" fill="hold">
                                          <p:stCondLst>
                                            <p:cond delay="0"/>
                                          </p:stCondLst>
                                        </p:cTn>
                                        <p:tgtEl>
                                          <p:spTgt spid="96"/>
                                        </p:tgtEl>
                                        <p:attrNameLst>
                                          <p:attrName>style.visibility</p:attrName>
                                        </p:attrNameLst>
                                      </p:cBhvr>
                                      <p:to>
                                        <p:strVal val="visible"/>
                                      </p:to>
                                    </p:set>
                                    <p:animEffect transition="in" filter="wipe(left)">
                                      <p:cBhvr>
                                        <p:cTn id="22" dur="750"/>
                                        <p:tgtEl>
                                          <p:spTgt spid="96"/>
                                        </p:tgtEl>
                                      </p:cBhvr>
                                    </p:animEffect>
                                  </p:childTnLst>
                                </p:cTn>
                              </p:par>
                              <p:par>
                                <p:cTn id="23" presetID="22" presetClass="entr" presetSubtype="8" fill="hold" nodeType="withEffect">
                                  <p:stCondLst>
                                    <p:cond delay="1250"/>
                                  </p:stCondLst>
                                  <p:childTnLst>
                                    <p:set>
                                      <p:cBhvr>
                                        <p:cTn id="24" dur="1" fill="hold">
                                          <p:stCondLst>
                                            <p:cond delay="0"/>
                                          </p:stCondLst>
                                        </p:cTn>
                                        <p:tgtEl>
                                          <p:spTgt spid="98"/>
                                        </p:tgtEl>
                                        <p:attrNameLst>
                                          <p:attrName>style.visibility</p:attrName>
                                        </p:attrNameLst>
                                      </p:cBhvr>
                                      <p:to>
                                        <p:strVal val="visible"/>
                                      </p:to>
                                    </p:set>
                                    <p:animEffect transition="in" filter="wipe(left)">
                                      <p:cBhvr>
                                        <p:cTn id="25" dur="1250"/>
                                        <p:tgtEl>
                                          <p:spTgt spid="98"/>
                                        </p:tgtEl>
                                      </p:cBhvr>
                                    </p:animEffect>
                                  </p:childTnLst>
                                </p:cTn>
                              </p:par>
                              <p:par>
                                <p:cTn id="26" presetID="17" presetClass="entr" presetSubtype="4" fill="hold" grpId="0" nodeType="withEffect">
                                  <p:stCondLst>
                                    <p:cond delay="1750"/>
                                  </p:stCondLst>
                                  <p:childTnLst>
                                    <p:set>
                                      <p:cBhvr>
                                        <p:cTn id="27" dur="1" fill="hold">
                                          <p:stCondLst>
                                            <p:cond delay="0"/>
                                          </p:stCondLst>
                                        </p:cTn>
                                        <p:tgtEl>
                                          <p:spTgt spid="99"/>
                                        </p:tgtEl>
                                        <p:attrNameLst>
                                          <p:attrName>style.visibility</p:attrName>
                                        </p:attrNameLst>
                                      </p:cBhvr>
                                      <p:to>
                                        <p:strVal val="visible"/>
                                      </p:to>
                                    </p:set>
                                    <p:anim calcmode="lin" valueType="num">
                                      <p:cBhvr>
                                        <p:cTn id="28" dur="1000" fill="hold"/>
                                        <p:tgtEl>
                                          <p:spTgt spid="99"/>
                                        </p:tgtEl>
                                        <p:attrNameLst>
                                          <p:attrName>ppt_x</p:attrName>
                                        </p:attrNameLst>
                                      </p:cBhvr>
                                      <p:tavLst>
                                        <p:tav tm="0">
                                          <p:val>
                                            <p:strVal val="#ppt_x"/>
                                          </p:val>
                                        </p:tav>
                                        <p:tav tm="100000">
                                          <p:val>
                                            <p:strVal val="#ppt_x"/>
                                          </p:val>
                                        </p:tav>
                                      </p:tavLst>
                                    </p:anim>
                                    <p:anim calcmode="lin" valueType="num">
                                      <p:cBhvr>
                                        <p:cTn id="29" dur="1000" fill="hold"/>
                                        <p:tgtEl>
                                          <p:spTgt spid="99"/>
                                        </p:tgtEl>
                                        <p:attrNameLst>
                                          <p:attrName>ppt_y</p:attrName>
                                        </p:attrNameLst>
                                      </p:cBhvr>
                                      <p:tavLst>
                                        <p:tav tm="0">
                                          <p:val>
                                            <p:strVal val="#ppt_y+#ppt_h/2"/>
                                          </p:val>
                                        </p:tav>
                                        <p:tav tm="100000">
                                          <p:val>
                                            <p:strVal val="#ppt_y"/>
                                          </p:val>
                                        </p:tav>
                                      </p:tavLst>
                                    </p:anim>
                                    <p:anim calcmode="lin" valueType="num">
                                      <p:cBhvr>
                                        <p:cTn id="30" dur="1000" fill="hold"/>
                                        <p:tgtEl>
                                          <p:spTgt spid="99"/>
                                        </p:tgtEl>
                                        <p:attrNameLst>
                                          <p:attrName>ppt_w</p:attrName>
                                        </p:attrNameLst>
                                      </p:cBhvr>
                                      <p:tavLst>
                                        <p:tav tm="0">
                                          <p:val>
                                            <p:strVal val="#ppt_w"/>
                                          </p:val>
                                        </p:tav>
                                        <p:tav tm="100000">
                                          <p:val>
                                            <p:strVal val="#ppt_w"/>
                                          </p:val>
                                        </p:tav>
                                      </p:tavLst>
                                    </p:anim>
                                    <p:anim calcmode="lin" valueType="num">
                                      <p:cBhvr>
                                        <p:cTn id="31" dur="1000" fill="hold"/>
                                        <p:tgtEl>
                                          <p:spTgt spid="99"/>
                                        </p:tgtEl>
                                        <p:attrNameLst>
                                          <p:attrName>ppt_h</p:attrName>
                                        </p:attrNameLst>
                                      </p:cBhvr>
                                      <p:tavLst>
                                        <p:tav tm="0">
                                          <p:val>
                                            <p:fltVal val="0"/>
                                          </p:val>
                                        </p:tav>
                                        <p:tav tm="100000">
                                          <p:val>
                                            <p:strVal val="#ppt_h"/>
                                          </p:val>
                                        </p:tav>
                                      </p:tavLst>
                                    </p:anim>
                                  </p:childTnLst>
                                </p:cTn>
                              </p:par>
                              <p:par>
                                <p:cTn id="32" presetID="17" presetClass="entr" presetSubtype="4" fill="hold" grpId="0" nodeType="withEffect">
                                  <p:stCondLst>
                                    <p:cond delay="1850"/>
                                  </p:stCondLst>
                                  <p:childTnLst>
                                    <p:set>
                                      <p:cBhvr>
                                        <p:cTn id="33" dur="1" fill="hold">
                                          <p:stCondLst>
                                            <p:cond delay="0"/>
                                          </p:stCondLst>
                                        </p:cTn>
                                        <p:tgtEl>
                                          <p:spTgt spid="100"/>
                                        </p:tgtEl>
                                        <p:attrNameLst>
                                          <p:attrName>style.visibility</p:attrName>
                                        </p:attrNameLst>
                                      </p:cBhvr>
                                      <p:to>
                                        <p:strVal val="visible"/>
                                      </p:to>
                                    </p:set>
                                    <p:anim calcmode="lin" valueType="num">
                                      <p:cBhvr>
                                        <p:cTn id="34" dur="1000" fill="hold"/>
                                        <p:tgtEl>
                                          <p:spTgt spid="100"/>
                                        </p:tgtEl>
                                        <p:attrNameLst>
                                          <p:attrName>ppt_x</p:attrName>
                                        </p:attrNameLst>
                                      </p:cBhvr>
                                      <p:tavLst>
                                        <p:tav tm="0">
                                          <p:val>
                                            <p:strVal val="#ppt_x"/>
                                          </p:val>
                                        </p:tav>
                                        <p:tav tm="100000">
                                          <p:val>
                                            <p:strVal val="#ppt_x"/>
                                          </p:val>
                                        </p:tav>
                                      </p:tavLst>
                                    </p:anim>
                                    <p:anim calcmode="lin" valueType="num">
                                      <p:cBhvr>
                                        <p:cTn id="35" dur="1000" fill="hold"/>
                                        <p:tgtEl>
                                          <p:spTgt spid="100"/>
                                        </p:tgtEl>
                                        <p:attrNameLst>
                                          <p:attrName>ppt_y</p:attrName>
                                        </p:attrNameLst>
                                      </p:cBhvr>
                                      <p:tavLst>
                                        <p:tav tm="0">
                                          <p:val>
                                            <p:strVal val="#ppt_y+#ppt_h/2"/>
                                          </p:val>
                                        </p:tav>
                                        <p:tav tm="100000">
                                          <p:val>
                                            <p:strVal val="#ppt_y"/>
                                          </p:val>
                                        </p:tav>
                                      </p:tavLst>
                                    </p:anim>
                                    <p:anim calcmode="lin" valueType="num">
                                      <p:cBhvr>
                                        <p:cTn id="36" dur="1000" fill="hold"/>
                                        <p:tgtEl>
                                          <p:spTgt spid="100"/>
                                        </p:tgtEl>
                                        <p:attrNameLst>
                                          <p:attrName>ppt_w</p:attrName>
                                        </p:attrNameLst>
                                      </p:cBhvr>
                                      <p:tavLst>
                                        <p:tav tm="0">
                                          <p:val>
                                            <p:strVal val="#ppt_w"/>
                                          </p:val>
                                        </p:tav>
                                        <p:tav tm="100000">
                                          <p:val>
                                            <p:strVal val="#ppt_w"/>
                                          </p:val>
                                        </p:tav>
                                      </p:tavLst>
                                    </p:anim>
                                    <p:anim calcmode="lin" valueType="num">
                                      <p:cBhvr>
                                        <p:cTn id="37" dur="1000" fill="hold"/>
                                        <p:tgtEl>
                                          <p:spTgt spid="100"/>
                                        </p:tgtEl>
                                        <p:attrNameLst>
                                          <p:attrName>ppt_h</p:attrName>
                                        </p:attrNameLst>
                                      </p:cBhvr>
                                      <p:tavLst>
                                        <p:tav tm="0">
                                          <p:val>
                                            <p:fltVal val="0"/>
                                          </p:val>
                                        </p:tav>
                                        <p:tav tm="100000">
                                          <p:val>
                                            <p:strVal val="#ppt_h"/>
                                          </p:val>
                                        </p:tav>
                                      </p:tavLst>
                                    </p:anim>
                                  </p:childTnLst>
                                </p:cTn>
                              </p:par>
                              <p:par>
                                <p:cTn id="38" presetID="17" presetClass="entr" presetSubtype="4" fill="hold" grpId="0" nodeType="withEffect">
                                  <p:stCondLst>
                                    <p:cond delay="2000"/>
                                  </p:stCondLst>
                                  <p:childTnLst>
                                    <p:set>
                                      <p:cBhvr>
                                        <p:cTn id="39" dur="1" fill="hold">
                                          <p:stCondLst>
                                            <p:cond delay="0"/>
                                          </p:stCondLst>
                                        </p:cTn>
                                        <p:tgtEl>
                                          <p:spTgt spid="101"/>
                                        </p:tgtEl>
                                        <p:attrNameLst>
                                          <p:attrName>style.visibility</p:attrName>
                                        </p:attrNameLst>
                                      </p:cBhvr>
                                      <p:to>
                                        <p:strVal val="visible"/>
                                      </p:to>
                                    </p:set>
                                    <p:anim calcmode="lin" valueType="num">
                                      <p:cBhvr>
                                        <p:cTn id="40" dur="1000" fill="hold"/>
                                        <p:tgtEl>
                                          <p:spTgt spid="101"/>
                                        </p:tgtEl>
                                        <p:attrNameLst>
                                          <p:attrName>ppt_x</p:attrName>
                                        </p:attrNameLst>
                                      </p:cBhvr>
                                      <p:tavLst>
                                        <p:tav tm="0">
                                          <p:val>
                                            <p:strVal val="#ppt_x"/>
                                          </p:val>
                                        </p:tav>
                                        <p:tav tm="100000">
                                          <p:val>
                                            <p:strVal val="#ppt_x"/>
                                          </p:val>
                                        </p:tav>
                                      </p:tavLst>
                                    </p:anim>
                                    <p:anim calcmode="lin" valueType="num">
                                      <p:cBhvr>
                                        <p:cTn id="41" dur="1000" fill="hold"/>
                                        <p:tgtEl>
                                          <p:spTgt spid="101"/>
                                        </p:tgtEl>
                                        <p:attrNameLst>
                                          <p:attrName>ppt_y</p:attrName>
                                        </p:attrNameLst>
                                      </p:cBhvr>
                                      <p:tavLst>
                                        <p:tav tm="0">
                                          <p:val>
                                            <p:strVal val="#ppt_y+#ppt_h/2"/>
                                          </p:val>
                                        </p:tav>
                                        <p:tav tm="100000">
                                          <p:val>
                                            <p:strVal val="#ppt_y"/>
                                          </p:val>
                                        </p:tav>
                                      </p:tavLst>
                                    </p:anim>
                                    <p:anim calcmode="lin" valueType="num">
                                      <p:cBhvr>
                                        <p:cTn id="42" dur="1000" fill="hold"/>
                                        <p:tgtEl>
                                          <p:spTgt spid="101"/>
                                        </p:tgtEl>
                                        <p:attrNameLst>
                                          <p:attrName>ppt_w</p:attrName>
                                        </p:attrNameLst>
                                      </p:cBhvr>
                                      <p:tavLst>
                                        <p:tav tm="0">
                                          <p:val>
                                            <p:strVal val="#ppt_w"/>
                                          </p:val>
                                        </p:tav>
                                        <p:tav tm="100000">
                                          <p:val>
                                            <p:strVal val="#ppt_w"/>
                                          </p:val>
                                        </p:tav>
                                      </p:tavLst>
                                    </p:anim>
                                    <p:anim calcmode="lin" valueType="num">
                                      <p:cBhvr>
                                        <p:cTn id="43" dur="1000" fill="hold"/>
                                        <p:tgtEl>
                                          <p:spTgt spid="101"/>
                                        </p:tgtEl>
                                        <p:attrNameLst>
                                          <p:attrName>ppt_h</p:attrName>
                                        </p:attrNameLst>
                                      </p:cBhvr>
                                      <p:tavLst>
                                        <p:tav tm="0">
                                          <p:val>
                                            <p:fltVal val="0"/>
                                          </p:val>
                                        </p:tav>
                                        <p:tav tm="100000">
                                          <p:val>
                                            <p:strVal val="#ppt_h"/>
                                          </p:val>
                                        </p:tav>
                                      </p:tavLst>
                                    </p:anim>
                                  </p:childTnLst>
                                </p:cTn>
                              </p:par>
                              <p:par>
                                <p:cTn id="44" presetID="17" presetClass="entr" presetSubtype="4" fill="hold" grpId="0" nodeType="withEffect">
                                  <p:stCondLst>
                                    <p:cond delay="1750"/>
                                  </p:stCondLst>
                                  <p:childTnLst>
                                    <p:set>
                                      <p:cBhvr>
                                        <p:cTn id="45" dur="1" fill="hold">
                                          <p:stCondLst>
                                            <p:cond delay="0"/>
                                          </p:stCondLst>
                                        </p:cTn>
                                        <p:tgtEl>
                                          <p:spTgt spid="102"/>
                                        </p:tgtEl>
                                        <p:attrNameLst>
                                          <p:attrName>style.visibility</p:attrName>
                                        </p:attrNameLst>
                                      </p:cBhvr>
                                      <p:to>
                                        <p:strVal val="visible"/>
                                      </p:to>
                                    </p:set>
                                    <p:anim calcmode="lin" valueType="num">
                                      <p:cBhvr>
                                        <p:cTn id="46" dur="1000" fill="hold"/>
                                        <p:tgtEl>
                                          <p:spTgt spid="102"/>
                                        </p:tgtEl>
                                        <p:attrNameLst>
                                          <p:attrName>ppt_x</p:attrName>
                                        </p:attrNameLst>
                                      </p:cBhvr>
                                      <p:tavLst>
                                        <p:tav tm="0">
                                          <p:val>
                                            <p:strVal val="#ppt_x"/>
                                          </p:val>
                                        </p:tav>
                                        <p:tav tm="100000">
                                          <p:val>
                                            <p:strVal val="#ppt_x"/>
                                          </p:val>
                                        </p:tav>
                                      </p:tavLst>
                                    </p:anim>
                                    <p:anim calcmode="lin" valueType="num">
                                      <p:cBhvr>
                                        <p:cTn id="47" dur="1000" fill="hold"/>
                                        <p:tgtEl>
                                          <p:spTgt spid="102"/>
                                        </p:tgtEl>
                                        <p:attrNameLst>
                                          <p:attrName>ppt_y</p:attrName>
                                        </p:attrNameLst>
                                      </p:cBhvr>
                                      <p:tavLst>
                                        <p:tav tm="0">
                                          <p:val>
                                            <p:strVal val="#ppt_y+#ppt_h/2"/>
                                          </p:val>
                                        </p:tav>
                                        <p:tav tm="100000">
                                          <p:val>
                                            <p:strVal val="#ppt_y"/>
                                          </p:val>
                                        </p:tav>
                                      </p:tavLst>
                                    </p:anim>
                                    <p:anim calcmode="lin" valueType="num">
                                      <p:cBhvr>
                                        <p:cTn id="48" dur="1000" fill="hold"/>
                                        <p:tgtEl>
                                          <p:spTgt spid="102"/>
                                        </p:tgtEl>
                                        <p:attrNameLst>
                                          <p:attrName>ppt_w</p:attrName>
                                        </p:attrNameLst>
                                      </p:cBhvr>
                                      <p:tavLst>
                                        <p:tav tm="0">
                                          <p:val>
                                            <p:strVal val="#ppt_w"/>
                                          </p:val>
                                        </p:tav>
                                        <p:tav tm="100000">
                                          <p:val>
                                            <p:strVal val="#ppt_w"/>
                                          </p:val>
                                        </p:tav>
                                      </p:tavLst>
                                    </p:anim>
                                    <p:anim calcmode="lin" valueType="num">
                                      <p:cBhvr>
                                        <p:cTn id="49" dur="1000" fill="hold"/>
                                        <p:tgtEl>
                                          <p:spTgt spid="10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9" grpId="0" animBg="1"/>
      <p:bldP spid="100" grpId="0" animBg="1"/>
      <p:bldP spid="101" grpId="0" animBg="1"/>
      <p:bldP spid="102" grpId="0" animBg="1"/>
      <p:bldP spid="103" grpId="0"/>
      <p:bldP spid="103" grpId="1"/>
      <p:bldP spid="10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40147" y="188640"/>
            <a:ext cx="11341418" cy="634083"/>
          </a:xfrm>
        </p:spPr>
        <p:txBody>
          <a:bodyPr>
            <a:normAutofit/>
          </a:bodyPr>
          <a:lstStyle/>
          <a:p>
            <a:r>
              <a:rPr kumimoji="1" lang="en-US" altLang="zh-CN" dirty="0">
                <a:solidFill>
                  <a:schemeClr val="bg1"/>
                </a:solidFill>
              </a:rPr>
              <a:t>Security</a:t>
            </a:r>
            <a:r>
              <a:rPr kumimoji="1" lang="zh-CN" altLang="en-US" dirty="0">
                <a:solidFill>
                  <a:schemeClr val="bg1"/>
                </a:solidFill>
              </a:rPr>
              <a:t> </a:t>
            </a:r>
            <a:r>
              <a:rPr kumimoji="1" lang="en-US" altLang="zh-CN" dirty="0">
                <a:solidFill>
                  <a:schemeClr val="bg1"/>
                </a:solidFill>
              </a:rPr>
              <a:t>&amp;</a:t>
            </a:r>
            <a:r>
              <a:rPr kumimoji="1" lang="zh-CN" altLang="en-US" dirty="0">
                <a:solidFill>
                  <a:schemeClr val="bg1"/>
                </a:solidFill>
              </a:rPr>
              <a:t> </a:t>
            </a:r>
            <a:r>
              <a:rPr kumimoji="1" lang="en-US" altLang="zh-CN" dirty="0">
                <a:solidFill>
                  <a:schemeClr val="bg1"/>
                </a:solidFill>
              </a:rPr>
              <a:t>Risk</a:t>
            </a:r>
            <a:r>
              <a:rPr kumimoji="1" lang="zh-CN" altLang="en-US" dirty="0">
                <a:solidFill>
                  <a:schemeClr val="bg1"/>
                </a:solidFill>
              </a:rPr>
              <a:t> </a:t>
            </a:r>
            <a:r>
              <a:rPr kumimoji="1" lang="en-US" altLang="zh-CN" dirty="0">
                <a:solidFill>
                  <a:schemeClr val="bg1"/>
                </a:solidFill>
              </a:rPr>
              <a:t>Trends</a:t>
            </a:r>
            <a:endParaRPr kumimoji="1" lang="zh-CN" altLang="en-US" dirty="0">
              <a:solidFill>
                <a:schemeClr val="bg1"/>
              </a:solidFill>
            </a:endParaRPr>
          </a:p>
        </p:txBody>
      </p:sp>
      <p:graphicFrame>
        <p:nvGraphicFramePr>
          <p:cNvPr id="7" name="图表 6"/>
          <p:cNvGraphicFramePr/>
          <p:nvPr>
            <p:extLst>
              <p:ext uri="{D42A27DB-BD31-4B8C-83A1-F6EECF244321}">
                <p14:modId xmlns:p14="http://schemas.microsoft.com/office/powerpoint/2010/main" val="1063157182"/>
              </p:ext>
            </p:extLst>
          </p:nvPr>
        </p:nvGraphicFramePr>
        <p:xfrm>
          <a:off x="86941" y="2008728"/>
          <a:ext cx="3970625" cy="4448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框 8"/>
          <p:cNvSpPr txBox="1"/>
          <p:nvPr/>
        </p:nvSpPr>
        <p:spPr>
          <a:xfrm>
            <a:off x="947226" y="1255739"/>
            <a:ext cx="2109174" cy="379591"/>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dirty="0">
                <a:latin typeface="微软雅黑"/>
                <a:ea typeface="微软雅黑"/>
                <a:cs typeface="微软雅黑"/>
              </a:rPr>
              <a:t>Trends</a:t>
            </a:r>
            <a:r>
              <a:rPr lang="zh-CN" altLang="en-US" dirty="0">
                <a:latin typeface="微软雅黑"/>
                <a:ea typeface="微软雅黑"/>
                <a:cs typeface="微软雅黑"/>
              </a:rPr>
              <a:t> </a:t>
            </a:r>
            <a:r>
              <a:rPr lang="en-US" altLang="zh-CN" dirty="0">
                <a:latin typeface="微软雅黑"/>
                <a:ea typeface="微软雅黑"/>
                <a:cs typeface="微软雅黑"/>
              </a:rPr>
              <a:t>1</a:t>
            </a:r>
            <a:endParaRPr kumimoji="0" lang="zh-CN" altLang="en-US" sz="2400" b="0" i="0" u="none" strike="noStrike" cap="none" spc="0" normalizeH="0" baseline="0" dirty="0">
              <a:ln>
                <a:noFill/>
              </a:ln>
              <a:solidFill>
                <a:srgbClr val="000000"/>
              </a:solidFill>
              <a:effectLst/>
              <a:uFillTx/>
              <a:latin typeface="微软雅黑"/>
              <a:ea typeface="微软雅黑"/>
              <a:cs typeface="微软雅黑"/>
              <a:sym typeface="Lucida Grande"/>
            </a:endParaRPr>
          </a:p>
        </p:txBody>
      </p:sp>
      <p:sp>
        <p:nvSpPr>
          <p:cNvPr id="10" name="文本框 9"/>
          <p:cNvSpPr txBox="1"/>
          <p:nvPr/>
        </p:nvSpPr>
        <p:spPr>
          <a:xfrm>
            <a:off x="5145368" y="1255739"/>
            <a:ext cx="2109174" cy="379591"/>
          </a:xfrm>
          <a:prstGeom prst="rect">
            <a:avLst/>
          </a:prstGeom>
          <a:solidFill>
            <a:schemeClr val="accent4">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dirty="0">
                <a:latin typeface="微软雅黑"/>
                <a:ea typeface="微软雅黑"/>
                <a:cs typeface="微软雅黑"/>
              </a:rPr>
              <a:t>Trends</a:t>
            </a:r>
            <a:r>
              <a:rPr lang="zh-CN" altLang="en-US" dirty="0">
                <a:latin typeface="微软雅黑"/>
                <a:ea typeface="微软雅黑"/>
                <a:cs typeface="微软雅黑"/>
              </a:rPr>
              <a:t> </a:t>
            </a:r>
            <a:r>
              <a:rPr lang="en-US" altLang="zh-CN" dirty="0">
                <a:latin typeface="微软雅黑"/>
                <a:ea typeface="微软雅黑"/>
                <a:cs typeface="微软雅黑"/>
              </a:rPr>
              <a:t>2</a:t>
            </a:r>
            <a:endParaRPr kumimoji="0" lang="zh-CN" altLang="en-US" sz="2400" b="0" i="0" u="none" strike="noStrike" cap="none" spc="0" normalizeH="0" baseline="0" dirty="0">
              <a:ln>
                <a:noFill/>
              </a:ln>
              <a:solidFill>
                <a:srgbClr val="000000"/>
              </a:solidFill>
              <a:effectLst/>
              <a:uFillTx/>
              <a:latin typeface="微软雅黑"/>
              <a:ea typeface="微软雅黑"/>
              <a:cs typeface="微软雅黑"/>
              <a:sym typeface="Lucida Grande"/>
            </a:endParaRPr>
          </a:p>
        </p:txBody>
      </p:sp>
      <p:graphicFrame>
        <p:nvGraphicFramePr>
          <p:cNvPr id="11" name="图表 10"/>
          <p:cNvGraphicFramePr/>
          <p:nvPr>
            <p:extLst>
              <p:ext uri="{D42A27DB-BD31-4B8C-83A1-F6EECF244321}">
                <p14:modId xmlns:p14="http://schemas.microsoft.com/office/powerpoint/2010/main" val="521549244"/>
              </p:ext>
            </p:extLst>
          </p:nvPr>
        </p:nvGraphicFramePr>
        <p:xfrm>
          <a:off x="4393353" y="1803028"/>
          <a:ext cx="3726602" cy="47074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文本框 11"/>
          <p:cNvSpPr txBox="1"/>
          <p:nvPr/>
        </p:nvSpPr>
        <p:spPr>
          <a:xfrm>
            <a:off x="9130827" y="1255739"/>
            <a:ext cx="2109174" cy="379591"/>
          </a:xfrm>
          <a:prstGeom prst="rect">
            <a:avLst/>
          </a:prstGeom>
          <a:solidFill>
            <a:schemeClr val="accent3">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dirty="0">
                <a:latin typeface="微软雅黑"/>
                <a:ea typeface="微软雅黑"/>
                <a:cs typeface="微软雅黑"/>
              </a:rPr>
              <a:t>Trends</a:t>
            </a:r>
            <a:r>
              <a:rPr lang="zh-CN" altLang="en-US" dirty="0">
                <a:latin typeface="微软雅黑"/>
                <a:ea typeface="微软雅黑"/>
                <a:cs typeface="微软雅黑"/>
              </a:rPr>
              <a:t> </a:t>
            </a:r>
            <a:r>
              <a:rPr lang="en-US" altLang="zh-CN" dirty="0">
                <a:latin typeface="微软雅黑"/>
                <a:ea typeface="微软雅黑"/>
                <a:cs typeface="微软雅黑"/>
              </a:rPr>
              <a:t>3</a:t>
            </a:r>
            <a:endParaRPr kumimoji="0" lang="zh-CN" altLang="en-US" sz="2400" b="0" i="0" u="none" strike="noStrike" cap="none" spc="0" normalizeH="0" baseline="0" dirty="0">
              <a:ln>
                <a:noFill/>
              </a:ln>
              <a:solidFill>
                <a:srgbClr val="000000"/>
              </a:solidFill>
              <a:effectLst/>
              <a:uFillTx/>
              <a:latin typeface="微软雅黑"/>
              <a:ea typeface="微软雅黑"/>
              <a:cs typeface="微软雅黑"/>
              <a:sym typeface="Lucida Grande"/>
            </a:endParaRPr>
          </a:p>
        </p:txBody>
      </p:sp>
      <p:graphicFrame>
        <p:nvGraphicFramePr>
          <p:cNvPr id="13" name="图表 12"/>
          <p:cNvGraphicFramePr/>
          <p:nvPr>
            <p:extLst>
              <p:ext uri="{D42A27DB-BD31-4B8C-83A1-F6EECF244321}">
                <p14:modId xmlns:p14="http://schemas.microsoft.com/office/powerpoint/2010/main" val="1910952635"/>
              </p:ext>
            </p:extLst>
          </p:nvPr>
        </p:nvGraphicFramePr>
        <p:xfrm>
          <a:off x="8596879" y="2008728"/>
          <a:ext cx="3744700" cy="444831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cxnSp>
        <p:nvCxnSpPr>
          <p:cNvPr id="15" name="直线连接符 14"/>
          <p:cNvCxnSpPr/>
          <p:nvPr/>
        </p:nvCxnSpPr>
        <p:spPr>
          <a:xfrm>
            <a:off x="4164407" y="1381532"/>
            <a:ext cx="0" cy="4448311"/>
          </a:xfrm>
          <a:prstGeom prst="line">
            <a:avLst/>
          </a:prstGeom>
          <a:noFill/>
          <a:ln w="3175" cap="flat" cmpd="sng">
            <a:solidFill>
              <a:schemeClr val="bg2">
                <a:lumMod val="20000"/>
                <a:lumOff val="80000"/>
              </a:schemeClr>
            </a:solidFill>
            <a:prstDash val="dash"/>
            <a:round/>
          </a:ln>
          <a:effectLst/>
          <a:sp3d/>
        </p:spPr>
        <p:style>
          <a:lnRef idx="0">
            <a:scrgbClr r="0" g="0" b="0"/>
          </a:lnRef>
          <a:fillRef idx="0">
            <a:scrgbClr r="0" g="0" b="0"/>
          </a:fillRef>
          <a:effectRef idx="0">
            <a:scrgbClr r="0" g="0" b="0"/>
          </a:effectRef>
          <a:fontRef idx="none"/>
        </p:style>
      </p:cxnSp>
      <p:cxnSp>
        <p:nvCxnSpPr>
          <p:cNvPr id="16" name="直线连接符 15"/>
          <p:cNvCxnSpPr/>
          <p:nvPr/>
        </p:nvCxnSpPr>
        <p:spPr>
          <a:xfrm>
            <a:off x="8397167" y="1378826"/>
            <a:ext cx="0" cy="4448311"/>
          </a:xfrm>
          <a:prstGeom prst="line">
            <a:avLst/>
          </a:prstGeom>
          <a:noFill/>
          <a:ln w="3175" cap="flat" cmpd="sng">
            <a:solidFill>
              <a:schemeClr val="bg2">
                <a:lumMod val="20000"/>
                <a:lumOff val="80000"/>
              </a:schemeClr>
            </a:solidFill>
            <a:prstDash val="dash"/>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68700208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Agenda</a:t>
            </a:r>
            <a:endParaRPr kumimoji="1" lang="zh-CN" altLang="en-US" dirty="0"/>
          </a:p>
        </p:txBody>
      </p:sp>
      <p:sp>
        <p:nvSpPr>
          <p:cNvPr id="3" name="内容占位符 2"/>
          <p:cNvSpPr>
            <a:spLocks noGrp="1"/>
          </p:cNvSpPr>
          <p:nvPr>
            <p:ph idx="1"/>
          </p:nvPr>
        </p:nvSpPr>
        <p:spPr>
          <a:xfrm>
            <a:off x="1908299" y="1772816"/>
            <a:ext cx="10225136" cy="3960440"/>
          </a:xfrm>
        </p:spPr>
        <p:txBody>
          <a:bodyPr/>
          <a:lstStyle/>
          <a:p>
            <a:pPr>
              <a:lnSpc>
                <a:spcPct val="150000"/>
              </a:lnSpc>
            </a:pPr>
            <a:r>
              <a:rPr lang="en-US" altLang="zh-CN" dirty="0">
                <a:solidFill>
                  <a:prstClr val="black">
                    <a:lumMod val="75000"/>
                    <a:lumOff val="25000"/>
                  </a:prstClr>
                </a:solidFill>
                <a:latin typeface="+mj-ea"/>
              </a:rPr>
              <a:t>Risk &amp; Payment</a:t>
            </a:r>
          </a:p>
          <a:p>
            <a:r>
              <a:rPr lang="en-US" altLang="zh-CN" dirty="0">
                <a:solidFill>
                  <a:prstClr val="black">
                    <a:lumMod val="75000"/>
                    <a:lumOff val="25000"/>
                  </a:prstClr>
                </a:solidFill>
                <a:latin typeface="+mj-ea"/>
              </a:rPr>
              <a:t>Risk Types And Fund Loss</a:t>
            </a:r>
          </a:p>
          <a:p>
            <a:r>
              <a:rPr lang="en-US" altLang="zh-CN" dirty="0">
                <a:solidFill>
                  <a:prstClr val="black">
                    <a:lumMod val="75000"/>
                    <a:lumOff val="25000"/>
                  </a:prstClr>
                </a:solidFill>
                <a:latin typeface="+mj-ea"/>
              </a:rPr>
              <a:t>Risk Architecture Of Philippine Site</a:t>
            </a:r>
          </a:p>
          <a:p>
            <a:pPr>
              <a:lnSpc>
                <a:spcPct val="150000"/>
              </a:lnSpc>
            </a:pPr>
            <a:r>
              <a:rPr lang="en-US" altLang="zh-CN" dirty="0">
                <a:solidFill>
                  <a:prstClr val="black">
                    <a:lumMod val="75000"/>
                    <a:lumOff val="25000"/>
                  </a:prstClr>
                </a:solidFill>
                <a:latin typeface="+mj-ea"/>
              </a:rPr>
              <a:t>Future Trends and Our Target</a:t>
            </a:r>
          </a:p>
          <a:p>
            <a:endParaRPr lang="en-US" altLang="zh-CN" dirty="0">
              <a:solidFill>
                <a:prstClr val="black">
                  <a:lumMod val="75000"/>
                  <a:lumOff val="25000"/>
                </a:prstClr>
              </a:solidFill>
              <a:latin typeface="+mj-ea"/>
            </a:endParaRPr>
          </a:p>
          <a:p>
            <a:endParaRPr lang="en-US" altLang="zh-CN" dirty="0">
              <a:solidFill>
                <a:prstClr val="black">
                  <a:lumMod val="75000"/>
                  <a:lumOff val="25000"/>
                </a:prstClr>
              </a:solidFill>
              <a:latin typeface="+mj-ea"/>
            </a:endParaRPr>
          </a:p>
          <a:p>
            <a:endParaRPr kumimoji="1" lang="zh-CN" altLang="en-US" dirty="0"/>
          </a:p>
        </p:txBody>
      </p:sp>
    </p:spTree>
    <p:extLst>
      <p:ext uri="{BB962C8B-B14F-4D97-AF65-F5344CB8AC3E}">
        <p14:creationId xmlns:p14="http://schemas.microsoft.com/office/powerpoint/2010/main" val="60837289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rgbClr val="FFFFFF"/>
                </a:solidFill>
              </a:rPr>
              <a:t>Target</a:t>
            </a:r>
            <a:endParaRPr kumimoji="1" lang="zh-CN" altLang="en-US" dirty="0">
              <a:solidFill>
                <a:srgbClr val="FFFFFF"/>
              </a:solidFill>
            </a:endParaRPr>
          </a:p>
        </p:txBody>
      </p:sp>
      <p:sp>
        <p:nvSpPr>
          <p:cNvPr id="24" name="Rectangle 1">
            <a:extLst>
              <a:ext uri="{FF2B5EF4-FFF2-40B4-BE49-F238E27FC236}">
                <a16:creationId xmlns:a16="http://schemas.microsoft.com/office/drawing/2014/main" id="{2CB08CA1-E9AF-5A40-80A5-13035054D637}"/>
              </a:ext>
            </a:extLst>
          </p:cNvPr>
          <p:cNvSpPr>
            <a:spLocks noChangeArrowheads="1"/>
          </p:cNvSpPr>
          <p:nvPr/>
        </p:nvSpPr>
        <p:spPr bwMode="auto">
          <a:xfrm>
            <a:off x="-1588" y="7232892"/>
            <a:ext cx="12195176" cy="141287"/>
          </a:xfrm>
          <a:prstGeom prst="rect">
            <a:avLst/>
          </a:prstGeom>
          <a:solidFill>
            <a:srgbClr val="00A0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nchor="ctr"/>
          <a:lstStyle/>
          <a:p>
            <a:pPr eaLnBrk="1">
              <a:buClr>
                <a:srgbClr val="000000"/>
              </a:buClr>
            </a:pPr>
            <a:endParaRPr lang="zh-CN" altLang="en-US">
              <a:ea typeface="宋体" panose="02010600030101010101" pitchFamily="2" charset="-122"/>
            </a:endParaRPr>
          </a:p>
        </p:txBody>
      </p:sp>
      <p:grpSp>
        <p:nvGrpSpPr>
          <p:cNvPr id="25" name="组合 24">
            <a:extLst>
              <a:ext uri="{FF2B5EF4-FFF2-40B4-BE49-F238E27FC236}">
                <a16:creationId xmlns:a16="http://schemas.microsoft.com/office/drawing/2014/main" id="{51840D5D-48B4-3C41-8AC5-FB33D7445244}"/>
              </a:ext>
            </a:extLst>
          </p:cNvPr>
          <p:cNvGrpSpPr/>
          <p:nvPr/>
        </p:nvGrpSpPr>
        <p:grpSpPr>
          <a:xfrm>
            <a:off x="6816080" y="764704"/>
            <a:ext cx="5365380" cy="1668196"/>
            <a:chOff x="6816080" y="261225"/>
            <a:chExt cx="5365380" cy="1668196"/>
          </a:xfrm>
        </p:grpSpPr>
        <p:sp>
          <p:nvSpPr>
            <p:cNvPr id="26" name="椭圆 25">
              <a:extLst>
                <a:ext uri="{FF2B5EF4-FFF2-40B4-BE49-F238E27FC236}">
                  <a16:creationId xmlns:a16="http://schemas.microsoft.com/office/drawing/2014/main" id="{FA3E7959-6992-A341-8F0A-04FCF1BBC048}"/>
                </a:ext>
              </a:extLst>
            </p:cNvPr>
            <p:cNvSpPr/>
            <p:nvPr/>
          </p:nvSpPr>
          <p:spPr>
            <a:xfrm>
              <a:off x="6816080" y="553664"/>
              <a:ext cx="1148329" cy="1152000"/>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7" name="椭圆 26">
              <a:extLst>
                <a:ext uri="{FF2B5EF4-FFF2-40B4-BE49-F238E27FC236}">
                  <a16:creationId xmlns:a16="http://schemas.microsoft.com/office/drawing/2014/main" id="{8AD1A080-DE87-FD4C-8F29-F01A2E165C7B}"/>
                </a:ext>
              </a:extLst>
            </p:cNvPr>
            <p:cNvSpPr/>
            <p:nvPr/>
          </p:nvSpPr>
          <p:spPr>
            <a:xfrm>
              <a:off x="6885751" y="634518"/>
              <a:ext cx="1008000" cy="1008000"/>
            </a:xfrm>
            <a:prstGeom prst="ellipse">
              <a:avLst/>
            </a:prstGeom>
            <a:solidFill>
              <a:srgbClr val="00B0F0"/>
            </a:solidFill>
            <a:ln>
              <a:solidFill>
                <a:schemeClr val="bg1"/>
              </a:solidFill>
              <a:prstDash val="dash"/>
            </a:ln>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r>
                <a:rPr kumimoji="1" lang="en-US" altLang="zh-Hans" dirty="0">
                  <a:latin typeface="微软雅黑"/>
                  <a:ea typeface="微软雅黑"/>
                  <a:cs typeface="微软雅黑"/>
                </a:rPr>
                <a:t>Biz</a:t>
              </a:r>
              <a:endParaRPr kumimoji="1" lang="zh-CN" altLang="en-US" dirty="0">
                <a:latin typeface="微软雅黑"/>
                <a:ea typeface="微软雅黑"/>
                <a:cs typeface="微软雅黑"/>
              </a:endParaRPr>
            </a:p>
          </p:txBody>
        </p:sp>
        <p:cxnSp>
          <p:nvCxnSpPr>
            <p:cNvPr id="28" name="直线连接符 27">
              <a:extLst>
                <a:ext uri="{FF2B5EF4-FFF2-40B4-BE49-F238E27FC236}">
                  <a16:creationId xmlns:a16="http://schemas.microsoft.com/office/drawing/2014/main" id="{666883CD-59E3-934F-9316-481CD7C4B748}"/>
                </a:ext>
              </a:extLst>
            </p:cNvPr>
            <p:cNvCxnSpPr/>
            <p:nvPr/>
          </p:nvCxnSpPr>
          <p:spPr>
            <a:xfrm>
              <a:off x="7604654" y="592112"/>
              <a:ext cx="1800000"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9A2B595-2BC4-5945-9E3E-1532A44C77FA}"/>
                </a:ext>
              </a:extLst>
            </p:cNvPr>
            <p:cNvSpPr txBox="1"/>
            <p:nvPr/>
          </p:nvSpPr>
          <p:spPr>
            <a:xfrm>
              <a:off x="7703440" y="261225"/>
              <a:ext cx="2480808" cy="338554"/>
            </a:xfrm>
            <a:prstGeom prst="rect">
              <a:avLst/>
            </a:prstGeom>
            <a:noFill/>
          </p:spPr>
          <p:txBody>
            <a:bodyPr wrap="square" rtlCol="0">
              <a:spAutoFit/>
            </a:bodyPr>
            <a:lstStyle/>
            <a:p>
              <a:r>
                <a:rPr kumimoji="1" lang="en-US" altLang="zh-Hans" sz="1600" dirty="0">
                  <a:solidFill>
                    <a:schemeClr val="tx1">
                      <a:lumMod val="85000"/>
                      <a:lumOff val="15000"/>
                    </a:schemeClr>
                  </a:solidFill>
                  <a:latin typeface="Microsoft YaHei" charset="-122"/>
                  <a:ea typeface="Microsoft YaHei" charset="-122"/>
                  <a:cs typeface="微软雅黑"/>
                </a:rPr>
                <a:t>Risk Ability Enhance</a:t>
              </a:r>
              <a:endParaRPr kumimoji="1" lang="zh-CN" altLang="en-US" sz="1600" dirty="0">
                <a:latin typeface="微软雅黑"/>
                <a:ea typeface="微软雅黑"/>
                <a:cs typeface="微软雅黑"/>
              </a:endParaRPr>
            </a:p>
          </p:txBody>
        </p:sp>
        <p:cxnSp>
          <p:nvCxnSpPr>
            <p:cNvPr id="30" name="直线连接符 29">
              <a:extLst>
                <a:ext uri="{FF2B5EF4-FFF2-40B4-BE49-F238E27FC236}">
                  <a16:creationId xmlns:a16="http://schemas.microsoft.com/office/drawing/2014/main" id="{E47E49A6-6202-B240-90AB-8352F23AA93F}"/>
                </a:ext>
              </a:extLst>
            </p:cNvPr>
            <p:cNvCxnSpPr/>
            <p:nvPr/>
          </p:nvCxnSpPr>
          <p:spPr>
            <a:xfrm flipV="1">
              <a:off x="7421797" y="1731696"/>
              <a:ext cx="3240000" cy="8488"/>
            </a:xfrm>
            <a:prstGeom prst="line">
              <a:avLst/>
            </a:prstGeom>
          </p:spPr>
          <p:style>
            <a:lnRef idx="2">
              <a:schemeClr val="accent1"/>
            </a:lnRef>
            <a:fillRef idx="0">
              <a:schemeClr val="accent1"/>
            </a:fillRef>
            <a:effectRef idx="1">
              <a:schemeClr val="accent1"/>
            </a:effectRef>
            <a:fontRef idx="minor">
              <a:schemeClr val="tx1"/>
            </a:fontRef>
          </p:style>
        </p:cxnSp>
        <p:sp>
          <p:nvSpPr>
            <p:cNvPr id="31" name="文本框 30">
              <a:extLst>
                <a:ext uri="{FF2B5EF4-FFF2-40B4-BE49-F238E27FC236}">
                  <a16:creationId xmlns:a16="http://schemas.microsoft.com/office/drawing/2014/main" id="{2B259CFB-E65A-9B40-9B91-08E9A6A29A6B}"/>
                </a:ext>
              </a:extLst>
            </p:cNvPr>
            <p:cNvSpPr txBox="1"/>
            <p:nvPr/>
          </p:nvSpPr>
          <p:spPr>
            <a:xfrm>
              <a:off x="7889320" y="759870"/>
              <a:ext cx="4292140" cy="1169551"/>
            </a:xfrm>
            <a:prstGeom prst="rect">
              <a:avLst/>
            </a:prstGeom>
            <a:noFill/>
          </p:spPr>
          <p:txBody>
            <a:bodyPr wrap="square" rtlCol="0">
              <a:spAutoFit/>
            </a:bodyPr>
            <a:lstStyle/>
            <a:p>
              <a:pPr marL="171450" indent="-171450">
                <a:buFont typeface="Arial" charset="0"/>
                <a:buChar char="•"/>
              </a:pPr>
              <a:r>
                <a:rPr kumimoji="1" lang="en-US" altLang="zh-Hans" sz="1000" dirty="0">
                  <a:cs typeface="微软雅黑"/>
                </a:rPr>
                <a:t>Biz Scene and Fund Channel Coverage</a:t>
              </a:r>
              <a:r>
                <a:rPr kumimoji="1" lang="zh-Hans" altLang="en-US" sz="1000" dirty="0">
                  <a:cs typeface="微软雅黑"/>
                </a:rPr>
                <a:t>（</a:t>
              </a:r>
              <a:r>
                <a:rPr kumimoji="1" lang="en-US" altLang="zh-Hans" sz="1000" dirty="0">
                  <a:cs typeface="微软雅黑"/>
                </a:rPr>
                <a:t>Buy Load, P2P, </a:t>
              </a:r>
              <a:r>
                <a:rPr kumimoji="1" lang="en-US" altLang="zh-Hans" sz="1000" dirty="0" err="1">
                  <a:cs typeface="微软雅黑"/>
                </a:rPr>
                <a:t>Cashi</a:t>
              </a:r>
              <a:r>
                <a:rPr kumimoji="1" lang="en-US" altLang="zh-Hans" sz="1000" dirty="0">
                  <a:cs typeface="微软雅黑"/>
                </a:rPr>
                <a:t> in/out, BPI, </a:t>
              </a:r>
              <a:r>
                <a:rPr kumimoji="1" lang="en-US" altLang="zh-Hans" sz="1000" dirty="0" err="1">
                  <a:cs typeface="微软雅黑"/>
                </a:rPr>
                <a:t>Paypal</a:t>
              </a:r>
              <a:r>
                <a:rPr kumimoji="1" lang="en-US" altLang="zh-Hans" sz="1000" dirty="0">
                  <a:cs typeface="微软雅黑"/>
                </a:rPr>
                <a:t>….)</a:t>
              </a:r>
              <a:endParaRPr lang="en-US" altLang="zh-CN" sz="1000" dirty="0"/>
            </a:p>
            <a:p>
              <a:pPr marL="171450" indent="-171450">
                <a:buFont typeface="Arial" charset="0"/>
                <a:buChar char="•"/>
              </a:pPr>
              <a:r>
                <a:rPr lang="en-US" altLang="zh-Hans" sz="1000" dirty="0"/>
                <a:t>A+ offline, online, promotion battle</a:t>
              </a:r>
            </a:p>
            <a:p>
              <a:endParaRPr lang="zh-CN" altLang="en-US" sz="1000" dirty="0"/>
            </a:p>
            <a:p>
              <a:pPr marL="628650" lvl="1" indent="-171450">
                <a:buFont typeface="Arial" charset="0"/>
                <a:buChar char="•"/>
              </a:pPr>
              <a:endParaRPr lang="zh-CN" altLang="en-US" sz="1000" dirty="0"/>
            </a:p>
            <a:p>
              <a:pPr marL="628650" lvl="1" indent="-171450">
                <a:buFont typeface="Arial" charset="0"/>
                <a:buChar char="•"/>
              </a:pPr>
              <a:endParaRPr kumimoji="1" lang="en-US" altLang="zh-Hans" sz="1000" dirty="0">
                <a:cs typeface="微软雅黑"/>
              </a:endParaRPr>
            </a:p>
            <a:p>
              <a:pPr marL="171450" indent="-171450">
                <a:buFont typeface="Arial" charset="0"/>
                <a:buChar char="•"/>
              </a:pPr>
              <a:endParaRPr kumimoji="1" lang="en-US" altLang="zh-CN" sz="1000" dirty="0">
                <a:solidFill>
                  <a:schemeClr val="tx1">
                    <a:lumMod val="85000"/>
                    <a:lumOff val="15000"/>
                  </a:schemeClr>
                </a:solidFill>
                <a:cs typeface="Microsoft YaHei" charset="-122"/>
              </a:endParaRPr>
            </a:p>
          </p:txBody>
        </p:sp>
      </p:grpSp>
      <p:grpSp>
        <p:nvGrpSpPr>
          <p:cNvPr id="32" name="组合 31">
            <a:extLst>
              <a:ext uri="{FF2B5EF4-FFF2-40B4-BE49-F238E27FC236}">
                <a16:creationId xmlns:a16="http://schemas.microsoft.com/office/drawing/2014/main" id="{66005BA2-246B-5148-9436-E9736748BEF8}"/>
              </a:ext>
            </a:extLst>
          </p:cNvPr>
          <p:cNvGrpSpPr/>
          <p:nvPr/>
        </p:nvGrpSpPr>
        <p:grpSpPr>
          <a:xfrm>
            <a:off x="6786916" y="5269556"/>
            <a:ext cx="4189919" cy="1671326"/>
            <a:chOff x="6786916" y="4766077"/>
            <a:chExt cx="4189919" cy="1671326"/>
          </a:xfrm>
        </p:grpSpPr>
        <p:sp>
          <p:nvSpPr>
            <p:cNvPr id="33" name="椭圆 32">
              <a:extLst>
                <a:ext uri="{FF2B5EF4-FFF2-40B4-BE49-F238E27FC236}">
                  <a16:creationId xmlns:a16="http://schemas.microsoft.com/office/drawing/2014/main" id="{363A04C7-C221-5A4A-97FC-F960160B7B5B}"/>
                </a:ext>
              </a:extLst>
            </p:cNvPr>
            <p:cNvSpPr/>
            <p:nvPr/>
          </p:nvSpPr>
          <p:spPr>
            <a:xfrm>
              <a:off x="6786916" y="4918416"/>
              <a:ext cx="1148329" cy="1152000"/>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4" name="椭圆 33">
              <a:extLst>
                <a:ext uri="{FF2B5EF4-FFF2-40B4-BE49-F238E27FC236}">
                  <a16:creationId xmlns:a16="http://schemas.microsoft.com/office/drawing/2014/main" id="{C4434EF5-0580-6543-ABF8-D0B17295011F}"/>
                </a:ext>
              </a:extLst>
            </p:cNvPr>
            <p:cNvSpPr/>
            <p:nvPr/>
          </p:nvSpPr>
          <p:spPr>
            <a:xfrm>
              <a:off x="6860215" y="4998802"/>
              <a:ext cx="1008000" cy="1008000"/>
            </a:xfrm>
            <a:prstGeom prst="ellipse">
              <a:avLst/>
            </a:prstGeom>
            <a:solidFill>
              <a:srgbClr val="00B0F0"/>
            </a:solidFill>
            <a:ln>
              <a:solidFill>
                <a:schemeClr val="bg1"/>
              </a:solidFill>
              <a:prstDash val="dash"/>
            </a:ln>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r>
                <a:rPr kumimoji="1" lang="en-US" altLang="zh-CN" dirty="0">
                  <a:latin typeface="微软雅黑"/>
                  <a:ea typeface="微软雅黑"/>
                  <a:cs typeface="微软雅黑"/>
                </a:rPr>
                <a:t>Tech</a:t>
              </a:r>
            </a:p>
          </p:txBody>
        </p:sp>
        <p:cxnSp>
          <p:nvCxnSpPr>
            <p:cNvPr id="35" name="直线连接符 34">
              <a:extLst>
                <a:ext uri="{FF2B5EF4-FFF2-40B4-BE49-F238E27FC236}">
                  <a16:creationId xmlns:a16="http://schemas.microsoft.com/office/drawing/2014/main" id="{D71E643D-6940-4A48-AFEB-10737983A32E}"/>
                </a:ext>
              </a:extLst>
            </p:cNvPr>
            <p:cNvCxnSpPr/>
            <p:nvPr/>
          </p:nvCxnSpPr>
          <p:spPr>
            <a:xfrm>
              <a:off x="7824109" y="5121582"/>
              <a:ext cx="1800000" cy="0"/>
            </a:xfrm>
            <a:prstGeom prst="line">
              <a:avLst/>
            </a:prstGeom>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DC16D98-E737-544F-A8EB-25CC420C740A}"/>
                </a:ext>
              </a:extLst>
            </p:cNvPr>
            <p:cNvSpPr txBox="1"/>
            <p:nvPr/>
          </p:nvSpPr>
          <p:spPr>
            <a:xfrm>
              <a:off x="7798018" y="4766077"/>
              <a:ext cx="2386230" cy="338554"/>
            </a:xfrm>
            <a:prstGeom prst="rect">
              <a:avLst/>
            </a:prstGeom>
            <a:noFill/>
          </p:spPr>
          <p:txBody>
            <a:bodyPr wrap="square" rtlCol="0">
              <a:spAutoFit/>
            </a:bodyPr>
            <a:lstStyle/>
            <a:p>
              <a:r>
                <a:rPr kumimoji="1" lang="en-US" altLang="zh-CN" sz="1600" dirty="0">
                  <a:latin typeface="微软雅黑"/>
                  <a:ea typeface="微软雅黑"/>
                  <a:cs typeface="微软雅黑"/>
                </a:rPr>
                <a:t>Platform </a:t>
              </a:r>
              <a:endParaRPr kumimoji="1" lang="zh-CN" altLang="en-US" sz="1600" dirty="0">
                <a:latin typeface="微软雅黑"/>
                <a:ea typeface="微软雅黑"/>
                <a:cs typeface="微软雅黑"/>
              </a:endParaRPr>
            </a:p>
          </p:txBody>
        </p:sp>
        <p:cxnSp>
          <p:nvCxnSpPr>
            <p:cNvPr id="37" name="直线连接符 36">
              <a:extLst>
                <a:ext uri="{FF2B5EF4-FFF2-40B4-BE49-F238E27FC236}">
                  <a16:creationId xmlns:a16="http://schemas.microsoft.com/office/drawing/2014/main" id="{54CFF018-10DE-7842-A32A-32BF57E61643}"/>
                </a:ext>
              </a:extLst>
            </p:cNvPr>
            <p:cNvCxnSpPr/>
            <p:nvPr/>
          </p:nvCxnSpPr>
          <p:spPr>
            <a:xfrm flipV="1">
              <a:off x="7396261" y="6057104"/>
              <a:ext cx="3240000" cy="8488"/>
            </a:xfrm>
            <a:prstGeom prst="line">
              <a:avLst/>
            </a:prstGeom>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B162BA2E-9C18-8141-A678-83938646F4CB}"/>
                </a:ext>
              </a:extLst>
            </p:cNvPr>
            <p:cNvSpPr txBox="1"/>
            <p:nvPr/>
          </p:nvSpPr>
          <p:spPr>
            <a:xfrm>
              <a:off x="7777916" y="5113964"/>
              <a:ext cx="3198919" cy="1323439"/>
            </a:xfrm>
            <a:prstGeom prst="rect">
              <a:avLst/>
            </a:prstGeom>
            <a:noFill/>
          </p:spPr>
          <p:txBody>
            <a:bodyPr wrap="square" rtlCol="0">
              <a:spAutoFit/>
            </a:bodyPr>
            <a:lstStyle/>
            <a:p>
              <a:pPr marL="171450" indent="-171450">
                <a:buFont typeface="Arial" charset="0"/>
                <a:buChar char="•"/>
              </a:pPr>
              <a:r>
                <a:rPr kumimoji="1" lang="en-US" altLang="zh-Hans" sz="1000" dirty="0">
                  <a:solidFill>
                    <a:schemeClr val="tx1">
                      <a:lumMod val="85000"/>
                      <a:lumOff val="15000"/>
                    </a:schemeClr>
                  </a:solidFill>
                  <a:latin typeface="Microsoft YaHei" charset="-122"/>
                  <a:ea typeface="Microsoft YaHei" charset="-122"/>
                  <a:cs typeface="Microsoft YaHei" charset="-122"/>
                </a:rPr>
                <a:t>Risk Engine upgrade</a:t>
              </a:r>
              <a:r>
                <a:rPr kumimoji="1" lang="zh-Hans" altLang="en-US" sz="1000" dirty="0">
                  <a:solidFill>
                    <a:schemeClr val="tx1">
                      <a:lumMod val="85000"/>
                      <a:lumOff val="15000"/>
                    </a:schemeClr>
                  </a:solidFill>
                  <a:latin typeface="Microsoft YaHei" charset="-122"/>
                  <a:ea typeface="Microsoft YaHei" charset="-122"/>
                  <a:cs typeface="Microsoft YaHei" charset="-122"/>
                </a:rPr>
                <a:t>（</a:t>
              </a:r>
              <a:r>
                <a:rPr kumimoji="1" lang="en-US" altLang="zh-Hans" sz="1000" dirty="0" err="1">
                  <a:solidFill>
                    <a:schemeClr val="tx1">
                      <a:lumMod val="85000"/>
                      <a:lumOff val="15000"/>
                    </a:schemeClr>
                  </a:solidFill>
                  <a:latin typeface="Microsoft YaHei" charset="-122"/>
                  <a:ea typeface="Microsoft YaHei" charset="-122"/>
                  <a:cs typeface="Microsoft YaHei" charset="-122"/>
                </a:rPr>
                <a:t>Airmind</a:t>
              </a:r>
              <a:r>
                <a:rPr kumimoji="1" lang="zh-Hans" altLang="en-US" sz="1000" dirty="0">
                  <a:solidFill>
                    <a:schemeClr val="tx1">
                      <a:lumMod val="85000"/>
                      <a:lumOff val="15000"/>
                    </a:schemeClr>
                  </a:solidFill>
                  <a:latin typeface="Microsoft YaHei" charset="-122"/>
                  <a:ea typeface="Microsoft YaHei" charset="-122"/>
                  <a:cs typeface="Microsoft YaHei" charset="-122"/>
                </a:rPr>
                <a:t>）</a:t>
              </a:r>
              <a:endParaRPr kumimoji="1" lang="en-US" altLang="zh-Hans" sz="1000" dirty="0">
                <a:solidFill>
                  <a:schemeClr val="tx1">
                    <a:lumMod val="85000"/>
                    <a:lumOff val="15000"/>
                  </a:schemeClr>
                </a:solidFill>
                <a:latin typeface="Microsoft YaHei" charset="-122"/>
                <a:ea typeface="Microsoft YaHei" charset="-122"/>
                <a:cs typeface="Microsoft YaHei" charset="-122"/>
              </a:endParaRPr>
            </a:p>
            <a:p>
              <a:pPr marL="628650" lvl="1" indent="-171450">
                <a:buFont typeface="Arial" charset="0"/>
                <a:buChar char="•"/>
              </a:pPr>
              <a:r>
                <a:rPr kumimoji="1" lang="en-US" altLang="zh-Hans" sz="1000" dirty="0">
                  <a:solidFill>
                    <a:schemeClr val="tx1">
                      <a:lumMod val="85000"/>
                      <a:lumOff val="15000"/>
                    </a:schemeClr>
                  </a:solidFill>
                  <a:latin typeface="Microsoft YaHei" charset="-122"/>
                  <a:ea typeface="Microsoft YaHei" charset="-122"/>
                  <a:cs typeface="Microsoft YaHei" charset="-122"/>
                </a:rPr>
                <a:t>Smart risk engine</a:t>
              </a:r>
            </a:p>
            <a:p>
              <a:pPr marL="628650" lvl="1" indent="-171450">
                <a:buFont typeface="Arial" charset="0"/>
                <a:buChar char="•"/>
              </a:pPr>
              <a:r>
                <a:rPr kumimoji="1" lang="en-US" altLang="zh-Hans" sz="1000" dirty="0">
                  <a:solidFill>
                    <a:schemeClr val="tx1">
                      <a:lumMod val="85000"/>
                      <a:lumOff val="15000"/>
                    </a:schemeClr>
                  </a:solidFill>
                  <a:latin typeface="Microsoft YaHei" charset="-122"/>
                  <a:ea typeface="Microsoft YaHei" charset="-122"/>
                  <a:cs typeface="Microsoft YaHei" charset="-122"/>
                </a:rPr>
                <a:t>Risk auto analyze</a:t>
              </a:r>
            </a:p>
            <a:p>
              <a:pPr marL="628650" lvl="1" indent="-171450">
                <a:buFont typeface="Arial" charset="0"/>
                <a:buChar char="•"/>
              </a:pPr>
              <a:r>
                <a:rPr kumimoji="1" lang="en-US" altLang="zh-Hans" sz="1000" dirty="0">
                  <a:solidFill>
                    <a:schemeClr val="tx1">
                      <a:lumMod val="85000"/>
                      <a:lumOff val="15000"/>
                    </a:schemeClr>
                  </a:solidFill>
                  <a:latin typeface="Microsoft YaHei" charset="-122"/>
                  <a:ea typeface="Microsoft YaHei" charset="-122"/>
                  <a:cs typeface="Microsoft YaHei" charset="-122"/>
                </a:rPr>
                <a:t>Risk visual and operation tool</a:t>
              </a:r>
            </a:p>
            <a:p>
              <a:pPr marL="171450" indent="-171450">
                <a:buFont typeface="Arial" charset="0"/>
                <a:buChar char="•"/>
              </a:pPr>
              <a:r>
                <a:rPr kumimoji="1" lang="en-US" altLang="zh-Hans" sz="1000" dirty="0">
                  <a:solidFill>
                    <a:schemeClr val="tx1">
                      <a:lumMod val="85000"/>
                      <a:lumOff val="15000"/>
                    </a:schemeClr>
                  </a:solidFill>
                  <a:latin typeface="Microsoft YaHei" charset="-122"/>
                  <a:ea typeface="Microsoft YaHei" charset="-122"/>
                  <a:cs typeface="Microsoft YaHei" charset="-122"/>
                </a:rPr>
                <a:t>Capacity</a:t>
              </a:r>
            </a:p>
            <a:p>
              <a:pPr marL="171450" indent="-171450">
                <a:buFont typeface="Arial" charset="0"/>
                <a:buChar char="•"/>
              </a:pPr>
              <a:r>
                <a:rPr kumimoji="1" lang="en-US" altLang="zh-Hans" sz="1000" dirty="0">
                  <a:solidFill>
                    <a:schemeClr val="tx1">
                      <a:lumMod val="85000"/>
                      <a:lumOff val="15000"/>
                    </a:schemeClr>
                  </a:solidFill>
                  <a:latin typeface="Microsoft YaHei" charset="-122"/>
                  <a:ea typeface="Microsoft YaHei" charset="-122"/>
                  <a:cs typeface="Microsoft YaHei" charset="-122"/>
                </a:rPr>
                <a:t>Monitoring Ability</a:t>
              </a:r>
            </a:p>
            <a:p>
              <a:pPr marL="628650" lvl="1" indent="-171450">
                <a:buFont typeface="Arial" charset="0"/>
                <a:buChar char="•"/>
              </a:pPr>
              <a:endParaRPr kumimoji="1" lang="en-US" altLang="zh-Hans" sz="1000" dirty="0">
                <a:solidFill>
                  <a:schemeClr val="tx1">
                    <a:lumMod val="85000"/>
                    <a:lumOff val="15000"/>
                  </a:schemeClr>
                </a:solidFill>
                <a:latin typeface="Microsoft YaHei" charset="-122"/>
                <a:ea typeface="Microsoft YaHei" charset="-122"/>
                <a:cs typeface="Microsoft YaHei" charset="-122"/>
              </a:endParaRPr>
            </a:p>
            <a:p>
              <a:pPr marL="628650" lvl="1" indent="-171450">
                <a:buFont typeface="Arial" charset="0"/>
                <a:buChar char="•"/>
              </a:pPr>
              <a:endParaRPr kumimoji="1" lang="en-US" altLang="zh-CN" sz="1000" dirty="0">
                <a:solidFill>
                  <a:schemeClr val="tx1">
                    <a:lumMod val="85000"/>
                    <a:lumOff val="15000"/>
                  </a:schemeClr>
                </a:solidFill>
                <a:latin typeface="Microsoft YaHei" charset="-122"/>
                <a:ea typeface="Microsoft YaHei" charset="-122"/>
                <a:cs typeface="Microsoft YaHei" charset="-122"/>
              </a:endParaRPr>
            </a:p>
          </p:txBody>
        </p:sp>
      </p:grpSp>
      <p:cxnSp>
        <p:nvCxnSpPr>
          <p:cNvPr id="39" name="直线连接符 38">
            <a:extLst>
              <a:ext uri="{FF2B5EF4-FFF2-40B4-BE49-F238E27FC236}">
                <a16:creationId xmlns:a16="http://schemas.microsoft.com/office/drawing/2014/main" id="{410B62A0-DC19-1049-BF82-2F6018CBD64A}"/>
              </a:ext>
            </a:extLst>
          </p:cNvPr>
          <p:cNvCxnSpPr/>
          <p:nvPr/>
        </p:nvCxnSpPr>
        <p:spPr>
          <a:xfrm>
            <a:off x="7775391" y="7295456"/>
            <a:ext cx="1800000"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文本框 39">
            <a:extLst>
              <a:ext uri="{FF2B5EF4-FFF2-40B4-BE49-F238E27FC236}">
                <a16:creationId xmlns:a16="http://schemas.microsoft.com/office/drawing/2014/main" id="{A206E24B-18C7-A74C-A3B3-43E17F14E8BD}"/>
              </a:ext>
            </a:extLst>
          </p:cNvPr>
          <p:cNvSpPr txBox="1"/>
          <p:nvPr/>
        </p:nvSpPr>
        <p:spPr>
          <a:xfrm>
            <a:off x="7835726" y="2392275"/>
            <a:ext cx="2070052" cy="338554"/>
          </a:xfrm>
          <a:prstGeom prst="rect">
            <a:avLst/>
          </a:prstGeom>
          <a:noFill/>
        </p:spPr>
        <p:txBody>
          <a:bodyPr wrap="square" rtlCol="0">
            <a:spAutoFit/>
          </a:bodyPr>
          <a:lstStyle/>
          <a:p>
            <a:r>
              <a:rPr kumimoji="1" lang="en-US" altLang="zh-Hans" sz="1600" dirty="0">
                <a:latin typeface="微软雅黑"/>
                <a:ea typeface="微软雅黑"/>
                <a:cs typeface="微软雅黑"/>
              </a:rPr>
              <a:t>User Experience </a:t>
            </a:r>
            <a:endParaRPr kumimoji="1" lang="zh-CN" altLang="en-US" sz="1600" dirty="0">
              <a:latin typeface="微软雅黑"/>
              <a:ea typeface="微软雅黑"/>
              <a:cs typeface="微软雅黑"/>
            </a:endParaRPr>
          </a:p>
        </p:txBody>
      </p:sp>
      <p:grpSp>
        <p:nvGrpSpPr>
          <p:cNvPr id="41" name="组合 40">
            <a:extLst>
              <a:ext uri="{FF2B5EF4-FFF2-40B4-BE49-F238E27FC236}">
                <a16:creationId xmlns:a16="http://schemas.microsoft.com/office/drawing/2014/main" id="{201CA6B8-4C50-394B-98E8-CA83AFF7B301}"/>
              </a:ext>
            </a:extLst>
          </p:cNvPr>
          <p:cNvGrpSpPr/>
          <p:nvPr/>
        </p:nvGrpSpPr>
        <p:grpSpPr>
          <a:xfrm>
            <a:off x="6816080" y="2439833"/>
            <a:ext cx="4270664" cy="1168533"/>
            <a:chOff x="6891261" y="3603437"/>
            <a:chExt cx="4270664" cy="1168533"/>
          </a:xfrm>
        </p:grpSpPr>
        <p:sp>
          <p:nvSpPr>
            <p:cNvPr id="42" name="椭圆 41">
              <a:extLst>
                <a:ext uri="{FF2B5EF4-FFF2-40B4-BE49-F238E27FC236}">
                  <a16:creationId xmlns:a16="http://schemas.microsoft.com/office/drawing/2014/main" id="{53C39F4D-2081-484F-BE8C-26ABF461558C}"/>
                </a:ext>
              </a:extLst>
            </p:cNvPr>
            <p:cNvSpPr/>
            <p:nvPr/>
          </p:nvSpPr>
          <p:spPr>
            <a:xfrm>
              <a:off x="6891261" y="3603437"/>
              <a:ext cx="1148329" cy="1152000"/>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3" name="椭圆 42">
              <a:extLst>
                <a:ext uri="{FF2B5EF4-FFF2-40B4-BE49-F238E27FC236}">
                  <a16:creationId xmlns:a16="http://schemas.microsoft.com/office/drawing/2014/main" id="{79E8C0A2-0C4C-1146-9405-1CE12F02E219}"/>
                </a:ext>
              </a:extLst>
            </p:cNvPr>
            <p:cNvSpPr/>
            <p:nvPr/>
          </p:nvSpPr>
          <p:spPr>
            <a:xfrm>
              <a:off x="6956501" y="3684291"/>
              <a:ext cx="1008000" cy="1008000"/>
            </a:xfrm>
            <a:prstGeom prst="ellipse">
              <a:avLst/>
            </a:prstGeom>
            <a:solidFill>
              <a:srgbClr val="00B0F0"/>
            </a:solidFill>
            <a:ln>
              <a:solidFill>
                <a:schemeClr val="bg1"/>
              </a:solidFill>
              <a:prstDash val="dash"/>
            </a:ln>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r>
                <a:rPr kumimoji="1" lang="en-US" altLang="zh-Hans" dirty="0">
                  <a:latin typeface="微软雅黑"/>
                  <a:ea typeface="微软雅黑"/>
                  <a:cs typeface="微软雅黑"/>
                </a:rPr>
                <a:t>Prod</a:t>
              </a:r>
              <a:endParaRPr kumimoji="1" lang="zh-CN" altLang="en-US" dirty="0">
                <a:latin typeface="微软雅黑"/>
                <a:ea typeface="微软雅黑"/>
                <a:cs typeface="微软雅黑"/>
              </a:endParaRPr>
            </a:p>
          </p:txBody>
        </p:sp>
        <p:cxnSp>
          <p:nvCxnSpPr>
            <p:cNvPr id="44" name="直线连接符 43">
              <a:extLst>
                <a:ext uri="{FF2B5EF4-FFF2-40B4-BE49-F238E27FC236}">
                  <a16:creationId xmlns:a16="http://schemas.microsoft.com/office/drawing/2014/main" id="{E5806ABC-59A2-2E45-9656-DCA961C4B3CC}"/>
                </a:ext>
              </a:extLst>
            </p:cNvPr>
            <p:cNvCxnSpPr/>
            <p:nvPr/>
          </p:nvCxnSpPr>
          <p:spPr>
            <a:xfrm flipV="1">
              <a:off x="7616248" y="4731452"/>
              <a:ext cx="3240000" cy="8488"/>
            </a:xfrm>
            <a:prstGeom prst="line">
              <a:avLst/>
            </a:prstGeom>
          </p:spPr>
          <p:style>
            <a:lnRef idx="2">
              <a:schemeClr val="accent1"/>
            </a:lnRef>
            <a:fillRef idx="0">
              <a:schemeClr val="accent1"/>
            </a:fillRef>
            <a:effectRef idx="1">
              <a:schemeClr val="accent1"/>
            </a:effectRef>
            <a:fontRef idx="minor">
              <a:schemeClr val="tx1"/>
            </a:fontRef>
          </p:style>
        </p:cxnSp>
        <p:sp>
          <p:nvSpPr>
            <p:cNvPr id="45" name="文本框 44">
              <a:extLst>
                <a:ext uri="{FF2B5EF4-FFF2-40B4-BE49-F238E27FC236}">
                  <a16:creationId xmlns:a16="http://schemas.microsoft.com/office/drawing/2014/main" id="{0F2A96A7-A0E1-0645-8D55-B08987080AAA}"/>
                </a:ext>
              </a:extLst>
            </p:cNvPr>
            <p:cNvSpPr txBox="1"/>
            <p:nvPr/>
          </p:nvSpPr>
          <p:spPr>
            <a:xfrm>
              <a:off x="8038002" y="3956619"/>
              <a:ext cx="3123923" cy="815351"/>
            </a:xfrm>
            <a:prstGeom prst="rect">
              <a:avLst/>
            </a:prstGeom>
            <a:noFill/>
          </p:spPr>
          <p:txBody>
            <a:bodyPr wrap="square" rtlCol="0">
              <a:spAutoFit/>
            </a:bodyPr>
            <a:lstStyle/>
            <a:p>
              <a:pPr marL="171450" indent="-171450">
                <a:lnSpc>
                  <a:spcPct val="120000"/>
                </a:lnSpc>
                <a:buFont typeface="Arial"/>
                <a:buChar char="•"/>
              </a:pPr>
              <a:r>
                <a:rPr kumimoji="1" lang="en-US" altLang="zh-Hans" sz="1000" dirty="0">
                  <a:latin typeface="微软雅黑"/>
                  <a:ea typeface="微软雅黑"/>
                  <a:cs typeface="微软雅黑"/>
                </a:rPr>
                <a:t>Bio identity</a:t>
              </a:r>
            </a:p>
            <a:p>
              <a:pPr marL="171450" indent="-171450">
                <a:lnSpc>
                  <a:spcPct val="120000"/>
                </a:lnSpc>
                <a:buFont typeface="Arial"/>
                <a:buChar char="•"/>
              </a:pPr>
              <a:r>
                <a:rPr kumimoji="1" lang="en-US" altLang="zh-Hans" sz="1000" dirty="0">
                  <a:latin typeface="微软雅黑"/>
                  <a:ea typeface="微软雅黑"/>
                  <a:cs typeface="微软雅黑"/>
                </a:rPr>
                <a:t>No Password payment</a:t>
              </a:r>
              <a:r>
                <a:rPr kumimoji="1" lang="zh-Hans" altLang="en-US" sz="1000" dirty="0">
                  <a:latin typeface="微软雅黑"/>
                  <a:ea typeface="微软雅黑"/>
                  <a:cs typeface="微软雅黑"/>
                </a:rPr>
                <a:t>（</a:t>
              </a:r>
              <a:r>
                <a:rPr kumimoji="1" lang="en-US" altLang="zh-Hans" sz="1000" dirty="0">
                  <a:latin typeface="微软雅黑"/>
                  <a:ea typeface="微软雅黑"/>
                  <a:cs typeface="微软雅黑"/>
                </a:rPr>
                <a:t>QR</a:t>
              </a:r>
              <a:r>
                <a:rPr kumimoji="1" lang="zh-Hans" altLang="en-US" sz="1000" dirty="0">
                  <a:latin typeface="微软雅黑"/>
                  <a:ea typeface="微软雅黑"/>
                  <a:cs typeface="微软雅黑"/>
                </a:rPr>
                <a:t> </a:t>
              </a:r>
              <a:r>
                <a:rPr kumimoji="1" lang="en-US" altLang="zh-Hans" sz="1000" dirty="0">
                  <a:latin typeface="微软雅黑"/>
                  <a:ea typeface="微软雅黑"/>
                  <a:cs typeface="微软雅黑"/>
                </a:rPr>
                <a:t>Code and Scan</a:t>
              </a:r>
              <a:r>
                <a:rPr kumimoji="1" lang="zh-Hans" altLang="en-US" sz="1000" dirty="0">
                  <a:latin typeface="微软雅黑"/>
                  <a:ea typeface="微软雅黑"/>
                  <a:cs typeface="微软雅黑"/>
                </a:rPr>
                <a:t> </a:t>
              </a:r>
              <a:r>
                <a:rPr kumimoji="1" lang="en-US" altLang="zh-Hans" sz="1000" dirty="0">
                  <a:latin typeface="微软雅黑"/>
                  <a:ea typeface="微软雅黑"/>
                  <a:cs typeface="微软雅黑"/>
                </a:rPr>
                <a:t>to pay)</a:t>
              </a:r>
            </a:p>
            <a:p>
              <a:pPr marL="171450" indent="-171450">
                <a:lnSpc>
                  <a:spcPct val="120000"/>
                </a:lnSpc>
                <a:buFont typeface="Arial"/>
                <a:buChar char="•"/>
              </a:pPr>
              <a:r>
                <a:rPr kumimoji="1" lang="en-US" altLang="zh-Hans" sz="1000" dirty="0">
                  <a:latin typeface="微软雅黑"/>
                  <a:ea typeface="微软雅黑"/>
                  <a:cs typeface="微软雅黑"/>
                </a:rPr>
                <a:t>Reset</a:t>
              </a:r>
              <a:r>
                <a:rPr kumimoji="1" lang="zh-Hans" altLang="en-US" sz="1000" dirty="0">
                  <a:latin typeface="微软雅黑"/>
                  <a:ea typeface="微软雅黑"/>
                  <a:cs typeface="微软雅黑"/>
                </a:rPr>
                <a:t> </a:t>
              </a:r>
              <a:r>
                <a:rPr kumimoji="1" lang="en-US" altLang="zh-Hans" sz="1000" dirty="0">
                  <a:latin typeface="微软雅黑"/>
                  <a:ea typeface="微软雅黑"/>
                  <a:cs typeface="微软雅黑"/>
                </a:rPr>
                <a:t>pin flow improve</a:t>
              </a:r>
              <a:endParaRPr kumimoji="1" lang="en-US" altLang="zh-CN" sz="1000" dirty="0">
                <a:latin typeface="微软雅黑"/>
                <a:ea typeface="微软雅黑"/>
                <a:cs typeface="微软雅黑"/>
              </a:endParaRPr>
            </a:p>
          </p:txBody>
        </p:sp>
      </p:grpSp>
      <p:sp>
        <p:nvSpPr>
          <p:cNvPr id="46" name="矩形 1">
            <a:extLst>
              <a:ext uri="{FF2B5EF4-FFF2-40B4-BE49-F238E27FC236}">
                <a16:creationId xmlns:a16="http://schemas.microsoft.com/office/drawing/2014/main" id="{D9E26573-C36B-7842-8E1D-C5D022CE7276}"/>
              </a:ext>
            </a:extLst>
          </p:cNvPr>
          <p:cNvSpPr>
            <a:spLocks noChangeArrowheads="1"/>
          </p:cNvSpPr>
          <p:nvPr/>
        </p:nvSpPr>
        <p:spPr bwMode="auto">
          <a:xfrm>
            <a:off x="81003" y="6906697"/>
            <a:ext cx="292893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1pPr>
            <a:lvl2pPr marL="742950" indent="-285750">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2pPr>
            <a:lvl3pPr marL="1143000">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3pPr>
            <a:lvl4pPr marL="1600200" indent="-228600">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4pPr>
            <a:lvl5pPr marL="2057400" indent="-228600">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5pPr>
            <a:lvl6pPr marL="2514600" indent="-228600" eaLnBrk="0" fontAlgn="base" hangingPunct="0">
              <a:spcBef>
                <a:spcPct val="0"/>
              </a:spcBef>
              <a:spcAft>
                <a:spcPct val="0"/>
              </a:spcAft>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6pPr>
            <a:lvl7pPr marL="2971800" indent="-228600" eaLnBrk="0" fontAlgn="base" hangingPunct="0">
              <a:spcBef>
                <a:spcPct val="0"/>
              </a:spcBef>
              <a:spcAft>
                <a:spcPct val="0"/>
              </a:spcAft>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7pPr>
            <a:lvl8pPr marL="3429000" indent="-228600" eaLnBrk="0" fontAlgn="base" hangingPunct="0">
              <a:spcBef>
                <a:spcPct val="0"/>
              </a:spcBef>
              <a:spcAft>
                <a:spcPct val="0"/>
              </a:spcAft>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8pPr>
            <a:lvl9pPr marL="3886200" indent="-228600" eaLnBrk="0" fontAlgn="base" hangingPunct="0">
              <a:spcBef>
                <a:spcPct val="0"/>
              </a:spcBef>
              <a:spcAft>
                <a:spcPct val="0"/>
              </a:spcAft>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9pPr>
          </a:lstStyle>
          <a:p>
            <a:pPr eaLnBrk="1"/>
            <a:r>
              <a:rPr lang="zh-CN" altLang="en-US" sz="900">
                <a:solidFill>
                  <a:srgbClr val="A6A6A6"/>
                </a:solidFill>
                <a:ea typeface="宋体" panose="02010600030101010101" pitchFamily="2" charset="-122"/>
              </a:rPr>
              <a:t>* 仅限内部交流使用，如果需要公开，请联系文档作者</a:t>
            </a:r>
          </a:p>
        </p:txBody>
      </p:sp>
      <p:grpSp>
        <p:nvGrpSpPr>
          <p:cNvPr id="47" name="组合 46">
            <a:extLst>
              <a:ext uri="{FF2B5EF4-FFF2-40B4-BE49-F238E27FC236}">
                <a16:creationId xmlns:a16="http://schemas.microsoft.com/office/drawing/2014/main" id="{3CFA74C6-803F-6647-9A3D-AA1A6613DE35}"/>
              </a:ext>
            </a:extLst>
          </p:cNvPr>
          <p:cNvGrpSpPr/>
          <p:nvPr/>
        </p:nvGrpSpPr>
        <p:grpSpPr>
          <a:xfrm>
            <a:off x="6786916" y="3884272"/>
            <a:ext cx="4337492" cy="1231587"/>
            <a:chOff x="6929380" y="5045265"/>
            <a:chExt cx="4337492" cy="1231587"/>
          </a:xfrm>
        </p:grpSpPr>
        <p:sp>
          <p:nvSpPr>
            <p:cNvPr id="48" name="椭圆 47">
              <a:extLst>
                <a:ext uri="{FF2B5EF4-FFF2-40B4-BE49-F238E27FC236}">
                  <a16:creationId xmlns:a16="http://schemas.microsoft.com/office/drawing/2014/main" id="{049350DF-F0FF-934D-9ED2-CB0B9BF9B613}"/>
                </a:ext>
              </a:extLst>
            </p:cNvPr>
            <p:cNvSpPr/>
            <p:nvPr/>
          </p:nvSpPr>
          <p:spPr>
            <a:xfrm>
              <a:off x="6929380" y="5071553"/>
              <a:ext cx="1148329" cy="1152000"/>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9" name="椭圆 48">
              <a:extLst>
                <a:ext uri="{FF2B5EF4-FFF2-40B4-BE49-F238E27FC236}">
                  <a16:creationId xmlns:a16="http://schemas.microsoft.com/office/drawing/2014/main" id="{FEEF0775-A680-964D-B21B-8E5B73A7A81E}"/>
                </a:ext>
              </a:extLst>
            </p:cNvPr>
            <p:cNvSpPr/>
            <p:nvPr/>
          </p:nvSpPr>
          <p:spPr>
            <a:xfrm>
              <a:off x="6994620" y="5152407"/>
              <a:ext cx="1008000" cy="1008000"/>
            </a:xfrm>
            <a:prstGeom prst="ellipse">
              <a:avLst/>
            </a:prstGeom>
            <a:solidFill>
              <a:srgbClr val="00B0F0"/>
            </a:solidFill>
            <a:ln>
              <a:solidFill>
                <a:schemeClr val="bg1"/>
              </a:solidFill>
              <a:prstDash val="dash"/>
            </a:ln>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r>
                <a:rPr kumimoji="1" lang="en-US" altLang="zh-Hans" dirty="0" err="1">
                  <a:latin typeface="微软雅黑"/>
                  <a:ea typeface="微软雅黑"/>
                  <a:cs typeface="微软雅黑"/>
                </a:rPr>
                <a:t>Oper</a:t>
              </a:r>
              <a:endParaRPr kumimoji="1" lang="zh-CN" altLang="en-US" dirty="0">
                <a:latin typeface="微软雅黑"/>
                <a:ea typeface="微软雅黑"/>
                <a:cs typeface="微软雅黑"/>
              </a:endParaRPr>
            </a:p>
          </p:txBody>
        </p:sp>
        <p:cxnSp>
          <p:nvCxnSpPr>
            <p:cNvPr id="50" name="直线连接符 49">
              <a:extLst>
                <a:ext uri="{FF2B5EF4-FFF2-40B4-BE49-F238E27FC236}">
                  <a16:creationId xmlns:a16="http://schemas.microsoft.com/office/drawing/2014/main" id="{6D95546E-9CD1-BD4B-B46C-05BFAE73C522}"/>
                </a:ext>
              </a:extLst>
            </p:cNvPr>
            <p:cNvCxnSpPr/>
            <p:nvPr/>
          </p:nvCxnSpPr>
          <p:spPr>
            <a:xfrm>
              <a:off x="7981903" y="5405400"/>
              <a:ext cx="1800000" cy="0"/>
            </a:xfrm>
            <a:prstGeom prst="line">
              <a:avLst/>
            </a:prstGeom>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1DDEBEDB-AD88-E64B-99A6-1D88CCAAA0B1}"/>
                </a:ext>
              </a:extLst>
            </p:cNvPr>
            <p:cNvSpPr txBox="1"/>
            <p:nvPr/>
          </p:nvSpPr>
          <p:spPr>
            <a:xfrm>
              <a:off x="7966841" y="5045265"/>
              <a:ext cx="2724882" cy="338554"/>
            </a:xfrm>
            <a:prstGeom prst="rect">
              <a:avLst/>
            </a:prstGeom>
            <a:noFill/>
          </p:spPr>
          <p:txBody>
            <a:bodyPr wrap="square" rtlCol="0">
              <a:spAutoFit/>
            </a:bodyPr>
            <a:lstStyle/>
            <a:p>
              <a:r>
                <a:rPr kumimoji="1" lang="en-US" altLang="zh-Hans" sz="1600" dirty="0">
                  <a:latin typeface="微软雅黑"/>
                  <a:ea typeface="微软雅黑"/>
                  <a:cs typeface="微软雅黑"/>
                </a:rPr>
                <a:t>Local Risk Operation</a:t>
              </a:r>
              <a:endParaRPr kumimoji="1" lang="zh-CN" altLang="en-US" sz="1600" dirty="0">
                <a:latin typeface="微软雅黑"/>
                <a:ea typeface="微软雅黑"/>
                <a:cs typeface="微软雅黑"/>
              </a:endParaRPr>
            </a:p>
          </p:txBody>
        </p:sp>
        <p:cxnSp>
          <p:nvCxnSpPr>
            <p:cNvPr id="52" name="直线连接符 51">
              <a:extLst>
                <a:ext uri="{FF2B5EF4-FFF2-40B4-BE49-F238E27FC236}">
                  <a16:creationId xmlns:a16="http://schemas.microsoft.com/office/drawing/2014/main" id="{131EE086-BF6A-9B49-8F0D-0F87E33960B4}"/>
                </a:ext>
              </a:extLst>
            </p:cNvPr>
            <p:cNvCxnSpPr/>
            <p:nvPr/>
          </p:nvCxnSpPr>
          <p:spPr>
            <a:xfrm flipV="1">
              <a:off x="7654367" y="6199568"/>
              <a:ext cx="3240000" cy="8488"/>
            </a:xfrm>
            <a:prstGeom prst="line">
              <a:avLst/>
            </a:prstGeom>
          </p:spPr>
          <p:style>
            <a:lnRef idx="2">
              <a:schemeClr val="accent1"/>
            </a:lnRef>
            <a:fillRef idx="0">
              <a:schemeClr val="accent1"/>
            </a:fillRef>
            <a:effectRef idx="1">
              <a:schemeClr val="accent1"/>
            </a:effectRef>
            <a:fontRef idx="minor">
              <a:schemeClr val="tx1"/>
            </a:fontRef>
          </p:style>
        </p:cxnSp>
        <p:sp>
          <p:nvSpPr>
            <p:cNvPr id="53" name="文本框 52">
              <a:extLst>
                <a:ext uri="{FF2B5EF4-FFF2-40B4-BE49-F238E27FC236}">
                  <a16:creationId xmlns:a16="http://schemas.microsoft.com/office/drawing/2014/main" id="{CEC62438-156E-E940-B04C-E2BF72FB931D}"/>
                </a:ext>
              </a:extLst>
            </p:cNvPr>
            <p:cNvSpPr txBox="1"/>
            <p:nvPr/>
          </p:nvSpPr>
          <p:spPr>
            <a:xfrm>
              <a:off x="8142949" y="5461501"/>
              <a:ext cx="3123923" cy="815351"/>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kumimoji="1" lang="en-US" altLang="zh-Hans" sz="1000" dirty="0">
                  <a:latin typeface="微软雅黑"/>
                  <a:ea typeface="微软雅黑"/>
                  <a:cs typeface="微软雅黑"/>
                </a:rPr>
                <a:t>Risk Organization</a:t>
              </a:r>
            </a:p>
            <a:p>
              <a:pPr marL="171450" indent="-171450">
                <a:lnSpc>
                  <a:spcPct val="120000"/>
                </a:lnSpc>
                <a:buFont typeface="Arial" panose="020B0604020202020204" pitchFamily="34" charset="0"/>
                <a:buChar char="•"/>
              </a:pPr>
              <a:r>
                <a:rPr kumimoji="1" lang="en-US" altLang="zh-Hans" sz="1000" dirty="0">
                  <a:latin typeface="微软雅黑"/>
                  <a:ea typeface="微软雅黑"/>
                  <a:cs typeface="微软雅黑"/>
                </a:rPr>
                <a:t>Risk rule and operation </a:t>
              </a:r>
              <a:r>
                <a:rPr kumimoji="1" lang="en-US" altLang="zh-Hans" sz="1000" dirty="0" err="1">
                  <a:latin typeface="微软雅黑"/>
                  <a:ea typeface="微软雅黑"/>
                  <a:cs typeface="微软雅黑"/>
                </a:rPr>
                <a:t>ablity</a:t>
              </a:r>
              <a:r>
                <a:rPr kumimoji="1" lang="zh-Hans" altLang="en-US" sz="1000" dirty="0">
                  <a:latin typeface="微软雅黑"/>
                  <a:ea typeface="微软雅黑"/>
                  <a:cs typeface="微软雅黑"/>
                </a:rPr>
                <a:t>风控规则能力与运营能力</a:t>
              </a:r>
              <a:endParaRPr kumimoji="1" lang="en-US" altLang="zh-Hans" sz="1000" dirty="0">
                <a:latin typeface="微软雅黑"/>
                <a:ea typeface="微软雅黑"/>
                <a:cs typeface="微软雅黑"/>
              </a:endParaRPr>
            </a:p>
            <a:p>
              <a:pPr marL="171450" indent="-171450">
                <a:lnSpc>
                  <a:spcPct val="120000"/>
                </a:lnSpc>
                <a:buFont typeface="Arial" panose="020B0604020202020204" pitchFamily="34" charset="0"/>
                <a:buChar char="•"/>
              </a:pPr>
              <a:r>
                <a:rPr kumimoji="1" lang="en-US" altLang="zh-Hans" sz="1000" dirty="0">
                  <a:latin typeface="微软雅黑"/>
                  <a:ea typeface="微软雅黑"/>
                  <a:cs typeface="微软雅黑"/>
                </a:rPr>
                <a:t>Data mining and model analyze</a:t>
              </a:r>
              <a:endParaRPr kumimoji="1" lang="en-US" altLang="zh-CN" sz="1000" dirty="0">
                <a:latin typeface="微软雅黑"/>
                <a:ea typeface="微软雅黑"/>
                <a:cs typeface="微软雅黑"/>
              </a:endParaRPr>
            </a:p>
          </p:txBody>
        </p:sp>
      </p:grpSp>
      <p:cxnSp>
        <p:nvCxnSpPr>
          <p:cNvPr id="54" name="直线连接符 53">
            <a:extLst>
              <a:ext uri="{FF2B5EF4-FFF2-40B4-BE49-F238E27FC236}">
                <a16:creationId xmlns:a16="http://schemas.microsoft.com/office/drawing/2014/main" id="{BEA7E96C-E295-CA4F-8859-390A193E6293}"/>
              </a:ext>
            </a:extLst>
          </p:cNvPr>
          <p:cNvCxnSpPr/>
          <p:nvPr/>
        </p:nvCxnSpPr>
        <p:spPr>
          <a:xfrm>
            <a:off x="7889320" y="2730829"/>
            <a:ext cx="1800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55" name="图片 54">
            <a:extLst>
              <a:ext uri="{FF2B5EF4-FFF2-40B4-BE49-F238E27FC236}">
                <a16:creationId xmlns:a16="http://schemas.microsoft.com/office/drawing/2014/main" id="{1D8EE6FD-4E96-294F-862C-C4497429CABA}"/>
              </a:ext>
            </a:extLst>
          </p:cNvPr>
          <p:cNvPicPr>
            <a:picLocks noChangeAspect="1"/>
          </p:cNvPicPr>
          <p:nvPr/>
        </p:nvPicPr>
        <p:blipFill>
          <a:blip r:embed="rId3"/>
          <a:stretch>
            <a:fillRect/>
          </a:stretch>
        </p:blipFill>
        <p:spPr>
          <a:xfrm>
            <a:off x="461829" y="1888219"/>
            <a:ext cx="1008112" cy="1008112"/>
          </a:xfrm>
          <a:prstGeom prst="rect">
            <a:avLst/>
          </a:prstGeom>
        </p:spPr>
      </p:pic>
      <p:sp>
        <p:nvSpPr>
          <p:cNvPr id="56" name="矩形 55">
            <a:extLst>
              <a:ext uri="{FF2B5EF4-FFF2-40B4-BE49-F238E27FC236}">
                <a16:creationId xmlns:a16="http://schemas.microsoft.com/office/drawing/2014/main" id="{72137589-7456-DA4E-AAD4-D115B28578CA}"/>
              </a:ext>
            </a:extLst>
          </p:cNvPr>
          <p:cNvSpPr/>
          <p:nvPr/>
        </p:nvSpPr>
        <p:spPr>
          <a:xfrm>
            <a:off x="1583301" y="2048683"/>
            <a:ext cx="6096000" cy="369332"/>
          </a:xfrm>
          <a:prstGeom prst="rect">
            <a:avLst/>
          </a:prstGeom>
        </p:spPr>
        <p:txBody>
          <a:bodyPr>
            <a:spAutoFit/>
          </a:bodyPr>
          <a:lstStyle/>
          <a:p>
            <a:r>
              <a:rPr kumimoji="1" lang="en-US" altLang="zh-Hans" b="1" dirty="0"/>
              <a:t>Make Risk Control A Core Advantage Of </a:t>
            </a:r>
            <a:r>
              <a:rPr kumimoji="1" lang="en-US" altLang="zh-Hans" b="1" dirty="0" err="1"/>
              <a:t>GCash</a:t>
            </a:r>
            <a:endParaRPr kumimoji="1" lang="en-US" altLang="zh-Hans" dirty="0"/>
          </a:p>
        </p:txBody>
      </p:sp>
      <p:pic>
        <p:nvPicPr>
          <p:cNvPr id="57" name="图片 56">
            <a:extLst>
              <a:ext uri="{FF2B5EF4-FFF2-40B4-BE49-F238E27FC236}">
                <a16:creationId xmlns:a16="http://schemas.microsoft.com/office/drawing/2014/main" id="{78C7464C-8A8D-F940-802B-30FCEB1EEF99}"/>
              </a:ext>
            </a:extLst>
          </p:cNvPr>
          <p:cNvPicPr>
            <a:picLocks noChangeAspect="1"/>
          </p:cNvPicPr>
          <p:nvPr/>
        </p:nvPicPr>
        <p:blipFill>
          <a:blip r:embed="rId3"/>
          <a:stretch>
            <a:fillRect/>
          </a:stretch>
        </p:blipFill>
        <p:spPr>
          <a:xfrm>
            <a:off x="461829" y="3295823"/>
            <a:ext cx="1008112" cy="1008112"/>
          </a:xfrm>
          <a:prstGeom prst="rect">
            <a:avLst/>
          </a:prstGeom>
        </p:spPr>
      </p:pic>
      <p:sp>
        <p:nvSpPr>
          <p:cNvPr id="58" name="矩形 57">
            <a:extLst>
              <a:ext uri="{FF2B5EF4-FFF2-40B4-BE49-F238E27FC236}">
                <a16:creationId xmlns:a16="http://schemas.microsoft.com/office/drawing/2014/main" id="{023C3589-7646-B940-A9A1-38A5540839F8}"/>
              </a:ext>
            </a:extLst>
          </p:cNvPr>
          <p:cNvSpPr/>
          <p:nvPr/>
        </p:nvSpPr>
        <p:spPr>
          <a:xfrm>
            <a:off x="1610712" y="3547202"/>
            <a:ext cx="6096000" cy="646331"/>
          </a:xfrm>
          <a:prstGeom prst="rect">
            <a:avLst/>
          </a:prstGeom>
        </p:spPr>
        <p:txBody>
          <a:bodyPr>
            <a:spAutoFit/>
          </a:bodyPr>
          <a:lstStyle/>
          <a:p>
            <a:r>
              <a:rPr kumimoji="1" lang="en-US" altLang="zh-Hans" b="1" dirty="0"/>
              <a:t>Promote PA Ability</a:t>
            </a:r>
          </a:p>
          <a:p>
            <a:r>
              <a:rPr kumimoji="1" lang="en-US" altLang="zh-Hans" b="1" dirty="0"/>
              <a:t>Let promotion brings true growth</a:t>
            </a:r>
            <a:endParaRPr kumimoji="1" lang="en-US" altLang="zh-Hans" dirty="0"/>
          </a:p>
        </p:txBody>
      </p:sp>
      <p:pic>
        <p:nvPicPr>
          <p:cNvPr id="59" name="图片 58">
            <a:extLst>
              <a:ext uri="{FF2B5EF4-FFF2-40B4-BE49-F238E27FC236}">
                <a16:creationId xmlns:a16="http://schemas.microsoft.com/office/drawing/2014/main" id="{F66014FF-9B9F-EB47-93BB-C4AA8E55CE20}"/>
              </a:ext>
            </a:extLst>
          </p:cNvPr>
          <p:cNvPicPr>
            <a:picLocks noChangeAspect="1"/>
          </p:cNvPicPr>
          <p:nvPr/>
        </p:nvPicPr>
        <p:blipFill>
          <a:blip r:embed="rId3"/>
          <a:stretch>
            <a:fillRect/>
          </a:stretch>
        </p:blipFill>
        <p:spPr>
          <a:xfrm>
            <a:off x="461829" y="4770262"/>
            <a:ext cx="1008112" cy="1008112"/>
          </a:xfrm>
          <a:prstGeom prst="rect">
            <a:avLst/>
          </a:prstGeom>
        </p:spPr>
      </p:pic>
      <p:sp>
        <p:nvSpPr>
          <p:cNvPr id="60" name="矩形 59">
            <a:extLst>
              <a:ext uri="{FF2B5EF4-FFF2-40B4-BE49-F238E27FC236}">
                <a16:creationId xmlns:a16="http://schemas.microsoft.com/office/drawing/2014/main" id="{3DB74FCF-CD58-7B49-96E9-C771CBEB704B}"/>
              </a:ext>
            </a:extLst>
          </p:cNvPr>
          <p:cNvSpPr/>
          <p:nvPr/>
        </p:nvSpPr>
        <p:spPr>
          <a:xfrm>
            <a:off x="1703482" y="5021641"/>
            <a:ext cx="6096000" cy="646331"/>
          </a:xfrm>
          <a:prstGeom prst="rect">
            <a:avLst/>
          </a:prstGeom>
        </p:spPr>
        <p:txBody>
          <a:bodyPr>
            <a:spAutoFit/>
          </a:bodyPr>
          <a:lstStyle/>
          <a:p>
            <a:r>
              <a:rPr kumimoji="1" lang="en-US" altLang="zh-Hans" b="1" dirty="0"/>
              <a:t>Improve User Experience</a:t>
            </a:r>
          </a:p>
          <a:p>
            <a:r>
              <a:rPr kumimoji="1" lang="en-US" altLang="zh-Hans" dirty="0"/>
              <a:t>Let payment more safe, more smooth</a:t>
            </a:r>
          </a:p>
        </p:txBody>
      </p:sp>
      <p:sp>
        <p:nvSpPr>
          <p:cNvPr id="61" name="燕尾形 60">
            <a:extLst>
              <a:ext uri="{FF2B5EF4-FFF2-40B4-BE49-F238E27FC236}">
                <a16:creationId xmlns:a16="http://schemas.microsoft.com/office/drawing/2014/main" id="{9DAD5A59-F2EB-EB4F-9A6B-476E9B3DF76A}"/>
              </a:ext>
            </a:extLst>
          </p:cNvPr>
          <p:cNvSpPr/>
          <p:nvPr/>
        </p:nvSpPr>
        <p:spPr bwMode="auto">
          <a:xfrm>
            <a:off x="4879677" y="3619811"/>
            <a:ext cx="1216323" cy="360135"/>
          </a:xfrm>
          <a:prstGeom prst="chevron">
            <a:avLst/>
          </a:prstGeom>
          <a:solidFill>
            <a:srgbClr val="1EB1ED"/>
          </a:solidFill>
          <a:ln w="38100" cap="flat" cmpd="sng" algn="ctr">
            <a:no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
                <a:srgbClr val="000000"/>
              </a:buClr>
              <a:buSzTx/>
              <a:buFontTx/>
              <a:buNone/>
              <a:tabLst/>
            </a:pPr>
            <a:endParaRPr kumimoji="0" lang="zh-CN" altLang="en-US" sz="1800" b="0" i="0" u="none" strike="noStrike" cap="none" normalizeH="0" baseline="0">
              <a:ln>
                <a:noFill/>
              </a:ln>
              <a:solidFill>
                <a:srgbClr val="000000"/>
              </a:solidFill>
              <a:effectLst/>
              <a:latin typeface="Microsoft YaHei" charset="0"/>
              <a:ea typeface="宋体" charset="0"/>
              <a:cs typeface="Microsoft YaHei" charset="0"/>
              <a:sym typeface="Microsoft YaHei" charset="0"/>
            </a:endParaRPr>
          </a:p>
        </p:txBody>
      </p:sp>
    </p:spTree>
    <p:extLst>
      <p:ext uri="{BB962C8B-B14F-4D97-AF65-F5344CB8AC3E}">
        <p14:creationId xmlns:p14="http://schemas.microsoft.com/office/powerpoint/2010/main" val="383652503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98157F52-D10C-6C44-878E-B351838E2156}"/>
              </a:ext>
            </a:extLst>
          </p:cNvPr>
          <p:cNvSpPr>
            <a:spLocks noChangeArrowheads="1"/>
          </p:cNvSpPr>
          <p:nvPr/>
        </p:nvSpPr>
        <p:spPr bwMode="auto">
          <a:xfrm>
            <a:off x="204787" y="328613"/>
            <a:ext cx="12195175" cy="6845300"/>
          </a:xfrm>
          <a:prstGeom prst="rect">
            <a:avLst/>
          </a:prstGeom>
          <a:solidFill>
            <a:srgbClr val="00A0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nchor="ctr"/>
          <a:lstStyle/>
          <a:p>
            <a:pPr eaLnBrk="1">
              <a:buClr>
                <a:srgbClr val="000000"/>
              </a:buClr>
            </a:pPr>
            <a:endParaRPr lang="zh-CN" altLang="en-US">
              <a:ea typeface="宋体" panose="02010600030101010101" pitchFamily="2" charset="-122"/>
            </a:endParaRPr>
          </a:p>
        </p:txBody>
      </p:sp>
      <p:sp>
        <p:nvSpPr>
          <p:cNvPr id="30722" name="Rectangle 2">
            <a:extLst>
              <a:ext uri="{FF2B5EF4-FFF2-40B4-BE49-F238E27FC236}">
                <a16:creationId xmlns:a16="http://schemas.microsoft.com/office/drawing/2014/main" id="{671F672B-06E9-BE48-B95C-4C260AC8B83A}"/>
              </a:ext>
            </a:extLst>
          </p:cNvPr>
          <p:cNvSpPr>
            <a:spLocks noChangeArrowheads="1"/>
          </p:cNvSpPr>
          <p:nvPr/>
        </p:nvSpPr>
        <p:spPr bwMode="auto">
          <a:xfrm>
            <a:off x="204787" y="5773738"/>
            <a:ext cx="12192000" cy="10842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nchor="ctr"/>
          <a:lstStyle/>
          <a:p>
            <a:pPr eaLnBrk="1">
              <a:buClr>
                <a:srgbClr val="000000"/>
              </a:buClr>
            </a:pPr>
            <a:endParaRPr lang="zh-CN" altLang="en-US">
              <a:ea typeface="宋体" panose="02010600030101010101" pitchFamily="2" charset="-122"/>
            </a:endParaRPr>
          </a:p>
        </p:txBody>
      </p:sp>
      <p:pic>
        <p:nvPicPr>
          <p:cNvPr id="30723" name="Picture 3" descr="pasted-image.pdf">
            <a:extLst>
              <a:ext uri="{FF2B5EF4-FFF2-40B4-BE49-F238E27FC236}">
                <a16:creationId xmlns:a16="http://schemas.microsoft.com/office/drawing/2014/main" id="{2699F40A-E74F-8743-8F97-B7E30D8EC3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8350" y="5610226"/>
            <a:ext cx="215900" cy="16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Rectangle 6">
            <a:extLst>
              <a:ext uri="{FF2B5EF4-FFF2-40B4-BE49-F238E27FC236}">
                <a16:creationId xmlns:a16="http://schemas.microsoft.com/office/drawing/2014/main" id="{0F6AB3C3-9760-4C4A-A9CA-10462ADE6CC3}"/>
              </a:ext>
            </a:extLst>
          </p:cNvPr>
          <p:cNvSpPr>
            <a:spLocks noChangeArrowheads="1"/>
          </p:cNvSpPr>
          <p:nvPr/>
        </p:nvSpPr>
        <p:spPr bwMode="auto">
          <a:xfrm>
            <a:off x="1376362" y="3425825"/>
            <a:ext cx="415290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1pPr>
            <a:lvl2pPr marL="742950" indent="-285750">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2pPr>
            <a:lvl3pPr marL="1143000">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3pPr>
            <a:lvl4pPr marL="1600200" indent="-228600">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4pPr>
            <a:lvl5pPr marL="2057400" indent="-228600">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5pPr>
            <a:lvl6pPr marL="2514600" indent="-228600" eaLnBrk="0" fontAlgn="base" hangingPunct="0">
              <a:spcBef>
                <a:spcPct val="0"/>
              </a:spcBef>
              <a:spcAft>
                <a:spcPct val="0"/>
              </a:spcAft>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6pPr>
            <a:lvl7pPr marL="2971800" indent="-228600" eaLnBrk="0" fontAlgn="base" hangingPunct="0">
              <a:spcBef>
                <a:spcPct val="0"/>
              </a:spcBef>
              <a:spcAft>
                <a:spcPct val="0"/>
              </a:spcAft>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7pPr>
            <a:lvl8pPr marL="3429000" indent="-228600" eaLnBrk="0" fontAlgn="base" hangingPunct="0">
              <a:spcBef>
                <a:spcPct val="0"/>
              </a:spcBef>
              <a:spcAft>
                <a:spcPct val="0"/>
              </a:spcAft>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8pPr>
            <a:lvl9pPr marL="3886200" indent="-228600" eaLnBrk="0" fontAlgn="base" hangingPunct="0">
              <a:spcBef>
                <a:spcPct val="0"/>
              </a:spcBef>
              <a:spcAft>
                <a:spcPct val="0"/>
              </a:spcAft>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9pPr>
          </a:lstStyle>
          <a:p>
            <a:pPr eaLnBrk="1">
              <a:lnSpc>
                <a:spcPct val="130000"/>
              </a:lnSpc>
              <a:buClr>
                <a:srgbClr val="F5F5F5"/>
              </a:buClr>
              <a:buFont typeface="Microsoft Sans Serif" panose="020B0604020202020204" pitchFamily="34" charset="0"/>
              <a:buNone/>
            </a:pPr>
            <a:r>
              <a:rPr lang="en-US" altLang="zh-CN" dirty="0">
                <a:solidFill>
                  <a:srgbClr val="F5F5F5"/>
                </a:solidFill>
                <a:cs typeface="+mn-cs"/>
              </a:rPr>
              <a:t>Jerry Li</a:t>
            </a:r>
            <a:endParaRPr lang="zh-CN" altLang="en-US" dirty="0">
              <a:cs typeface="+mn-cs"/>
            </a:endParaRPr>
          </a:p>
        </p:txBody>
      </p:sp>
      <p:sp>
        <p:nvSpPr>
          <p:cNvPr id="30725" name="Rectangle 7">
            <a:extLst>
              <a:ext uri="{FF2B5EF4-FFF2-40B4-BE49-F238E27FC236}">
                <a16:creationId xmlns:a16="http://schemas.microsoft.com/office/drawing/2014/main" id="{56A0BC3B-E450-C747-840C-C9B25DF5EB41}"/>
              </a:ext>
            </a:extLst>
          </p:cNvPr>
          <p:cNvSpPr>
            <a:spLocks noChangeArrowheads="1"/>
          </p:cNvSpPr>
          <p:nvPr/>
        </p:nvSpPr>
        <p:spPr bwMode="auto">
          <a:xfrm>
            <a:off x="1346200" y="1309689"/>
            <a:ext cx="75628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1pPr>
            <a:lvl2pPr marL="742950" indent="-285750">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2pPr>
            <a:lvl3pPr marL="1143000">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3pPr>
            <a:lvl4pPr marL="1600200" indent="-228600">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4pPr>
            <a:lvl5pPr marL="2057400" indent="-228600">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5pPr>
            <a:lvl6pPr marL="2514600" indent="-228600" eaLnBrk="0" fontAlgn="base" hangingPunct="0">
              <a:spcBef>
                <a:spcPct val="0"/>
              </a:spcBef>
              <a:spcAft>
                <a:spcPct val="0"/>
              </a:spcAft>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6pPr>
            <a:lvl7pPr marL="2971800" indent="-228600" eaLnBrk="0" fontAlgn="base" hangingPunct="0">
              <a:spcBef>
                <a:spcPct val="0"/>
              </a:spcBef>
              <a:spcAft>
                <a:spcPct val="0"/>
              </a:spcAft>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7pPr>
            <a:lvl8pPr marL="3429000" indent="-228600" eaLnBrk="0" fontAlgn="base" hangingPunct="0">
              <a:spcBef>
                <a:spcPct val="0"/>
              </a:spcBef>
              <a:spcAft>
                <a:spcPct val="0"/>
              </a:spcAft>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8pPr>
            <a:lvl9pPr marL="3886200" indent="-228600" eaLnBrk="0" fontAlgn="base" hangingPunct="0">
              <a:spcBef>
                <a:spcPct val="0"/>
              </a:spcBef>
              <a:spcAft>
                <a:spcPct val="0"/>
              </a:spcAft>
              <a:buClr>
                <a:srgbClr val="000000"/>
              </a:buClr>
              <a:defRPr>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defRPr>
            </a:lvl9pPr>
          </a:lstStyle>
          <a:p>
            <a:pPr eaLnBrk="1">
              <a:buClr>
                <a:srgbClr val="F5F5F5"/>
              </a:buClr>
              <a:buFont typeface="Microsoft Sans Serif" panose="020B0604020202020204" pitchFamily="34" charset="0"/>
              <a:buNone/>
            </a:pPr>
            <a:r>
              <a:rPr lang="en-US" altLang="zh-CN" sz="6000" b="1" dirty="0">
                <a:solidFill>
                  <a:srgbClr val="FFFFFF"/>
                </a:solidFill>
              </a:rPr>
              <a:t>Thank You</a:t>
            </a:r>
            <a:endParaRPr lang="zh-CN" altLang="en-US" b="1" dirty="0">
              <a:solidFill>
                <a:srgbClr val="FFFFFF"/>
              </a:solidFill>
            </a:endParaRPr>
          </a:p>
        </p:txBody>
      </p:sp>
      <p:sp>
        <p:nvSpPr>
          <p:cNvPr id="30727" name="Line 9">
            <a:extLst>
              <a:ext uri="{FF2B5EF4-FFF2-40B4-BE49-F238E27FC236}">
                <a16:creationId xmlns:a16="http://schemas.microsoft.com/office/drawing/2014/main" id="{D6F732E4-6583-B945-A169-A5C75515ED9B}"/>
              </a:ext>
            </a:extLst>
          </p:cNvPr>
          <p:cNvSpPr>
            <a:spLocks noChangeShapeType="1"/>
          </p:cNvSpPr>
          <p:nvPr/>
        </p:nvSpPr>
        <p:spPr bwMode="auto">
          <a:xfrm>
            <a:off x="1397001" y="3168650"/>
            <a:ext cx="649287" cy="0"/>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pic>
        <p:nvPicPr>
          <p:cNvPr id="30728" name="图片 11" descr="未标题-6-01.png">
            <a:extLst>
              <a:ext uri="{FF2B5EF4-FFF2-40B4-BE49-F238E27FC236}">
                <a16:creationId xmlns:a16="http://schemas.microsoft.com/office/drawing/2014/main" id="{5DCD3D7D-A4F3-5642-9E16-B26421AA4E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4938" y="5867400"/>
            <a:ext cx="2138363"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9" name="Rectangle 4">
            <a:extLst>
              <a:ext uri="{FF2B5EF4-FFF2-40B4-BE49-F238E27FC236}">
                <a16:creationId xmlns:a16="http://schemas.microsoft.com/office/drawing/2014/main" id="{2D7EF79D-7813-F346-9D79-F64DFB538077}"/>
              </a:ext>
            </a:extLst>
          </p:cNvPr>
          <p:cNvSpPr>
            <a:spLocks noChangeArrowheads="1"/>
          </p:cNvSpPr>
          <p:nvPr/>
        </p:nvSpPr>
        <p:spPr bwMode="auto">
          <a:xfrm>
            <a:off x="10456862" y="6194529"/>
            <a:ext cx="884858" cy="24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800" tIns="50800" rIns="50800" bIns="50800" anchor="ctr">
            <a:spAutoFit/>
          </a:bodyPr>
          <a:lstStyle/>
          <a:p>
            <a:pPr eaLnBrk="1">
              <a:buClr>
                <a:srgbClr val="000000"/>
              </a:buClr>
            </a:pPr>
            <a:r>
              <a:rPr lang="en-US" altLang="zh-CN" sz="900" dirty="0" err="1">
                <a:solidFill>
                  <a:srgbClr val="53585F"/>
                </a:solidFill>
                <a:ea typeface="宋体" panose="02010600030101010101" pitchFamily="2" charset="-122"/>
              </a:rPr>
              <a:t>www.antfin.com</a:t>
            </a:r>
            <a:endParaRPr lang="en-US" altLang="zh-CN" sz="900" dirty="0">
              <a:solidFill>
                <a:srgbClr val="53585F"/>
              </a:solidFill>
              <a:ea typeface="宋体" panose="02010600030101010101" pitchFamily="2" charset="-122"/>
            </a:endParaRPr>
          </a:p>
        </p:txBody>
      </p:sp>
    </p:spTree>
    <p:extLst>
      <p:ext uri="{BB962C8B-B14F-4D97-AF65-F5344CB8AC3E}">
        <p14:creationId xmlns:p14="http://schemas.microsoft.com/office/powerpoint/2010/main" val="303054593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108"/>
          <p:cNvGrpSpPr/>
          <p:nvPr/>
        </p:nvGrpSpPr>
        <p:grpSpPr>
          <a:xfrm>
            <a:off x="1520909" y="1746880"/>
            <a:ext cx="2530238" cy="3364010"/>
            <a:chOff x="3384388" y="-1243695"/>
            <a:chExt cx="2448000" cy="3364010"/>
          </a:xfrm>
        </p:grpSpPr>
        <p:sp>
          <p:nvSpPr>
            <p:cNvPr id="84" name="圆角矩形 83"/>
            <p:cNvSpPr>
              <a:spLocks noChangeAspect="1"/>
            </p:cNvSpPr>
            <p:nvPr/>
          </p:nvSpPr>
          <p:spPr>
            <a:xfrm rot="2700000">
              <a:off x="3384388" y="-791390"/>
              <a:ext cx="2448000" cy="2448000"/>
            </a:xfrm>
            <a:prstGeom prst="roundRect">
              <a:avLst/>
            </a:prstGeom>
            <a:gradFill>
              <a:gsLst>
                <a:gs pos="0">
                  <a:schemeClr val="bg1"/>
                </a:gs>
                <a:gs pos="36000">
                  <a:schemeClr val="bg1"/>
                </a:gs>
                <a:gs pos="100000">
                  <a:srgbClr val="ECECEC"/>
                </a:gs>
              </a:gsLst>
              <a:lin ang="13500000" scaled="1"/>
            </a:gradFill>
            <a:ln w="19050">
              <a:solidFill>
                <a:schemeClr val="bg1"/>
              </a:solidFill>
            </a:ln>
            <a:effectLst>
              <a:outerShdw blurRad="508000" dist="508000" dir="2700000" sx="95000" sy="95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圆角矩形 84"/>
            <p:cNvSpPr>
              <a:spLocks noChangeAspect="1"/>
            </p:cNvSpPr>
            <p:nvPr/>
          </p:nvSpPr>
          <p:spPr>
            <a:xfrm rot="2700000">
              <a:off x="3438388" y="-731690"/>
              <a:ext cx="2340000" cy="2340000"/>
            </a:xfrm>
            <a:prstGeom prst="roundRect">
              <a:avLst/>
            </a:prstGeom>
            <a:noFill/>
            <a:ln w="12700">
              <a:solidFill>
                <a:schemeClr val="bg1">
                  <a:lumMod val="75000"/>
                </a:schemeClr>
              </a:solidFill>
              <a:prstDash val="dash"/>
            </a:ln>
            <a:effectLst>
              <a:outerShdw blurRad="508000" dist="508000" dir="2700000" sx="95000" sy="95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111"/>
            <p:cNvGrpSpPr/>
            <p:nvPr/>
          </p:nvGrpSpPr>
          <p:grpSpPr>
            <a:xfrm>
              <a:off x="4156571" y="1413779"/>
              <a:ext cx="721176" cy="706536"/>
              <a:chOff x="3161408" y="4408176"/>
              <a:chExt cx="721176" cy="706536"/>
            </a:xfrm>
          </p:grpSpPr>
          <p:sp>
            <p:nvSpPr>
              <p:cNvPr id="92" name="任意多边形 117"/>
              <p:cNvSpPr/>
              <p:nvPr/>
            </p:nvSpPr>
            <p:spPr>
              <a:xfrm rot="8008222">
                <a:off x="3255384" y="4638985"/>
                <a:ext cx="366346" cy="180000"/>
              </a:xfrm>
              <a:custGeom>
                <a:avLst/>
                <a:gdLst>
                  <a:gd name="connsiteX0" fmla="*/ 26360 w 366346"/>
                  <a:gd name="connsiteY0" fmla="*/ 153640 h 180000"/>
                  <a:gd name="connsiteX1" fmla="*/ 0 w 366346"/>
                  <a:gd name="connsiteY1" fmla="*/ 90000 h 180000"/>
                  <a:gd name="connsiteX2" fmla="*/ 90000 w 366346"/>
                  <a:gd name="connsiteY2" fmla="*/ 0 h 180000"/>
                  <a:gd name="connsiteX3" fmla="*/ 360901 w 366346"/>
                  <a:gd name="connsiteY3" fmla="*/ 0 h 180000"/>
                  <a:gd name="connsiteX4" fmla="*/ 366346 w 366346"/>
                  <a:gd name="connsiteY4" fmla="*/ 73673 h 180000"/>
                  <a:gd name="connsiteX5" fmla="*/ 363506 w 366346"/>
                  <a:gd name="connsiteY5" fmla="*/ 180000 h 180000"/>
                  <a:gd name="connsiteX6" fmla="*/ 90000 w 366346"/>
                  <a:gd name="connsiteY6" fmla="*/ 180000 h 180000"/>
                  <a:gd name="connsiteX7" fmla="*/ 26360 w 366346"/>
                  <a:gd name="connsiteY7"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346" h="180000">
                    <a:moveTo>
                      <a:pt x="26360" y="153640"/>
                    </a:moveTo>
                    <a:cubicBezTo>
                      <a:pt x="10074" y="137353"/>
                      <a:pt x="0" y="114853"/>
                      <a:pt x="0" y="90000"/>
                    </a:cubicBezTo>
                    <a:cubicBezTo>
                      <a:pt x="0" y="40294"/>
                      <a:pt x="40294" y="0"/>
                      <a:pt x="90000" y="0"/>
                    </a:cubicBezTo>
                    <a:lnTo>
                      <a:pt x="360901" y="0"/>
                    </a:lnTo>
                    <a:lnTo>
                      <a:pt x="366346" y="73673"/>
                    </a:lnTo>
                    <a:lnTo>
                      <a:pt x="363506" y="180000"/>
                    </a:lnTo>
                    <a:lnTo>
                      <a:pt x="90000" y="180000"/>
                    </a:lnTo>
                    <a:cubicBezTo>
                      <a:pt x="65147" y="180000"/>
                      <a:pt x="42647" y="169927"/>
                      <a:pt x="26360" y="153640"/>
                    </a:cubicBezTo>
                    <a:close/>
                  </a:path>
                </a:pathLst>
              </a:custGeom>
              <a:solidFill>
                <a:srgbClr val="FBBD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118"/>
              <p:cNvSpPr/>
              <p:nvPr/>
            </p:nvSpPr>
            <p:spPr>
              <a:xfrm rot="8008222">
                <a:off x="3342964" y="4650441"/>
                <a:ext cx="664530" cy="180000"/>
              </a:xfrm>
              <a:custGeom>
                <a:avLst/>
                <a:gdLst>
                  <a:gd name="connsiteX0" fmla="*/ 26360 w 664530"/>
                  <a:gd name="connsiteY0" fmla="*/ 153640 h 180000"/>
                  <a:gd name="connsiteX1" fmla="*/ 0 w 664530"/>
                  <a:gd name="connsiteY1" fmla="*/ 90000 h 180000"/>
                  <a:gd name="connsiteX2" fmla="*/ 90000 w 664530"/>
                  <a:gd name="connsiteY2" fmla="*/ 0 h 180000"/>
                  <a:gd name="connsiteX3" fmla="*/ 588223 w 664530"/>
                  <a:gd name="connsiteY3" fmla="*/ 0 h 180000"/>
                  <a:gd name="connsiteX4" fmla="*/ 606308 w 664530"/>
                  <a:gd name="connsiteY4" fmla="*/ 23151 h 180000"/>
                  <a:gd name="connsiteX5" fmla="*/ 663850 w 664530"/>
                  <a:gd name="connsiteY5" fmla="*/ 170801 h 180000"/>
                  <a:gd name="connsiteX6" fmla="*/ 664530 w 664530"/>
                  <a:gd name="connsiteY6" fmla="*/ 180000 h 180000"/>
                  <a:gd name="connsiteX7" fmla="*/ 90000 w 664530"/>
                  <a:gd name="connsiteY7" fmla="*/ 180000 h 180000"/>
                  <a:gd name="connsiteX8" fmla="*/ 26360 w 664530"/>
                  <a:gd name="connsiteY8"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4530" h="180000">
                    <a:moveTo>
                      <a:pt x="26360" y="153640"/>
                    </a:moveTo>
                    <a:cubicBezTo>
                      <a:pt x="10074" y="137353"/>
                      <a:pt x="0" y="114853"/>
                      <a:pt x="0" y="90000"/>
                    </a:cubicBezTo>
                    <a:cubicBezTo>
                      <a:pt x="0" y="40294"/>
                      <a:pt x="40294" y="0"/>
                      <a:pt x="90000" y="0"/>
                    </a:cubicBezTo>
                    <a:lnTo>
                      <a:pt x="588223" y="0"/>
                    </a:lnTo>
                    <a:lnTo>
                      <a:pt x="606308" y="23151"/>
                    </a:lnTo>
                    <a:cubicBezTo>
                      <a:pt x="634500" y="67381"/>
                      <a:pt x="654391" y="117347"/>
                      <a:pt x="663850" y="170801"/>
                    </a:cubicBezTo>
                    <a:lnTo>
                      <a:pt x="664530" y="180000"/>
                    </a:lnTo>
                    <a:lnTo>
                      <a:pt x="90000" y="180000"/>
                    </a:lnTo>
                    <a:cubicBezTo>
                      <a:pt x="65147" y="180000"/>
                      <a:pt x="42647" y="169927"/>
                      <a:pt x="26360" y="153640"/>
                    </a:cubicBezTo>
                    <a:close/>
                  </a:path>
                </a:pathLst>
              </a:cu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119"/>
              <p:cNvSpPr/>
              <p:nvPr/>
            </p:nvSpPr>
            <p:spPr>
              <a:xfrm rot="8008222">
                <a:off x="3154850" y="4577064"/>
                <a:ext cx="193115" cy="180000"/>
              </a:xfrm>
              <a:custGeom>
                <a:avLst/>
                <a:gdLst>
                  <a:gd name="connsiteX0" fmla="*/ 26360 w 193115"/>
                  <a:gd name="connsiteY0" fmla="*/ 153640 h 180000"/>
                  <a:gd name="connsiteX1" fmla="*/ 0 w 193115"/>
                  <a:gd name="connsiteY1" fmla="*/ 90000 h 180000"/>
                  <a:gd name="connsiteX2" fmla="*/ 90000 w 193115"/>
                  <a:gd name="connsiteY2" fmla="*/ 0 h 180000"/>
                  <a:gd name="connsiteX3" fmla="*/ 193115 w 193115"/>
                  <a:gd name="connsiteY3" fmla="*/ 0 h 180000"/>
                  <a:gd name="connsiteX4" fmla="*/ 188308 w 193115"/>
                  <a:gd name="connsiteY4" fmla="*/ 180000 h 180000"/>
                  <a:gd name="connsiteX5" fmla="*/ 90000 w 193115"/>
                  <a:gd name="connsiteY5" fmla="*/ 180000 h 180000"/>
                  <a:gd name="connsiteX6" fmla="*/ 26360 w 193115"/>
                  <a:gd name="connsiteY6"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15" h="180000">
                    <a:moveTo>
                      <a:pt x="26360" y="153640"/>
                    </a:moveTo>
                    <a:cubicBezTo>
                      <a:pt x="10074" y="137353"/>
                      <a:pt x="0" y="114853"/>
                      <a:pt x="0" y="90000"/>
                    </a:cubicBezTo>
                    <a:cubicBezTo>
                      <a:pt x="0" y="40294"/>
                      <a:pt x="40294" y="0"/>
                      <a:pt x="90000" y="0"/>
                    </a:cubicBezTo>
                    <a:lnTo>
                      <a:pt x="193115" y="0"/>
                    </a:lnTo>
                    <a:lnTo>
                      <a:pt x="188308" y="180000"/>
                    </a:lnTo>
                    <a:lnTo>
                      <a:pt x="90000" y="180000"/>
                    </a:lnTo>
                    <a:cubicBezTo>
                      <a:pt x="65147" y="180000"/>
                      <a:pt x="42647" y="169927"/>
                      <a:pt x="26360" y="153640"/>
                    </a:cubicBezTo>
                    <a:close/>
                  </a:path>
                </a:pathLst>
              </a:cu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120"/>
              <p:cNvSpPr/>
              <p:nvPr/>
            </p:nvSpPr>
            <p:spPr>
              <a:xfrm rot="8008222">
                <a:off x="3548673" y="4780800"/>
                <a:ext cx="498912" cy="168911"/>
              </a:xfrm>
              <a:custGeom>
                <a:avLst/>
                <a:gdLst>
                  <a:gd name="connsiteX0" fmla="*/ 26360 w 498912"/>
                  <a:gd name="connsiteY0" fmla="*/ 142551 h 168911"/>
                  <a:gd name="connsiteX1" fmla="*/ 0 w 498912"/>
                  <a:gd name="connsiteY1" fmla="*/ 78911 h 168911"/>
                  <a:gd name="connsiteX2" fmla="*/ 26360 w 498912"/>
                  <a:gd name="connsiteY2" fmla="*/ 15271 h 168911"/>
                  <a:gd name="connsiteX3" fmla="*/ 49010 w 498912"/>
                  <a:gd name="connsiteY3" fmla="*/ 0 h 168911"/>
                  <a:gd name="connsiteX4" fmla="*/ 183682 w 498912"/>
                  <a:gd name="connsiteY4" fmla="*/ 3597 h 168911"/>
                  <a:gd name="connsiteX5" fmla="*/ 469223 w 498912"/>
                  <a:gd name="connsiteY5" fmla="*/ 130905 h 168911"/>
                  <a:gd name="connsiteX6" fmla="*/ 498912 w 498912"/>
                  <a:gd name="connsiteY6" fmla="*/ 168911 h 168911"/>
                  <a:gd name="connsiteX7" fmla="*/ 90000 w 498912"/>
                  <a:gd name="connsiteY7" fmla="*/ 168911 h 168911"/>
                  <a:gd name="connsiteX8" fmla="*/ 26360 w 498912"/>
                  <a:gd name="connsiteY8" fmla="*/ 142551 h 16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12" h="168911">
                    <a:moveTo>
                      <a:pt x="26360" y="142551"/>
                    </a:moveTo>
                    <a:cubicBezTo>
                      <a:pt x="10074" y="126264"/>
                      <a:pt x="0" y="103764"/>
                      <a:pt x="0" y="78911"/>
                    </a:cubicBezTo>
                    <a:cubicBezTo>
                      <a:pt x="0" y="54058"/>
                      <a:pt x="10073" y="31558"/>
                      <a:pt x="26360" y="15271"/>
                    </a:cubicBezTo>
                    <a:lnTo>
                      <a:pt x="49010" y="0"/>
                    </a:lnTo>
                    <a:lnTo>
                      <a:pt x="183682" y="3597"/>
                    </a:lnTo>
                    <a:cubicBezTo>
                      <a:pt x="296440" y="6608"/>
                      <a:pt x="397302" y="55038"/>
                      <a:pt x="469223" y="130905"/>
                    </a:cubicBezTo>
                    <a:lnTo>
                      <a:pt x="498912" y="168911"/>
                    </a:lnTo>
                    <a:lnTo>
                      <a:pt x="90000" y="168911"/>
                    </a:lnTo>
                    <a:cubicBezTo>
                      <a:pt x="65147" y="168911"/>
                      <a:pt x="42647" y="158838"/>
                      <a:pt x="26360" y="142551"/>
                    </a:cubicBezTo>
                    <a:close/>
                  </a:path>
                </a:pathLst>
              </a:custGeom>
              <a:solidFill>
                <a:srgbClr val="438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112"/>
            <p:cNvGrpSpPr/>
            <p:nvPr/>
          </p:nvGrpSpPr>
          <p:grpSpPr>
            <a:xfrm flipH="1" flipV="1">
              <a:off x="4336829" y="-1243695"/>
              <a:ext cx="721176" cy="706536"/>
              <a:chOff x="3161408" y="4408176"/>
              <a:chExt cx="721176" cy="706536"/>
            </a:xfrm>
          </p:grpSpPr>
          <p:sp>
            <p:nvSpPr>
              <p:cNvPr id="88" name="任意多边形 113"/>
              <p:cNvSpPr/>
              <p:nvPr/>
            </p:nvSpPr>
            <p:spPr>
              <a:xfrm rot="8008222">
                <a:off x="3255384" y="4638985"/>
                <a:ext cx="366346" cy="180000"/>
              </a:xfrm>
              <a:custGeom>
                <a:avLst/>
                <a:gdLst>
                  <a:gd name="connsiteX0" fmla="*/ 26360 w 366346"/>
                  <a:gd name="connsiteY0" fmla="*/ 153640 h 180000"/>
                  <a:gd name="connsiteX1" fmla="*/ 0 w 366346"/>
                  <a:gd name="connsiteY1" fmla="*/ 90000 h 180000"/>
                  <a:gd name="connsiteX2" fmla="*/ 90000 w 366346"/>
                  <a:gd name="connsiteY2" fmla="*/ 0 h 180000"/>
                  <a:gd name="connsiteX3" fmla="*/ 360901 w 366346"/>
                  <a:gd name="connsiteY3" fmla="*/ 0 h 180000"/>
                  <a:gd name="connsiteX4" fmla="*/ 366346 w 366346"/>
                  <a:gd name="connsiteY4" fmla="*/ 73673 h 180000"/>
                  <a:gd name="connsiteX5" fmla="*/ 363506 w 366346"/>
                  <a:gd name="connsiteY5" fmla="*/ 180000 h 180000"/>
                  <a:gd name="connsiteX6" fmla="*/ 90000 w 366346"/>
                  <a:gd name="connsiteY6" fmla="*/ 180000 h 180000"/>
                  <a:gd name="connsiteX7" fmla="*/ 26360 w 366346"/>
                  <a:gd name="connsiteY7"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346" h="180000">
                    <a:moveTo>
                      <a:pt x="26360" y="153640"/>
                    </a:moveTo>
                    <a:cubicBezTo>
                      <a:pt x="10074" y="137353"/>
                      <a:pt x="0" y="114853"/>
                      <a:pt x="0" y="90000"/>
                    </a:cubicBezTo>
                    <a:cubicBezTo>
                      <a:pt x="0" y="40294"/>
                      <a:pt x="40294" y="0"/>
                      <a:pt x="90000" y="0"/>
                    </a:cubicBezTo>
                    <a:lnTo>
                      <a:pt x="360901" y="0"/>
                    </a:lnTo>
                    <a:lnTo>
                      <a:pt x="366346" y="73673"/>
                    </a:lnTo>
                    <a:lnTo>
                      <a:pt x="363506" y="180000"/>
                    </a:lnTo>
                    <a:lnTo>
                      <a:pt x="90000" y="180000"/>
                    </a:lnTo>
                    <a:cubicBezTo>
                      <a:pt x="65147" y="180000"/>
                      <a:pt x="42647" y="169927"/>
                      <a:pt x="26360" y="153640"/>
                    </a:cubicBezTo>
                    <a:close/>
                  </a:path>
                </a:pathLst>
              </a:custGeom>
              <a:solidFill>
                <a:srgbClr val="FBBD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114"/>
              <p:cNvSpPr/>
              <p:nvPr/>
            </p:nvSpPr>
            <p:spPr>
              <a:xfrm rot="8008222">
                <a:off x="3342964" y="4650441"/>
                <a:ext cx="664530" cy="180000"/>
              </a:xfrm>
              <a:custGeom>
                <a:avLst/>
                <a:gdLst>
                  <a:gd name="connsiteX0" fmla="*/ 26360 w 664530"/>
                  <a:gd name="connsiteY0" fmla="*/ 153640 h 180000"/>
                  <a:gd name="connsiteX1" fmla="*/ 0 w 664530"/>
                  <a:gd name="connsiteY1" fmla="*/ 90000 h 180000"/>
                  <a:gd name="connsiteX2" fmla="*/ 90000 w 664530"/>
                  <a:gd name="connsiteY2" fmla="*/ 0 h 180000"/>
                  <a:gd name="connsiteX3" fmla="*/ 588223 w 664530"/>
                  <a:gd name="connsiteY3" fmla="*/ 0 h 180000"/>
                  <a:gd name="connsiteX4" fmla="*/ 606308 w 664530"/>
                  <a:gd name="connsiteY4" fmla="*/ 23151 h 180000"/>
                  <a:gd name="connsiteX5" fmla="*/ 663850 w 664530"/>
                  <a:gd name="connsiteY5" fmla="*/ 170801 h 180000"/>
                  <a:gd name="connsiteX6" fmla="*/ 664530 w 664530"/>
                  <a:gd name="connsiteY6" fmla="*/ 180000 h 180000"/>
                  <a:gd name="connsiteX7" fmla="*/ 90000 w 664530"/>
                  <a:gd name="connsiteY7" fmla="*/ 180000 h 180000"/>
                  <a:gd name="connsiteX8" fmla="*/ 26360 w 664530"/>
                  <a:gd name="connsiteY8"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4530" h="180000">
                    <a:moveTo>
                      <a:pt x="26360" y="153640"/>
                    </a:moveTo>
                    <a:cubicBezTo>
                      <a:pt x="10074" y="137353"/>
                      <a:pt x="0" y="114853"/>
                      <a:pt x="0" y="90000"/>
                    </a:cubicBezTo>
                    <a:cubicBezTo>
                      <a:pt x="0" y="40294"/>
                      <a:pt x="40294" y="0"/>
                      <a:pt x="90000" y="0"/>
                    </a:cubicBezTo>
                    <a:lnTo>
                      <a:pt x="588223" y="0"/>
                    </a:lnTo>
                    <a:lnTo>
                      <a:pt x="606308" y="23151"/>
                    </a:lnTo>
                    <a:cubicBezTo>
                      <a:pt x="634500" y="67381"/>
                      <a:pt x="654391" y="117347"/>
                      <a:pt x="663850" y="170801"/>
                    </a:cubicBezTo>
                    <a:lnTo>
                      <a:pt x="664530" y="180000"/>
                    </a:lnTo>
                    <a:lnTo>
                      <a:pt x="90000" y="180000"/>
                    </a:lnTo>
                    <a:cubicBezTo>
                      <a:pt x="65147" y="180000"/>
                      <a:pt x="42647" y="169927"/>
                      <a:pt x="26360" y="153640"/>
                    </a:cubicBezTo>
                    <a:close/>
                  </a:path>
                </a:pathLst>
              </a:cu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115"/>
              <p:cNvSpPr/>
              <p:nvPr/>
            </p:nvSpPr>
            <p:spPr>
              <a:xfrm rot="8008222">
                <a:off x="3154850" y="4577064"/>
                <a:ext cx="193115" cy="180000"/>
              </a:xfrm>
              <a:custGeom>
                <a:avLst/>
                <a:gdLst>
                  <a:gd name="connsiteX0" fmla="*/ 26360 w 193115"/>
                  <a:gd name="connsiteY0" fmla="*/ 153640 h 180000"/>
                  <a:gd name="connsiteX1" fmla="*/ 0 w 193115"/>
                  <a:gd name="connsiteY1" fmla="*/ 90000 h 180000"/>
                  <a:gd name="connsiteX2" fmla="*/ 90000 w 193115"/>
                  <a:gd name="connsiteY2" fmla="*/ 0 h 180000"/>
                  <a:gd name="connsiteX3" fmla="*/ 193115 w 193115"/>
                  <a:gd name="connsiteY3" fmla="*/ 0 h 180000"/>
                  <a:gd name="connsiteX4" fmla="*/ 188308 w 193115"/>
                  <a:gd name="connsiteY4" fmla="*/ 180000 h 180000"/>
                  <a:gd name="connsiteX5" fmla="*/ 90000 w 193115"/>
                  <a:gd name="connsiteY5" fmla="*/ 180000 h 180000"/>
                  <a:gd name="connsiteX6" fmla="*/ 26360 w 193115"/>
                  <a:gd name="connsiteY6"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15" h="180000">
                    <a:moveTo>
                      <a:pt x="26360" y="153640"/>
                    </a:moveTo>
                    <a:cubicBezTo>
                      <a:pt x="10074" y="137353"/>
                      <a:pt x="0" y="114853"/>
                      <a:pt x="0" y="90000"/>
                    </a:cubicBezTo>
                    <a:cubicBezTo>
                      <a:pt x="0" y="40294"/>
                      <a:pt x="40294" y="0"/>
                      <a:pt x="90000" y="0"/>
                    </a:cubicBezTo>
                    <a:lnTo>
                      <a:pt x="193115" y="0"/>
                    </a:lnTo>
                    <a:lnTo>
                      <a:pt x="188308" y="180000"/>
                    </a:lnTo>
                    <a:lnTo>
                      <a:pt x="90000" y="180000"/>
                    </a:lnTo>
                    <a:cubicBezTo>
                      <a:pt x="65147" y="180000"/>
                      <a:pt x="42647" y="169927"/>
                      <a:pt x="26360" y="153640"/>
                    </a:cubicBezTo>
                    <a:close/>
                  </a:path>
                </a:pathLst>
              </a:cu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116"/>
              <p:cNvSpPr/>
              <p:nvPr/>
            </p:nvSpPr>
            <p:spPr>
              <a:xfrm rot="8008222">
                <a:off x="3548673" y="4780800"/>
                <a:ext cx="498912" cy="168911"/>
              </a:xfrm>
              <a:custGeom>
                <a:avLst/>
                <a:gdLst>
                  <a:gd name="connsiteX0" fmla="*/ 26360 w 498912"/>
                  <a:gd name="connsiteY0" fmla="*/ 142551 h 168911"/>
                  <a:gd name="connsiteX1" fmla="*/ 0 w 498912"/>
                  <a:gd name="connsiteY1" fmla="*/ 78911 h 168911"/>
                  <a:gd name="connsiteX2" fmla="*/ 26360 w 498912"/>
                  <a:gd name="connsiteY2" fmla="*/ 15271 h 168911"/>
                  <a:gd name="connsiteX3" fmla="*/ 49010 w 498912"/>
                  <a:gd name="connsiteY3" fmla="*/ 0 h 168911"/>
                  <a:gd name="connsiteX4" fmla="*/ 183682 w 498912"/>
                  <a:gd name="connsiteY4" fmla="*/ 3597 h 168911"/>
                  <a:gd name="connsiteX5" fmla="*/ 469223 w 498912"/>
                  <a:gd name="connsiteY5" fmla="*/ 130905 h 168911"/>
                  <a:gd name="connsiteX6" fmla="*/ 498912 w 498912"/>
                  <a:gd name="connsiteY6" fmla="*/ 168911 h 168911"/>
                  <a:gd name="connsiteX7" fmla="*/ 90000 w 498912"/>
                  <a:gd name="connsiteY7" fmla="*/ 168911 h 168911"/>
                  <a:gd name="connsiteX8" fmla="*/ 26360 w 498912"/>
                  <a:gd name="connsiteY8" fmla="*/ 142551 h 16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12" h="168911">
                    <a:moveTo>
                      <a:pt x="26360" y="142551"/>
                    </a:moveTo>
                    <a:cubicBezTo>
                      <a:pt x="10074" y="126264"/>
                      <a:pt x="0" y="103764"/>
                      <a:pt x="0" y="78911"/>
                    </a:cubicBezTo>
                    <a:cubicBezTo>
                      <a:pt x="0" y="54058"/>
                      <a:pt x="10073" y="31558"/>
                      <a:pt x="26360" y="15271"/>
                    </a:cubicBezTo>
                    <a:lnTo>
                      <a:pt x="49010" y="0"/>
                    </a:lnTo>
                    <a:lnTo>
                      <a:pt x="183682" y="3597"/>
                    </a:lnTo>
                    <a:cubicBezTo>
                      <a:pt x="296440" y="6608"/>
                      <a:pt x="397302" y="55038"/>
                      <a:pt x="469223" y="130905"/>
                    </a:cubicBezTo>
                    <a:lnTo>
                      <a:pt x="498912" y="168911"/>
                    </a:lnTo>
                    <a:lnTo>
                      <a:pt x="90000" y="168911"/>
                    </a:lnTo>
                    <a:cubicBezTo>
                      <a:pt x="65147" y="168911"/>
                      <a:pt x="42647" y="158838"/>
                      <a:pt x="26360" y="142551"/>
                    </a:cubicBezTo>
                    <a:close/>
                  </a:path>
                </a:pathLst>
              </a:custGeom>
              <a:solidFill>
                <a:srgbClr val="438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6" name="文本框 95"/>
          <p:cNvSpPr txBox="1"/>
          <p:nvPr/>
        </p:nvSpPr>
        <p:spPr>
          <a:xfrm>
            <a:off x="4854546" y="2916309"/>
            <a:ext cx="3758595" cy="461665"/>
          </a:xfrm>
          <a:prstGeom prst="rect">
            <a:avLst/>
          </a:prstGeom>
          <a:noFill/>
        </p:spPr>
        <p:txBody>
          <a:bodyPr wrap="square" rtlCol="0">
            <a:spAutoFit/>
          </a:bodyPr>
          <a:lstStyle/>
          <a:p>
            <a:r>
              <a:rPr lang="en-US" altLang="zh-CN" sz="2400" dirty="0">
                <a:solidFill>
                  <a:prstClr val="black">
                    <a:lumMod val="75000"/>
                    <a:lumOff val="25000"/>
                  </a:prstClr>
                </a:solidFill>
                <a:latin typeface="+mj-ea"/>
                <a:ea typeface="+mj-ea"/>
              </a:rPr>
              <a:t>Risk &amp; Payment</a:t>
            </a:r>
          </a:p>
        </p:txBody>
      </p:sp>
      <p:cxnSp>
        <p:nvCxnSpPr>
          <p:cNvPr id="98" name="直接连接符 73"/>
          <p:cNvCxnSpPr/>
          <p:nvPr/>
        </p:nvCxnSpPr>
        <p:spPr>
          <a:xfrm>
            <a:off x="4947368" y="3428816"/>
            <a:ext cx="6139547" cy="0"/>
          </a:xfrm>
          <a:prstGeom prst="line">
            <a:avLst/>
          </a:prstGeom>
          <a:noFill/>
          <a:ln w="12700" cap="flat" cmpd="sng" algn="ctr">
            <a:solidFill>
              <a:sysClr val="window" lastClr="FFFFFF">
                <a:lumMod val="75000"/>
              </a:sysClr>
            </a:solidFill>
            <a:prstDash val="solid"/>
            <a:miter lim="800000"/>
          </a:ln>
          <a:effectLst/>
        </p:spPr>
      </p:cxnSp>
      <p:sp>
        <p:nvSpPr>
          <p:cNvPr id="99" name="等腰三角形 98"/>
          <p:cNvSpPr/>
          <p:nvPr/>
        </p:nvSpPr>
        <p:spPr>
          <a:xfrm>
            <a:off x="10002356" y="3300413"/>
            <a:ext cx="514963" cy="126581"/>
          </a:xfrm>
          <a:prstGeom prst="triangle">
            <a:avLst/>
          </a:prstGeom>
          <a:solidFill>
            <a:srgbClr val="4384F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a:ea typeface="华文细黑"/>
            </a:endParaRPr>
          </a:p>
        </p:txBody>
      </p:sp>
      <p:sp>
        <p:nvSpPr>
          <p:cNvPr id="100" name="等腰三角形 99"/>
          <p:cNvSpPr/>
          <p:nvPr/>
        </p:nvSpPr>
        <p:spPr>
          <a:xfrm>
            <a:off x="10209354" y="3210993"/>
            <a:ext cx="514963" cy="216000"/>
          </a:xfrm>
          <a:prstGeom prst="triangle">
            <a:avLst/>
          </a:prstGeom>
          <a:solidFill>
            <a:srgbClr val="E942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a:ea typeface="华文细黑"/>
            </a:endParaRPr>
          </a:p>
        </p:txBody>
      </p:sp>
      <p:sp>
        <p:nvSpPr>
          <p:cNvPr id="101" name="等腰三角形 100"/>
          <p:cNvSpPr/>
          <p:nvPr/>
        </p:nvSpPr>
        <p:spPr>
          <a:xfrm>
            <a:off x="10581596" y="3365286"/>
            <a:ext cx="514963" cy="61706"/>
          </a:xfrm>
          <a:prstGeom prst="triangle">
            <a:avLst/>
          </a:prstGeom>
          <a:solidFill>
            <a:srgbClr val="33A95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a:ea typeface="华文细黑"/>
            </a:endParaRPr>
          </a:p>
        </p:txBody>
      </p:sp>
      <p:sp>
        <p:nvSpPr>
          <p:cNvPr id="102" name="等腰三角形 101"/>
          <p:cNvSpPr/>
          <p:nvPr/>
        </p:nvSpPr>
        <p:spPr>
          <a:xfrm>
            <a:off x="10363544" y="3321697"/>
            <a:ext cx="514963" cy="105297"/>
          </a:xfrm>
          <a:prstGeom prst="triangle">
            <a:avLst/>
          </a:prstGeom>
          <a:solidFill>
            <a:srgbClr val="FBBD0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a:ea typeface="华文细黑"/>
            </a:endParaRPr>
          </a:p>
        </p:txBody>
      </p:sp>
      <p:sp>
        <p:nvSpPr>
          <p:cNvPr id="103" name="文本框 102"/>
          <p:cNvSpPr txBox="1"/>
          <p:nvPr/>
        </p:nvSpPr>
        <p:spPr>
          <a:xfrm>
            <a:off x="1522656" y="2767314"/>
            <a:ext cx="2526744" cy="1200329"/>
          </a:xfrm>
          <a:prstGeom prst="rect">
            <a:avLst/>
          </a:prstGeom>
          <a:noFill/>
        </p:spPr>
        <p:txBody>
          <a:bodyPr wrap="square" rtlCol="0">
            <a:spAutoFit/>
          </a:bodyPr>
          <a:lstStyle/>
          <a:p>
            <a:pPr algn="ctr"/>
            <a:r>
              <a:rPr lang="en-US" altLang="zh-CN" sz="7200" dirty="0">
                <a:solidFill>
                  <a:prstClr val="black">
                    <a:lumMod val="65000"/>
                    <a:lumOff val="35000"/>
                  </a:prstClr>
                </a:solidFill>
                <a:latin typeface="Impact" panose="020B0806030902050204" pitchFamily="34" charset="0"/>
                <a:ea typeface="华文细黑"/>
              </a:rPr>
              <a:t>01</a:t>
            </a:r>
            <a:endParaRPr lang="zh-CN" altLang="en-US" sz="7200" dirty="0">
              <a:solidFill>
                <a:prstClr val="black">
                  <a:lumMod val="65000"/>
                  <a:lumOff val="35000"/>
                </a:prstClr>
              </a:solidFill>
              <a:latin typeface="Impact" panose="020B0806030902050204" pitchFamily="34" charset="0"/>
              <a:ea typeface="华文细黑"/>
            </a:endParaRPr>
          </a:p>
        </p:txBody>
      </p:sp>
      <p:sp>
        <p:nvSpPr>
          <p:cNvPr id="104" name="文本框 103"/>
          <p:cNvSpPr txBox="1"/>
          <p:nvPr/>
        </p:nvSpPr>
        <p:spPr>
          <a:xfrm>
            <a:off x="2019325" y="3783308"/>
            <a:ext cx="1533406" cy="307777"/>
          </a:xfrm>
          <a:prstGeom prst="rect">
            <a:avLst/>
          </a:prstGeom>
          <a:noFill/>
        </p:spPr>
        <p:txBody>
          <a:bodyPr wrap="square" rtlCol="0">
            <a:spAutoFit/>
          </a:bodyPr>
          <a:lstStyle/>
          <a:p>
            <a:pPr algn="ctr"/>
            <a:r>
              <a:rPr lang="en-US" altLang="zh-CN" sz="1400" dirty="0">
                <a:solidFill>
                  <a:prstClr val="white">
                    <a:lumMod val="50000"/>
                  </a:prstClr>
                </a:solidFill>
                <a:latin typeface="华文细黑"/>
                <a:ea typeface="华文细黑"/>
              </a:rPr>
              <a:t>Part One</a:t>
            </a:r>
            <a:endParaRPr lang="zh-CN" altLang="en-US" sz="1400" dirty="0">
              <a:solidFill>
                <a:prstClr val="white">
                  <a:lumMod val="50000"/>
                </a:prstClr>
              </a:solidFill>
              <a:latin typeface="华文细黑"/>
              <a:ea typeface="华文细黑"/>
            </a:endParaRPr>
          </a:p>
        </p:txBody>
      </p:sp>
    </p:spTree>
    <p:extLst>
      <p:ext uri="{BB962C8B-B14F-4D97-AF65-F5344CB8AC3E}">
        <p14:creationId xmlns:p14="http://schemas.microsoft.com/office/powerpoint/2010/main" val="332628018"/>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750"/>
                                        <p:tgtEl>
                                          <p:spTgt spid="83"/>
                                        </p:tgtEl>
                                      </p:cBhvr>
                                    </p:animEffect>
                                  </p:childTnLst>
                                </p:cTn>
                              </p:par>
                              <p:par>
                                <p:cTn id="8" presetID="63" presetClass="path" presetSubtype="0" decel="50000" fill="hold" nodeType="withEffect">
                                  <p:stCondLst>
                                    <p:cond delay="0"/>
                                  </p:stCondLst>
                                  <p:childTnLst>
                                    <p:animMotion origin="layout" path="M 0.01524 1.48148E-6 L -0.10885 1.48148E-6 " pathEditMode="relative" rAng="0" ptsTypes="AA">
                                      <p:cBhvr>
                                        <p:cTn id="9" dur="750" spd="-100000" fill="hold"/>
                                        <p:tgtEl>
                                          <p:spTgt spid="83"/>
                                        </p:tgtEl>
                                        <p:attrNameLst>
                                          <p:attrName>ppt_x</p:attrName>
                                          <p:attrName>ppt_y</p:attrName>
                                        </p:attrNameLst>
                                      </p:cBhvr>
                                      <p:rCtr x="-6211" y="0"/>
                                    </p:animMotion>
                                  </p:childTnLst>
                                </p:cTn>
                              </p:par>
                              <p:par>
                                <p:cTn id="10" presetID="35" presetClass="path" presetSubtype="0" accel="50000" decel="50000" fill="hold" nodeType="withEffect">
                                  <p:stCondLst>
                                    <p:cond delay="750"/>
                                  </p:stCondLst>
                                  <p:childTnLst>
                                    <p:animMotion origin="layout" path="M 0.01602 1.48148E-6 L -3.75E-6 1.48148E-6 " pathEditMode="relative" rAng="0" ptsTypes="AA">
                                      <p:cBhvr>
                                        <p:cTn id="11" dur="750" fill="hold"/>
                                        <p:tgtEl>
                                          <p:spTgt spid="83"/>
                                        </p:tgtEl>
                                        <p:attrNameLst>
                                          <p:attrName>ppt_x</p:attrName>
                                          <p:attrName>ppt_y</p:attrName>
                                        </p:attrNameLst>
                                      </p:cBhvr>
                                      <p:rCtr x="-807" y="0"/>
                                    </p:animMotion>
                                  </p:childTnLst>
                                </p:cTn>
                              </p:par>
                              <p:par>
                                <p:cTn id="12" presetID="10" presetClass="entr" presetSubtype="0" fill="hold" grpId="0" nodeType="withEffect">
                                  <p:stCondLst>
                                    <p:cond delay="750"/>
                                  </p:stCondLst>
                                  <p:childTnLst>
                                    <p:set>
                                      <p:cBhvr>
                                        <p:cTn id="13" dur="1" fill="hold">
                                          <p:stCondLst>
                                            <p:cond delay="0"/>
                                          </p:stCondLst>
                                        </p:cTn>
                                        <p:tgtEl>
                                          <p:spTgt spid="103"/>
                                        </p:tgtEl>
                                        <p:attrNameLst>
                                          <p:attrName>style.visibility</p:attrName>
                                        </p:attrNameLst>
                                      </p:cBhvr>
                                      <p:to>
                                        <p:strVal val="visible"/>
                                      </p:to>
                                    </p:set>
                                    <p:animEffect transition="in" filter="fade">
                                      <p:cBhvr>
                                        <p:cTn id="14" dur="750"/>
                                        <p:tgtEl>
                                          <p:spTgt spid="103"/>
                                        </p:tgtEl>
                                      </p:cBhvr>
                                    </p:animEffect>
                                  </p:childTnLst>
                                </p:cTn>
                              </p:par>
                              <p:par>
                                <p:cTn id="15" presetID="35" presetClass="path" presetSubtype="0" accel="50000" decel="50000" fill="hold" grpId="1" nodeType="withEffect">
                                  <p:stCondLst>
                                    <p:cond delay="750"/>
                                  </p:stCondLst>
                                  <p:childTnLst>
                                    <p:animMotion origin="layout" path="M 0.01602 -2.22222E-6 L -3.75E-6 -2.22222E-6 " pathEditMode="relative" rAng="0" ptsTypes="AA">
                                      <p:cBhvr>
                                        <p:cTn id="16" dur="750" fill="hold"/>
                                        <p:tgtEl>
                                          <p:spTgt spid="103"/>
                                        </p:tgtEl>
                                        <p:attrNameLst>
                                          <p:attrName>ppt_x</p:attrName>
                                          <p:attrName>ppt_y</p:attrName>
                                        </p:attrNameLst>
                                      </p:cBhvr>
                                      <p:rCtr x="-807" y="0"/>
                                    </p:animMotion>
                                  </p:childTnLst>
                                </p:cTn>
                              </p:par>
                              <p:par>
                                <p:cTn id="17" presetID="22" presetClass="entr" presetSubtype="2" fill="hold" grpId="0" nodeType="withEffect">
                                  <p:stCondLst>
                                    <p:cond delay="750"/>
                                  </p:stCondLst>
                                  <p:childTnLst>
                                    <p:set>
                                      <p:cBhvr>
                                        <p:cTn id="18" dur="1" fill="hold">
                                          <p:stCondLst>
                                            <p:cond delay="0"/>
                                          </p:stCondLst>
                                        </p:cTn>
                                        <p:tgtEl>
                                          <p:spTgt spid="104"/>
                                        </p:tgtEl>
                                        <p:attrNameLst>
                                          <p:attrName>style.visibility</p:attrName>
                                        </p:attrNameLst>
                                      </p:cBhvr>
                                      <p:to>
                                        <p:strVal val="visible"/>
                                      </p:to>
                                    </p:set>
                                    <p:animEffect transition="in" filter="wipe(right)">
                                      <p:cBhvr>
                                        <p:cTn id="19" dur="1250"/>
                                        <p:tgtEl>
                                          <p:spTgt spid="104"/>
                                        </p:tgtEl>
                                      </p:cBhvr>
                                    </p:animEffect>
                                  </p:childTnLst>
                                </p:cTn>
                              </p:par>
                              <p:par>
                                <p:cTn id="20" presetID="22" presetClass="entr" presetSubtype="8" fill="hold" grpId="0" nodeType="withEffect">
                                  <p:stCondLst>
                                    <p:cond delay="1250"/>
                                  </p:stCondLst>
                                  <p:childTnLst>
                                    <p:set>
                                      <p:cBhvr>
                                        <p:cTn id="21" dur="1" fill="hold">
                                          <p:stCondLst>
                                            <p:cond delay="0"/>
                                          </p:stCondLst>
                                        </p:cTn>
                                        <p:tgtEl>
                                          <p:spTgt spid="96"/>
                                        </p:tgtEl>
                                        <p:attrNameLst>
                                          <p:attrName>style.visibility</p:attrName>
                                        </p:attrNameLst>
                                      </p:cBhvr>
                                      <p:to>
                                        <p:strVal val="visible"/>
                                      </p:to>
                                    </p:set>
                                    <p:animEffect transition="in" filter="wipe(left)">
                                      <p:cBhvr>
                                        <p:cTn id="22" dur="750"/>
                                        <p:tgtEl>
                                          <p:spTgt spid="96"/>
                                        </p:tgtEl>
                                      </p:cBhvr>
                                    </p:animEffect>
                                  </p:childTnLst>
                                </p:cTn>
                              </p:par>
                              <p:par>
                                <p:cTn id="23" presetID="22" presetClass="entr" presetSubtype="8" fill="hold" nodeType="withEffect">
                                  <p:stCondLst>
                                    <p:cond delay="1250"/>
                                  </p:stCondLst>
                                  <p:childTnLst>
                                    <p:set>
                                      <p:cBhvr>
                                        <p:cTn id="24" dur="1" fill="hold">
                                          <p:stCondLst>
                                            <p:cond delay="0"/>
                                          </p:stCondLst>
                                        </p:cTn>
                                        <p:tgtEl>
                                          <p:spTgt spid="98"/>
                                        </p:tgtEl>
                                        <p:attrNameLst>
                                          <p:attrName>style.visibility</p:attrName>
                                        </p:attrNameLst>
                                      </p:cBhvr>
                                      <p:to>
                                        <p:strVal val="visible"/>
                                      </p:to>
                                    </p:set>
                                    <p:animEffect transition="in" filter="wipe(left)">
                                      <p:cBhvr>
                                        <p:cTn id="25" dur="1250"/>
                                        <p:tgtEl>
                                          <p:spTgt spid="98"/>
                                        </p:tgtEl>
                                      </p:cBhvr>
                                    </p:animEffect>
                                  </p:childTnLst>
                                </p:cTn>
                              </p:par>
                              <p:par>
                                <p:cTn id="26" presetID="17" presetClass="entr" presetSubtype="4" fill="hold" grpId="0" nodeType="withEffect">
                                  <p:stCondLst>
                                    <p:cond delay="1750"/>
                                  </p:stCondLst>
                                  <p:childTnLst>
                                    <p:set>
                                      <p:cBhvr>
                                        <p:cTn id="27" dur="1" fill="hold">
                                          <p:stCondLst>
                                            <p:cond delay="0"/>
                                          </p:stCondLst>
                                        </p:cTn>
                                        <p:tgtEl>
                                          <p:spTgt spid="99"/>
                                        </p:tgtEl>
                                        <p:attrNameLst>
                                          <p:attrName>style.visibility</p:attrName>
                                        </p:attrNameLst>
                                      </p:cBhvr>
                                      <p:to>
                                        <p:strVal val="visible"/>
                                      </p:to>
                                    </p:set>
                                    <p:anim calcmode="lin" valueType="num">
                                      <p:cBhvr>
                                        <p:cTn id="28" dur="1000" fill="hold"/>
                                        <p:tgtEl>
                                          <p:spTgt spid="99"/>
                                        </p:tgtEl>
                                        <p:attrNameLst>
                                          <p:attrName>ppt_x</p:attrName>
                                        </p:attrNameLst>
                                      </p:cBhvr>
                                      <p:tavLst>
                                        <p:tav tm="0">
                                          <p:val>
                                            <p:strVal val="#ppt_x"/>
                                          </p:val>
                                        </p:tav>
                                        <p:tav tm="100000">
                                          <p:val>
                                            <p:strVal val="#ppt_x"/>
                                          </p:val>
                                        </p:tav>
                                      </p:tavLst>
                                    </p:anim>
                                    <p:anim calcmode="lin" valueType="num">
                                      <p:cBhvr>
                                        <p:cTn id="29" dur="1000" fill="hold"/>
                                        <p:tgtEl>
                                          <p:spTgt spid="99"/>
                                        </p:tgtEl>
                                        <p:attrNameLst>
                                          <p:attrName>ppt_y</p:attrName>
                                        </p:attrNameLst>
                                      </p:cBhvr>
                                      <p:tavLst>
                                        <p:tav tm="0">
                                          <p:val>
                                            <p:strVal val="#ppt_y+#ppt_h/2"/>
                                          </p:val>
                                        </p:tav>
                                        <p:tav tm="100000">
                                          <p:val>
                                            <p:strVal val="#ppt_y"/>
                                          </p:val>
                                        </p:tav>
                                      </p:tavLst>
                                    </p:anim>
                                    <p:anim calcmode="lin" valueType="num">
                                      <p:cBhvr>
                                        <p:cTn id="30" dur="1000" fill="hold"/>
                                        <p:tgtEl>
                                          <p:spTgt spid="99"/>
                                        </p:tgtEl>
                                        <p:attrNameLst>
                                          <p:attrName>ppt_w</p:attrName>
                                        </p:attrNameLst>
                                      </p:cBhvr>
                                      <p:tavLst>
                                        <p:tav tm="0">
                                          <p:val>
                                            <p:strVal val="#ppt_w"/>
                                          </p:val>
                                        </p:tav>
                                        <p:tav tm="100000">
                                          <p:val>
                                            <p:strVal val="#ppt_w"/>
                                          </p:val>
                                        </p:tav>
                                      </p:tavLst>
                                    </p:anim>
                                    <p:anim calcmode="lin" valueType="num">
                                      <p:cBhvr>
                                        <p:cTn id="31" dur="1000" fill="hold"/>
                                        <p:tgtEl>
                                          <p:spTgt spid="99"/>
                                        </p:tgtEl>
                                        <p:attrNameLst>
                                          <p:attrName>ppt_h</p:attrName>
                                        </p:attrNameLst>
                                      </p:cBhvr>
                                      <p:tavLst>
                                        <p:tav tm="0">
                                          <p:val>
                                            <p:fltVal val="0"/>
                                          </p:val>
                                        </p:tav>
                                        <p:tav tm="100000">
                                          <p:val>
                                            <p:strVal val="#ppt_h"/>
                                          </p:val>
                                        </p:tav>
                                      </p:tavLst>
                                    </p:anim>
                                  </p:childTnLst>
                                </p:cTn>
                              </p:par>
                              <p:par>
                                <p:cTn id="32" presetID="17" presetClass="entr" presetSubtype="4" fill="hold" grpId="0" nodeType="withEffect">
                                  <p:stCondLst>
                                    <p:cond delay="1850"/>
                                  </p:stCondLst>
                                  <p:childTnLst>
                                    <p:set>
                                      <p:cBhvr>
                                        <p:cTn id="33" dur="1" fill="hold">
                                          <p:stCondLst>
                                            <p:cond delay="0"/>
                                          </p:stCondLst>
                                        </p:cTn>
                                        <p:tgtEl>
                                          <p:spTgt spid="100"/>
                                        </p:tgtEl>
                                        <p:attrNameLst>
                                          <p:attrName>style.visibility</p:attrName>
                                        </p:attrNameLst>
                                      </p:cBhvr>
                                      <p:to>
                                        <p:strVal val="visible"/>
                                      </p:to>
                                    </p:set>
                                    <p:anim calcmode="lin" valueType="num">
                                      <p:cBhvr>
                                        <p:cTn id="34" dur="1000" fill="hold"/>
                                        <p:tgtEl>
                                          <p:spTgt spid="100"/>
                                        </p:tgtEl>
                                        <p:attrNameLst>
                                          <p:attrName>ppt_x</p:attrName>
                                        </p:attrNameLst>
                                      </p:cBhvr>
                                      <p:tavLst>
                                        <p:tav tm="0">
                                          <p:val>
                                            <p:strVal val="#ppt_x"/>
                                          </p:val>
                                        </p:tav>
                                        <p:tav tm="100000">
                                          <p:val>
                                            <p:strVal val="#ppt_x"/>
                                          </p:val>
                                        </p:tav>
                                      </p:tavLst>
                                    </p:anim>
                                    <p:anim calcmode="lin" valueType="num">
                                      <p:cBhvr>
                                        <p:cTn id="35" dur="1000" fill="hold"/>
                                        <p:tgtEl>
                                          <p:spTgt spid="100"/>
                                        </p:tgtEl>
                                        <p:attrNameLst>
                                          <p:attrName>ppt_y</p:attrName>
                                        </p:attrNameLst>
                                      </p:cBhvr>
                                      <p:tavLst>
                                        <p:tav tm="0">
                                          <p:val>
                                            <p:strVal val="#ppt_y+#ppt_h/2"/>
                                          </p:val>
                                        </p:tav>
                                        <p:tav tm="100000">
                                          <p:val>
                                            <p:strVal val="#ppt_y"/>
                                          </p:val>
                                        </p:tav>
                                      </p:tavLst>
                                    </p:anim>
                                    <p:anim calcmode="lin" valueType="num">
                                      <p:cBhvr>
                                        <p:cTn id="36" dur="1000" fill="hold"/>
                                        <p:tgtEl>
                                          <p:spTgt spid="100"/>
                                        </p:tgtEl>
                                        <p:attrNameLst>
                                          <p:attrName>ppt_w</p:attrName>
                                        </p:attrNameLst>
                                      </p:cBhvr>
                                      <p:tavLst>
                                        <p:tav tm="0">
                                          <p:val>
                                            <p:strVal val="#ppt_w"/>
                                          </p:val>
                                        </p:tav>
                                        <p:tav tm="100000">
                                          <p:val>
                                            <p:strVal val="#ppt_w"/>
                                          </p:val>
                                        </p:tav>
                                      </p:tavLst>
                                    </p:anim>
                                    <p:anim calcmode="lin" valueType="num">
                                      <p:cBhvr>
                                        <p:cTn id="37" dur="1000" fill="hold"/>
                                        <p:tgtEl>
                                          <p:spTgt spid="100"/>
                                        </p:tgtEl>
                                        <p:attrNameLst>
                                          <p:attrName>ppt_h</p:attrName>
                                        </p:attrNameLst>
                                      </p:cBhvr>
                                      <p:tavLst>
                                        <p:tav tm="0">
                                          <p:val>
                                            <p:fltVal val="0"/>
                                          </p:val>
                                        </p:tav>
                                        <p:tav tm="100000">
                                          <p:val>
                                            <p:strVal val="#ppt_h"/>
                                          </p:val>
                                        </p:tav>
                                      </p:tavLst>
                                    </p:anim>
                                  </p:childTnLst>
                                </p:cTn>
                              </p:par>
                              <p:par>
                                <p:cTn id="38" presetID="17" presetClass="entr" presetSubtype="4" fill="hold" grpId="0" nodeType="withEffect">
                                  <p:stCondLst>
                                    <p:cond delay="2000"/>
                                  </p:stCondLst>
                                  <p:childTnLst>
                                    <p:set>
                                      <p:cBhvr>
                                        <p:cTn id="39" dur="1" fill="hold">
                                          <p:stCondLst>
                                            <p:cond delay="0"/>
                                          </p:stCondLst>
                                        </p:cTn>
                                        <p:tgtEl>
                                          <p:spTgt spid="101"/>
                                        </p:tgtEl>
                                        <p:attrNameLst>
                                          <p:attrName>style.visibility</p:attrName>
                                        </p:attrNameLst>
                                      </p:cBhvr>
                                      <p:to>
                                        <p:strVal val="visible"/>
                                      </p:to>
                                    </p:set>
                                    <p:anim calcmode="lin" valueType="num">
                                      <p:cBhvr>
                                        <p:cTn id="40" dur="1000" fill="hold"/>
                                        <p:tgtEl>
                                          <p:spTgt spid="101"/>
                                        </p:tgtEl>
                                        <p:attrNameLst>
                                          <p:attrName>ppt_x</p:attrName>
                                        </p:attrNameLst>
                                      </p:cBhvr>
                                      <p:tavLst>
                                        <p:tav tm="0">
                                          <p:val>
                                            <p:strVal val="#ppt_x"/>
                                          </p:val>
                                        </p:tav>
                                        <p:tav tm="100000">
                                          <p:val>
                                            <p:strVal val="#ppt_x"/>
                                          </p:val>
                                        </p:tav>
                                      </p:tavLst>
                                    </p:anim>
                                    <p:anim calcmode="lin" valueType="num">
                                      <p:cBhvr>
                                        <p:cTn id="41" dur="1000" fill="hold"/>
                                        <p:tgtEl>
                                          <p:spTgt spid="101"/>
                                        </p:tgtEl>
                                        <p:attrNameLst>
                                          <p:attrName>ppt_y</p:attrName>
                                        </p:attrNameLst>
                                      </p:cBhvr>
                                      <p:tavLst>
                                        <p:tav tm="0">
                                          <p:val>
                                            <p:strVal val="#ppt_y+#ppt_h/2"/>
                                          </p:val>
                                        </p:tav>
                                        <p:tav tm="100000">
                                          <p:val>
                                            <p:strVal val="#ppt_y"/>
                                          </p:val>
                                        </p:tav>
                                      </p:tavLst>
                                    </p:anim>
                                    <p:anim calcmode="lin" valueType="num">
                                      <p:cBhvr>
                                        <p:cTn id="42" dur="1000" fill="hold"/>
                                        <p:tgtEl>
                                          <p:spTgt spid="101"/>
                                        </p:tgtEl>
                                        <p:attrNameLst>
                                          <p:attrName>ppt_w</p:attrName>
                                        </p:attrNameLst>
                                      </p:cBhvr>
                                      <p:tavLst>
                                        <p:tav tm="0">
                                          <p:val>
                                            <p:strVal val="#ppt_w"/>
                                          </p:val>
                                        </p:tav>
                                        <p:tav tm="100000">
                                          <p:val>
                                            <p:strVal val="#ppt_w"/>
                                          </p:val>
                                        </p:tav>
                                      </p:tavLst>
                                    </p:anim>
                                    <p:anim calcmode="lin" valueType="num">
                                      <p:cBhvr>
                                        <p:cTn id="43" dur="1000" fill="hold"/>
                                        <p:tgtEl>
                                          <p:spTgt spid="101"/>
                                        </p:tgtEl>
                                        <p:attrNameLst>
                                          <p:attrName>ppt_h</p:attrName>
                                        </p:attrNameLst>
                                      </p:cBhvr>
                                      <p:tavLst>
                                        <p:tav tm="0">
                                          <p:val>
                                            <p:fltVal val="0"/>
                                          </p:val>
                                        </p:tav>
                                        <p:tav tm="100000">
                                          <p:val>
                                            <p:strVal val="#ppt_h"/>
                                          </p:val>
                                        </p:tav>
                                      </p:tavLst>
                                    </p:anim>
                                  </p:childTnLst>
                                </p:cTn>
                              </p:par>
                              <p:par>
                                <p:cTn id="44" presetID="17" presetClass="entr" presetSubtype="4" fill="hold" grpId="0" nodeType="withEffect">
                                  <p:stCondLst>
                                    <p:cond delay="1750"/>
                                  </p:stCondLst>
                                  <p:childTnLst>
                                    <p:set>
                                      <p:cBhvr>
                                        <p:cTn id="45" dur="1" fill="hold">
                                          <p:stCondLst>
                                            <p:cond delay="0"/>
                                          </p:stCondLst>
                                        </p:cTn>
                                        <p:tgtEl>
                                          <p:spTgt spid="102"/>
                                        </p:tgtEl>
                                        <p:attrNameLst>
                                          <p:attrName>style.visibility</p:attrName>
                                        </p:attrNameLst>
                                      </p:cBhvr>
                                      <p:to>
                                        <p:strVal val="visible"/>
                                      </p:to>
                                    </p:set>
                                    <p:anim calcmode="lin" valueType="num">
                                      <p:cBhvr>
                                        <p:cTn id="46" dur="1000" fill="hold"/>
                                        <p:tgtEl>
                                          <p:spTgt spid="102"/>
                                        </p:tgtEl>
                                        <p:attrNameLst>
                                          <p:attrName>ppt_x</p:attrName>
                                        </p:attrNameLst>
                                      </p:cBhvr>
                                      <p:tavLst>
                                        <p:tav tm="0">
                                          <p:val>
                                            <p:strVal val="#ppt_x"/>
                                          </p:val>
                                        </p:tav>
                                        <p:tav tm="100000">
                                          <p:val>
                                            <p:strVal val="#ppt_x"/>
                                          </p:val>
                                        </p:tav>
                                      </p:tavLst>
                                    </p:anim>
                                    <p:anim calcmode="lin" valueType="num">
                                      <p:cBhvr>
                                        <p:cTn id="47" dur="1000" fill="hold"/>
                                        <p:tgtEl>
                                          <p:spTgt spid="102"/>
                                        </p:tgtEl>
                                        <p:attrNameLst>
                                          <p:attrName>ppt_y</p:attrName>
                                        </p:attrNameLst>
                                      </p:cBhvr>
                                      <p:tavLst>
                                        <p:tav tm="0">
                                          <p:val>
                                            <p:strVal val="#ppt_y+#ppt_h/2"/>
                                          </p:val>
                                        </p:tav>
                                        <p:tav tm="100000">
                                          <p:val>
                                            <p:strVal val="#ppt_y"/>
                                          </p:val>
                                        </p:tav>
                                      </p:tavLst>
                                    </p:anim>
                                    <p:anim calcmode="lin" valueType="num">
                                      <p:cBhvr>
                                        <p:cTn id="48" dur="1000" fill="hold"/>
                                        <p:tgtEl>
                                          <p:spTgt spid="102"/>
                                        </p:tgtEl>
                                        <p:attrNameLst>
                                          <p:attrName>ppt_w</p:attrName>
                                        </p:attrNameLst>
                                      </p:cBhvr>
                                      <p:tavLst>
                                        <p:tav tm="0">
                                          <p:val>
                                            <p:strVal val="#ppt_w"/>
                                          </p:val>
                                        </p:tav>
                                        <p:tav tm="100000">
                                          <p:val>
                                            <p:strVal val="#ppt_w"/>
                                          </p:val>
                                        </p:tav>
                                      </p:tavLst>
                                    </p:anim>
                                    <p:anim calcmode="lin" valueType="num">
                                      <p:cBhvr>
                                        <p:cTn id="49" dur="1000" fill="hold"/>
                                        <p:tgtEl>
                                          <p:spTgt spid="10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9" grpId="0" animBg="1"/>
      <p:bldP spid="100" grpId="0" animBg="1"/>
      <p:bldP spid="101" grpId="0" animBg="1"/>
      <p:bldP spid="102" grpId="0" animBg="1"/>
      <p:bldP spid="103" grpId="0"/>
      <p:bldP spid="103" grpId="1"/>
      <p:bldP spid="10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过程 3"/>
          <p:cNvSpPr/>
          <p:nvPr/>
        </p:nvSpPr>
        <p:spPr>
          <a:xfrm>
            <a:off x="540147" y="260648"/>
            <a:ext cx="4151599" cy="432000"/>
          </a:xfrm>
          <a:prstGeom prst="flowChartProcess">
            <a:avLst/>
          </a:prstGeom>
          <a:solidFill>
            <a:srgbClr val="00BEF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r>
              <a:rPr lang="en-US" altLang="zh-CN" sz="2800" b="1" dirty="0">
                <a:solidFill>
                  <a:schemeClr val="bg1"/>
                </a:solidFill>
                <a:latin typeface="微软雅黑"/>
                <a:ea typeface="微软雅黑"/>
                <a:cs typeface="微软雅黑"/>
              </a:rPr>
              <a:t>Risk</a:t>
            </a:r>
            <a:r>
              <a:rPr lang="zh-CN" altLang="en-US" sz="2800" b="1" dirty="0">
                <a:solidFill>
                  <a:schemeClr val="bg1"/>
                </a:solidFill>
                <a:latin typeface="微软雅黑"/>
                <a:ea typeface="微软雅黑"/>
                <a:cs typeface="微软雅黑"/>
              </a:rPr>
              <a:t> </a:t>
            </a:r>
            <a:r>
              <a:rPr lang="en-US" altLang="zh-CN" sz="2800" b="1" dirty="0">
                <a:solidFill>
                  <a:schemeClr val="bg1"/>
                </a:solidFill>
                <a:latin typeface="微软雅黑"/>
                <a:ea typeface="微软雅黑"/>
                <a:cs typeface="微软雅黑"/>
              </a:rPr>
              <a:t>Basic</a:t>
            </a:r>
            <a:r>
              <a:rPr lang="zh-CN" altLang="en-US" sz="2800" b="1" dirty="0">
                <a:solidFill>
                  <a:schemeClr val="bg1"/>
                </a:solidFill>
                <a:latin typeface="微软雅黑"/>
                <a:ea typeface="微软雅黑"/>
                <a:cs typeface="微软雅黑"/>
              </a:rPr>
              <a:t> </a:t>
            </a:r>
            <a:r>
              <a:rPr lang="en-US" altLang="zh-CN" sz="2800" b="1" dirty="0">
                <a:solidFill>
                  <a:schemeClr val="bg1"/>
                </a:solidFill>
                <a:latin typeface="微软雅黑"/>
                <a:ea typeface="微软雅黑"/>
                <a:cs typeface="微软雅黑"/>
              </a:rPr>
              <a:t>Theory</a:t>
            </a:r>
            <a:endParaRPr lang="zh-CN" altLang="en-US" sz="2800" b="1" dirty="0">
              <a:solidFill>
                <a:schemeClr val="bg1"/>
              </a:solidFill>
              <a:latin typeface="微软雅黑"/>
              <a:ea typeface="微软雅黑"/>
              <a:cs typeface="微软雅黑"/>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3118" y="1585635"/>
            <a:ext cx="992189" cy="11530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7" name="表格 6"/>
          <p:cNvGraphicFramePr>
            <a:graphicFrameLocks noGrp="1"/>
          </p:cNvGraphicFramePr>
          <p:nvPr>
            <p:extLst>
              <p:ext uri="{D42A27DB-BD31-4B8C-83A1-F6EECF244321}">
                <p14:modId xmlns:p14="http://schemas.microsoft.com/office/powerpoint/2010/main" val="2381462003"/>
              </p:ext>
            </p:extLst>
          </p:nvPr>
        </p:nvGraphicFramePr>
        <p:xfrm>
          <a:off x="6027509" y="3322460"/>
          <a:ext cx="5677788" cy="3040380"/>
        </p:xfrm>
        <a:graphic>
          <a:graphicData uri="http://schemas.openxmlformats.org/drawingml/2006/table">
            <a:tbl>
              <a:tblPr/>
              <a:tblGrid>
                <a:gridCol w="775294">
                  <a:extLst>
                    <a:ext uri="{9D8B030D-6E8A-4147-A177-3AD203B41FA5}">
                      <a16:colId xmlns:a16="http://schemas.microsoft.com/office/drawing/2014/main" val="20000"/>
                    </a:ext>
                  </a:extLst>
                </a:gridCol>
                <a:gridCol w="812211">
                  <a:extLst>
                    <a:ext uri="{9D8B030D-6E8A-4147-A177-3AD203B41FA5}">
                      <a16:colId xmlns:a16="http://schemas.microsoft.com/office/drawing/2014/main" val="20001"/>
                    </a:ext>
                  </a:extLst>
                </a:gridCol>
                <a:gridCol w="1062037">
                  <a:extLst>
                    <a:ext uri="{9D8B030D-6E8A-4147-A177-3AD203B41FA5}">
                      <a16:colId xmlns:a16="http://schemas.microsoft.com/office/drawing/2014/main" val="20002"/>
                    </a:ext>
                  </a:extLst>
                </a:gridCol>
                <a:gridCol w="808589">
                  <a:extLst>
                    <a:ext uri="{9D8B030D-6E8A-4147-A177-3AD203B41FA5}">
                      <a16:colId xmlns:a16="http://schemas.microsoft.com/office/drawing/2014/main" val="20003"/>
                    </a:ext>
                  </a:extLst>
                </a:gridCol>
                <a:gridCol w="1402831">
                  <a:extLst>
                    <a:ext uri="{9D8B030D-6E8A-4147-A177-3AD203B41FA5}">
                      <a16:colId xmlns:a16="http://schemas.microsoft.com/office/drawing/2014/main" val="20004"/>
                    </a:ext>
                  </a:extLst>
                </a:gridCol>
                <a:gridCol w="816826">
                  <a:extLst>
                    <a:ext uri="{9D8B030D-6E8A-4147-A177-3AD203B41FA5}">
                      <a16:colId xmlns:a16="http://schemas.microsoft.com/office/drawing/2014/main" val="20005"/>
                    </a:ext>
                  </a:extLst>
                </a:gridCol>
              </a:tblGrid>
              <a:tr h="4343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a:ln>
                            <a:noFill/>
                          </a:ln>
                          <a:solidFill>
                            <a:srgbClr val="FFFFFF"/>
                          </a:solidFill>
                          <a:effectLst/>
                          <a:latin typeface="+mn-ea"/>
                          <a:ea typeface="+mn-ea"/>
                          <a:sym typeface="Gill Sans" charset="0"/>
                        </a:rPr>
                        <a:t>UID</a:t>
                      </a:r>
                      <a:endParaRPr kumimoji="0" lang="zh-CN" altLang="en-US" sz="1100" b="1" i="0" u="none" strike="noStrike" cap="none" normalizeH="0" baseline="0" dirty="0">
                        <a:ln>
                          <a:noFill/>
                        </a:ln>
                        <a:solidFill>
                          <a:srgbClr val="FFFFFF"/>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a:ln>
                            <a:noFill/>
                          </a:ln>
                          <a:solidFill>
                            <a:srgbClr val="FFFFFF"/>
                          </a:solidFill>
                          <a:effectLst/>
                          <a:latin typeface="+mn-ea"/>
                          <a:ea typeface="+mn-ea"/>
                          <a:sym typeface="Gill Sans" charset="0"/>
                        </a:rPr>
                        <a:t>Type</a:t>
                      </a:r>
                      <a:endParaRPr kumimoji="0" lang="zh-CN" altLang="en-US" sz="1100" b="1" i="0" u="none" strike="noStrike" cap="none" normalizeH="0" baseline="0" dirty="0">
                        <a:ln>
                          <a:noFill/>
                        </a:ln>
                        <a:solidFill>
                          <a:srgbClr val="FFFFFF"/>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a:ln>
                            <a:noFill/>
                          </a:ln>
                          <a:solidFill>
                            <a:srgbClr val="FFFFFF"/>
                          </a:solidFill>
                          <a:effectLst/>
                          <a:latin typeface="+mn-ea"/>
                          <a:ea typeface="+mn-ea"/>
                          <a:sym typeface="Gill Sans" charset="0"/>
                        </a:rPr>
                        <a:t>Transaction Type</a:t>
                      </a:r>
                      <a:endParaRPr kumimoji="0" lang="zh-CN" altLang="en-US" sz="1100" b="1" i="0" u="none" strike="noStrike" cap="none" normalizeH="0" baseline="0" dirty="0">
                        <a:ln>
                          <a:noFill/>
                        </a:ln>
                        <a:solidFill>
                          <a:srgbClr val="FFFFFF"/>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rgbClr val="FFFFFF"/>
                          </a:solidFill>
                          <a:effectLst/>
                          <a:latin typeface="+mn-ea"/>
                          <a:ea typeface="+mn-ea"/>
                          <a:sym typeface="Gill Sans" charset="0"/>
                        </a:rPr>
                        <a:t>Category</a:t>
                      </a:r>
                      <a:endParaRPr kumimoji="0" lang="zh-CN" altLang="en-US" sz="1100" b="1" i="0" u="none" strike="noStrike" cap="none" normalizeH="0" baseline="0" dirty="0">
                        <a:ln>
                          <a:noFill/>
                        </a:ln>
                        <a:solidFill>
                          <a:srgbClr val="FFFFFF"/>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a:ln>
                            <a:noFill/>
                          </a:ln>
                          <a:solidFill>
                            <a:srgbClr val="FFFFFF"/>
                          </a:solidFill>
                          <a:effectLst/>
                          <a:latin typeface="+mn-ea"/>
                          <a:ea typeface="+mn-ea"/>
                          <a:sym typeface="Gill Sans" charset="0"/>
                        </a:rPr>
                        <a:t>Time</a:t>
                      </a:r>
                      <a:endParaRPr kumimoji="0" lang="zh-CN" altLang="en-US" sz="1100" b="1" i="0" u="none" strike="noStrike" cap="none" normalizeH="0" baseline="0" dirty="0">
                        <a:ln>
                          <a:noFill/>
                        </a:ln>
                        <a:solidFill>
                          <a:srgbClr val="FFFFFF"/>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err="1">
                          <a:ln>
                            <a:noFill/>
                          </a:ln>
                          <a:solidFill>
                            <a:srgbClr val="FFFFFF"/>
                          </a:solidFill>
                          <a:effectLst/>
                          <a:latin typeface="+mn-ea"/>
                          <a:ea typeface="+mn-ea"/>
                          <a:sym typeface="Gill Sans" charset="0"/>
                        </a:rPr>
                        <a:t>Amoun</a:t>
                      </a:r>
                      <a:r>
                        <a:rPr kumimoji="0" lang="en-US" altLang="zh-CN" sz="1100" b="1" i="0" u="none" strike="noStrike" cap="none" normalizeH="0" baseline="0" dirty="0">
                          <a:ln>
                            <a:noFill/>
                          </a:ln>
                          <a:solidFill>
                            <a:srgbClr val="FFFFFF"/>
                          </a:solidFill>
                          <a:effectLst/>
                          <a:latin typeface="+mn-ea"/>
                          <a:ea typeface="+mn-ea"/>
                          <a:sym typeface="Gill Sans" charset="0"/>
                        </a:rPr>
                        <a:t> t</a:t>
                      </a:r>
                      <a:endParaRPr kumimoji="0" lang="zh-CN" altLang="en-US" sz="1100" b="1" i="0" u="none" strike="noStrike" cap="none" normalizeH="0" baseline="0" dirty="0">
                        <a:ln>
                          <a:noFill/>
                        </a:ln>
                        <a:solidFill>
                          <a:srgbClr val="FFFFFF"/>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343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1001</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Payment</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Instant</a:t>
                      </a:r>
                      <a:r>
                        <a:rPr kumimoji="0" lang="zh-CN" altLang="en-US" sz="1100" b="0" i="0" u="none" strike="noStrike" cap="none" normalizeH="0" baseline="0" dirty="0">
                          <a:ln>
                            <a:noFill/>
                          </a:ln>
                          <a:solidFill>
                            <a:srgbClr val="000000"/>
                          </a:solidFill>
                          <a:effectLst/>
                          <a:latin typeface="+mn-ea"/>
                          <a:ea typeface="+mn-ea"/>
                          <a:sym typeface="Gill Sans" charset="0"/>
                        </a:rPr>
                        <a:t> </a:t>
                      </a:r>
                      <a:r>
                        <a:rPr kumimoji="0" lang="en-US" altLang="zh-CN" sz="1100" b="0" i="0" u="none" strike="noStrike" cap="none" normalizeH="0" baseline="0" dirty="0">
                          <a:ln>
                            <a:noFill/>
                          </a:ln>
                          <a:solidFill>
                            <a:srgbClr val="000000"/>
                          </a:solidFill>
                          <a:effectLst/>
                          <a:latin typeface="+mn-ea"/>
                          <a:ea typeface="+mn-ea"/>
                          <a:sym typeface="Gill Sans" charset="0"/>
                        </a:rPr>
                        <a:t>transfer</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Go Dutch</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2014.05.13 17:10</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50</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4343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1001</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Payment</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 altLang="zh-CN" sz="1100" dirty="0"/>
                        <a:t>Secured Transaction</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 altLang="zh-CN" sz="1100" dirty="0"/>
                        <a:t>cosmetic</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2014.04.26 16:08</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rgbClr val="000000"/>
                          </a:solidFill>
                          <a:effectLst/>
                          <a:latin typeface="+mn-ea"/>
                          <a:ea typeface="+mn-ea"/>
                          <a:sym typeface="Gill Sans" charset="0"/>
                        </a:rPr>
                        <a:t>900</a:t>
                      </a:r>
                      <a:endParaRPr kumimoji="0" lang="zh-CN" altLang="en-US" sz="1100" b="0" i="0" u="none" strike="noStrike" cap="none" normalizeH="0" baseline="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4343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rgbClr val="000000"/>
                          </a:solidFill>
                          <a:effectLst/>
                          <a:latin typeface="+mn-ea"/>
                          <a:ea typeface="+mn-ea"/>
                          <a:sym typeface="Gill Sans" charset="0"/>
                        </a:rPr>
                        <a:t>1001</a:t>
                      </a:r>
                      <a:endParaRPr kumimoji="0" lang="zh-CN" altLang="en-US" sz="1100" b="0" i="0" u="none" strike="noStrike" cap="none" normalizeH="0" baseline="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Payment</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 altLang="zh-CN" sz="1100" dirty="0"/>
                        <a:t>Secured Transaction</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Underwear</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2014.04.25 15:00</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150</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4343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rgbClr val="000000"/>
                          </a:solidFill>
                          <a:effectLst/>
                          <a:latin typeface="+mn-ea"/>
                          <a:ea typeface="+mn-ea"/>
                          <a:sym typeface="Gill Sans" charset="0"/>
                        </a:rPr>
                        <a:t>1001</a:t>
                      </a:r>
                      <a:endParaRPr kumimoji="0" lang="zh-CN" altLang="en-US" sz="1100" b="0" i="0" u="none" strike="noStrike" cap="none" normalizeH="0" baseline="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Payment</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Instant</a:t>
                      </a:r>
                      <a:r>
                        <a:rPr kumimoji="0" lang="zh-CN" altLang="en-US" sz="1100" b="0" i="0" u="none" strike="noStrike" cap="none" normalizeH="0" baseline="0" dirty="0">
                          <a:ln>
                            <a:noFill/>
                          </a:ln>
                          <a:solidFill>
                            <a:srgbClr val="000000"/>
                          </a:solidFill>
                          <a:effectLst/>
                          <a:latin typeface="+mn-ea"/>
                          <a:ea typeface="+mn-ea"/>
                          <a:sym typeface="Gill Sans" charset="0"/>
                        </a:rPr>
                        <a:t> </a:t>
                      </a:r>
                      <a:r>
                        <a:rPr kumimoji="0" lang="en-US" altLang="zh-CN" sz="1100" b="0" i="0" u="none" strike="noStrike" cap="none" normalizeH="0" baseline="0" dirty="0">
                          <a:ln>
                            <a:noFill/>
                          </a:ln>
                          <a:solidFill>
                            <a:srgbClr val="000000"/>
                          </a:solidFill>
                          <a:effectLst/>
                          <a:latin typeface="+mn-ea"/>
                          <a:ea typeface="+mn-ea"/>
                          <a:sym typeface="Gill Sans" charset="0"/>
                        </a:rPr>
                        <a:t>transfer</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Pay</a:t>
                      </a:r>
                      <a:r>
                        <a:rPr kumimoji="0" lang="zh-CN" altLang="en-US" sz="1100" b="0" i="0" u="none" strike="noStrike" cap="none" normalizeH="0" baseline="0" dirty="0">
                          <a:ln>
                            <a:noFill/>
                          </a:ln>
                          <a:solidFill>
                            <a:srgbClr val="000000"/>
                          </a:solidFill>
                          <a:effectLst/>
                          <a:latin typeface="+mn-ea"/>
                          <a:ea typeface="+mn-ea"/>
                          <a:sym typeface="Gill Sans" charset="0"/>
                        </a:rPr>
                        <a:t> </a:t>
                      </a:r>
                      <a:r>
                        <a:rPr kumimoji="0" lang="en-US" altLang="zh-CN" sz="1100" b="0" i="0" u="none" strike="noStrike" cap="none" normalizeH="0" baseline="0" dirty="0">
                          <a:ln>
                            <a:noFill/>
                          </a:ln>
                          <a:solidFill>
                            <a:srgbClr val="000000"/>
                          </a:solidFill>
                          <a:effectLst/>
                          <a:latin typeface="+mn-ea"/>
                          <a:ea typeface="+mn-ea"/>
                          <a:sym typeface="Gill Sans" charset="0"/>
                        </a:rPr>
                        <a:t>Bill</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2014.04.24 11:50</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rgbClr val="000000"/>
                          </a:solidFill>
                          <a:effectLst/>
                          <a:latin typeface="+mn-ea"/>
                          <a:ea typeface="+mn-ea"/>
                          <a:sym typeface="Gill Sans" charset="0"/>
                        </a:rPr>
                        <a:t>100</a:t>
                      </a:r>
                      <a:endParaRPr kumimoji="0" lang="zh-CN" altLang="en-US" sz="1100" b="0" i="0" u="none" strike="noStrike" cap="none" normalizeH="0" baseline="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r h="4343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rgbClr val="000000"/>
                          </a:solidFill>
                          <a:effectLst/>
                          <a:latin typeface="+mn-ea"/>
                          <a:ea typeface="+mn-ea"/>
                          <a:sym typeface="Gill Sans" charset="0"/>
                        </a:rPr>
                        <a:t>1001</a:t>
                      </a:r>
                      <a:endParaRPr kumimoji="0" lang="zh-CN" altLang="en-US" sz="1100" b="0" i="0" u="none" strike="noStrike" cap="none" normalizeH="0" baseline="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Payment</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Secured transaction</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Swim</a:t>
                      </a:r>
                      <a:r>
                        <a:rPr kumimoji="0" lang="zh-CN" altLang="en-US" sz="1100" b="0" i="0" u="none" strike="noStrike" cap="none" normalizeH="0" baseline="0" dirty="0">
                          <a:ln>
                            <a:noFill/>
                          </a:ln>
                          <a:solidFill>
                            <a:srgbClr val="000000"/>
                          </a:solidFill>
                          <a:effectLst/>
                          <a:latin typeface="+mn-ea"/>
                          <a:ea typeface="+mn-ea"/>
                          <a:sym typeface="Gill Sans" charset="0"/>
                        </a:rPr>
                        <a:t> </a:t>
                      </a:r>
                      <a:r>
                        <a:rPr kumimoji="0" lang="en-US" altLang="zh-CN" sz="1100" b="0" i="0" u="none" strike="noStrike" cap="none" normalizeH="0" baseline="0" dirty="0">
                          <a:ln>
                            <a:noFill/>
                          </a:ln>
                          <a:solidFill>
                            <a:srgbClr val="000000"/>
                          </a:solidFill>
                          <a:effectLst/>
                          <a:latin typeface="+mn-ea"/>
                          <a:ea typeface="+mn-ea"/>
                          <a:sym typeface="Gill Sans" charset="0"/>
                        </a:rPr>
                        <a:t>Suit</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2014.04.23 10:40</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100</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5"/>
                  </a:ext>
                </a:extLst>
              </a:tr>
              <a:tr h="4343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rgbClr val="000000"/>
                          </a:solidFill>
                          <a:effectLst/>
                          <a:latin typeface="+mn-ea"/>
                          <a:ea typeface="+mn-ea"/>
                          <a:sym typeface="Gill Sans" charset="0"/>
                        </a:rPr>
                        <a:t>1001</a:t>
                      </a:r>
                      <a:endParaRPr kumimoji="0" lang="zh-CN" altLang="en-US" sz="1100" b="0" i="0" u="none" strike="noStrike" cap="none" normalizeH="0" baseline="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Payment</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Secured transaction</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Outfit</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2014.03.27 11:35</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300</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6"/>
                  </a:ext>
                </a:extLst>
              </a:tr>
            </a:tbl>
          </a:graphicData>
        </a:graphic>
      </p:graphicFrame>
      <p:cxnSp>
        <p:nvCxnSpPr>
          <p:cNvPr id="8" name="直接箭头连接符 31"/>
          <p:cNvCxnSpPr/>
          <p:nvPr/>
        </p:nvCxnSpPr>
        <p:spPr>
          <a:xfrm>
            <a:off x="2731804" y="2163274"/>
            <a:ext cx="71529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344" y="1659306"/>
            <a:ext cx="91835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4"/>
          <p:cNvPicPr>
            <a:picLocks noChangeAspect="1" noChangeArrowheads="1"/>
          </p:cNvPicPr>
          <p:nvPr/>
        </p:nvPicPr>
        <p:blipFill>
          <a:blip r:embed="rId4" cstate="print"/>
          <a:srcRect/>
          <a:stretch>
            <a:fillRect/>
          </a:stretch>
        </p:blipFill>
        <p:spPr bwMode="auto">
          <a:xfrm>
            <a:off x="3315631" y="894254"/>
            <a:ext cx="2205276" cy="838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20"/>
          <p:cNvSpPr txBox="1"/>
          <p:nvPr/>
        </p:nvSpPr>
        <p:spPr>
          <a:xfrm>
            <a:off x="1051439" y="4127664"/>
            <a:ext cx="4060054" cy="2010812"/>
          </a:xfrm>
          <a:prstGeom prst="rect">
            <a:avLst/>
          </a:prstGeom>
          <a:noFill/>
        </p:spPr>
        <p:txBody>
          <a:bodyPr wrap="square" lIns="108843" tIns="54422" rIns="108843" bIns="54422">
            <a:spAutoFit/>
          </a:bodyPr>
          <a:lstStyle/>
          <a:p>
            <a:pPr marL="287007" indent="-287007">
              <a:lnSpc>
                <a:spcPct val="150000"/>
              </a:lnSpc>
              <a:buFont typeface="+mj-lt"/>
              <a:buAutoNum type="arabicPeriod"/>
              <a:defRPr/>
            </a:pPr>
            <a:r>
              <a:rPr lang="en-US" altLang="zh-CN" sz="1400" dirty="0">
                <a:latin typeface="Microsoft YaHei" panose="020B0503020204020204" pitchFamily="34" charset="-122"/>
                <a:ea typeface="Microsoft YaHei" panose="020B0503020204020204" pitchFamily="34" charset="-122"/>
                <a:cs typeface="Heiti SC Light" charset="0"/>
                <a:sym typeface="Gill Sans" charset="0"/>
              </a:rPr>
              <a:t>Event Transform -&gt;Risk Event Model</a:t>
            </a:r>
          </a:p>
          <a:p>
            <a:pPr marL="287007" indent="-287007">
              <a:lnSpc>
                <a:spcPct val="150000"/>
              </a:lnSpc>
              <a:buFont typeface="+mj-lt"/>
              <a:buAutoNum type="arabicPeriod"/>
              <a:defRPr/>
            </a:pPr>
            <a:r>
              <a:rPr lang="en-US" altLang="zh-CN" sz="1400" dirty="0">
                <a:latin typeface="Microsoft YaHei" panose="020B0503020204020204" pitchFamily="34" charset="-122"/>
                <a:ea typeface="Microsoft YaHei" panose="020B0503020204020204" pitchFamily="34" charset="-122"/>
                <a:cs typeface="Heiti SC Light" charset="0"/>
                <a:sym typeface="Gill Sans" charset="0"/>
              </a:rPr>
              <a:t>Data Collection(Current operation</a:t>
            </a:r>
            <a:r>
              <a:rPr lang="zh-CN" altLang="en-US" sz="1400" dirty="0">
                <a:latin typeface="Microsoft YaHei" panose="020B0503020204020204" pitchFamily="34" charset="-122"/>
                <a:ea typeface="Microsoft YaHei" panose="020B0503020204020204" pitchFamily="34" charset="-122"/>
                <a:cs typeface="Heiti SC Light" charset="0"/>
                <a:sym typeface="Gill Sans" charset="0"/>
              </a:rPr>
              <a:t>，</a:t>
            </a:r>
            <a:r>
              <a:rPr lang="en-US" altLang="zh-CN" sz="1400" dirty="0">
                <a:latin typeface="Microsoft YaHei" panose="020B0503020204020204" pitchFamily="34" charset="-122"/>
                <a:ea typeface="Microsoft YaHei" panose="020B0503020204020204" pitchFamily="34" charset="-122"/>
                <a:cs typeface="Heiti SC Light" charset="0"/>
                <a:sym typeface="Gill Sans" charset="0"/>
              </a:rPr>
              <a:t>Current Value</a:t>
            </a:r>
            <a:r>
              <a:rPr lang="zh-CN" altLang="en-US" sz="1400" dirty="0">
                <a:latin typeface="Microsoft YaHei" panose="020B0503020204020204" pitchFamily="34" charset="-122"/>
                <a:ea typeface="Microsoft YaHei" panose="020B0503020204020204" pitchFamily="34" charset="-122"/>
                <a:cs typeface="Heiti SC Light" charset="0"/>
                <a:sym typeface="Gill Sans" charset="0"/>
              </a:rPr>
              <a:t>，</a:t>
            </a:r>
            <a:r>
              <a:rPr lang="en-US" altLang="zh-CN" sz="1400" dirty="0">
                <a:latin typeface="Microsoft YaHei" panose="020B0503020204020204" pitchFamily="34" charset="-122"/>
                <a:ea typeface="Microsoft YaHei" panose="020B0503020204020204" pitchFamily="34" charset="-122"/>
                <a:cs typeface="Heiti SC Light" charset="0"/>
                <a:sym typeface="Gill Sans" charset="0"/>
              </a:rPr>
              <a:t>Historical Behavior etc.)</a:t>
            </a:r>
          </a:p>
          <a:p>
            <a:pPr marL="287007" indent="-287007">
              <a:lnSpc>
                <a:spcPct val="150000"/>
              </a:lnSpc>
              <a:buFont typeface="+mj-lt"/>
              <a:buAutoNum type="arabicPeriod"/>
              <a:defRPr/>
            </a:pPr>
            <a:r>
              <a:rPr lang="en-US" altLang="zh-CN" sz="1400" dirty="0">
                <a:latin typeface="Microsoft YaHei" panose="020B0503020204020204" pitchFamily="34" charset="-122"/>
                <a:ea typeface="Microsoft YaHei" panose="020B0503020204020204" pitchFamily="34" charset="-122"/>
                <a:cs typeface="Heiti SC Light" charset="0"/>
                <a:sym typeface="Gill Sans" charset="0"/>
              </a:rPr>
              <a:t>Rule/Model risk analyze</a:t>
            </a:r>
          </a:p>
          <a:p>
            <a:pPr marL="287007" indent="-287007">
              <a:lnSpc>
                <a:spcPct val="150000"/>
              </a:lnSpc>
              <a:buFont typeface="+mj-lt"/>
              <a:buAutoNum type="arabicPeriod"/>
              <a:defRPr/>
            </a:pPr>
            <a:r>
              <a:rPr lang="en-US" altLang="zh-CN" sz="1400" dirty="0">
                <a:latin typeface="Microsoft YaHei" panose="020B0503020204020204" pitchFamily="34" charset="-122"/>
                <a:ea typeface="Microsoft YaHei" panose="020B0503020204020204" pitchFamily="34" charset="-122"/>
                <a:cs typeface="Heiti SC Light" charset="0"/>
                <a:sym typeface="Gill Sans" charset="0"/>
              </a:rPr>
              <a:t>Risk Control (Fail/Verification/Biz Limit </a:t>
            </a:r>
            <a:r>
              <a:rPr lang="en-US" altLang="zh-CN" sz="1400" dirty="0" err="1">
                <a:latin typeface="Microsoft YaHei" panose="020B0503020204020204" pitchFamily="34" charset="-122"/>
                <a:ea typeface="Microsoft YaHei" panose="020B0503020204020204" pitchFamily="34" charset="-122"/>
                <a:cs typeface="Heiti SC Light" charset="0"/>
                <a:sym typeface="Gill Sans" charset="0"/>
              </a:rPr>
              <a:t>etc</a:t>
            </a:r>
            <a:r>
              <a:rPr lang="en-US" altLang="zh-CN" sz="1400" dirty="0">
                <a:latin typeface="Microsoft YaHei" panose="020B0503020204020204" pitchFamily="34" charset="-122"/>
                <a:ea typeface="Microsoft YaHei" panose="020B0503020204020204" pitchFamily="34" charset="-122"/>
                <a:cs typeface="Heiti SC Light" charset="0"/>
                <a:sym typeface="Gill Sans" charset="0"/>
              </a:rPr>
              <a:t>)</a:t>
            </a:r>
          </a:p>
        </p:txBody>
      </p:sp>
      <p:sp>
        <p:nvSpPr>
          <p:cNvPr id="12" name="矩形 11"/>
          <p:cNvSpPr/>
          <p:nvPr/>
        </p:nvSpPr>
        <p:spPr>
          <a:xfrm>
            <a:off x="6053558" y="3765596"/>
            <a:ext cx="5667379" cy="257175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anchor="ctr"/>
          <a:lstStyle/>
          <a:p>
            <a:pPr algn="ctr">
              <a:defRPr/>
            </a:pPr>
            <a:endParaRPr lang="zh-CN" altLang="en-US">
              <a:solidFill>
                <a:srgbClr val="00B050"/>
              </a:solidFill>
              <a:latin typeface="+mn-ea"/>
              <a:sym typeface="Gill Sans" charset="0"/>
            </a:endParaRPr>
          </a:p>
        </p:txBody>
      </p:sp>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590" y="1768696"/>
            <a:ext cx="2132054" cy="11251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4" name="直接箭头连接符 22"/>
          <p:cNvCxnSpPr/>
          <p:nvPr/>
        </p:nvCxnSpPr>
        <p:spPr>
          <a:xfrm>
            <a:off x="5084703" y="2162158"/>
            <a:ext cx="71529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5" name="AutoShape 3"/>
          <p:cNvSpPr>
            <a:spLocks noChangeArrowheads="1"/>
          </p:cNvSpPr>
          <p:nvPr/>
        </p:nvSpPr>
        <p:spPr bwMode="gray">
          <a:xfrm rot="16200000" flipV="1">
            <a:off x="8487027" y="1345601"/>
            <a:ext cx="1223158" cy="1387138"/>
          </a:xfrm>
          <a:custGeom>
            <a:avLst/>
            <a:gdLst>
              <a:gd name="T0" fmla="*/ 1896269 w 21600"/>
              <a:gd name="T1" fmla="*/ 0 h 21600"/>
              <a:gd name="T2" fmla="*/ 252309 w 21600"/>
              <a:gd name="T3" fmla="*/ 1864967 h 21600"/>
              <a:gd name="T4" fmla="*/ 1896269 w 21600"/>
              <a:gd name="T5" fmla="*/ 496553 h 21600"/>
              <a:gd name="T6" fmla="*/ 3540229 w 21600"/>
              <a:gd name="T7" fmla="*/ 1864967 h 21600"/>
              <a:gd name="T8" fmla="*/ 0 60000 65536"/>
              <a:gd name="T9" fmla="*/ 0 60000 65536"/>
              <a:gd name="T10" fmla="*/ 0 60000 65536"/>
              <a:gd name="T11" fmla="*/ 0 60000 65536"/>
              <a:gd name="T12" fmla="*/ 450 w 21600"/>
              <a:gd name="T13" fmla="*/ 0 h 21600"/>
              <a:gd name="T14" fmla="*/ 21150 w 21600"/>
              <a:gd name="T15" fmla="*/ 13064 h 21600"/>
            </a:gdLst>
            <a:ahLst/>
            <a:cxnLst>
              <a:cxn ang="T8">
                <a:pos x="T0" y="T1"/>
              </a:cxn>
              <a:cxn ang="T9">
                <a:pos x="T2" y="T3"/>
              </a:cxn>
              <a:cxn ang="T10">
                <a:pos x="T4" y="T5"/>
              </a:cxn>
              <a:cxn ang="T11">
                <a:pos x="T6" y="T7"/>
              </a:cxn>
            </a:cxnLst>
            <a:rect l="T12" t="T13" r="T14" b="T15"/>
            <a:pathLst>
              <a:path w="21600" h="21600">
                <a:moveTo>
                  <a:pt x="2875" y="10799"/>
                </a:moveTo>
                <a:cubicBezTo>
                  <a:pt x="2875" y="6422"/>
                  <a:pt x="6423" y="2874"/>
                  <a:pt x="10800" y="2875"/>
                </a:cubicBezTo>
                <a:cubicBezTo>
                  <a:pt x="15176" y="2875"/>
                  <a:pt x="18724" y="6422"/>
                  <a:pt x="18724" y="10799"/>
                </a:cubicBezTo>
                <a:lnTo>
                  <a:pt x="21599" y="10798"/>
                </a:lnTo>
                <a:cubicBezTo>
                  <a:pt x="21599" y="4834"/>
                  <a:pt x="16764" y="-1"/>
                  <a:pt x="10799" y="0"/>
                </a:cubicBezTo>
                <a:cubicBezTo>
                  <a:pt x="4835" y="0"/>
                  <a:pt x="0" y="4834"/>
                  <a:pt x="0" y="10798"/>
                </a:cubicBezTo>
                <a:lnTo>
                  <a:pt x="2875" y="10799"/>
                </a:lnTo>
                <a:close/>
              </a:path>
            </a:pathLst>
          </a:custGeom>
          <a:gradFill rotWithShape="1">
            <a:gsLst>
              <a:gs pos="0">
                <a:srgbClr val="CBD852"/>
              </a:gs>
              <a:gs pos="50000">
                <a:srgbClr val="EBF0BB"/>
              </a:gs>
              <a:gs pos="100000">
                <a:srgbClr val="CBD852"/>
              </a:gs>
            </a:gsLst>
            <a:lin ang="0" scaled="1"/>
          </a:gradFill>
          <a:ln w="38100" algn="ctr">
            <a:solidFill>
              <a:srgbClr val="FFFFFF"/>
            </a:solidFill>
            <a:miter lim="800000"/>
            <a:headEnd/>
            <a:tailEnd/>
          </a:ln>
          <a:effectLst>
            <a:outerShdw dist="107763" dir="2700000" algn="ctr" rotWithShape="0">
              <a:srgbClr val="003366">
                <a:alpha val="50000"/>
              </a:srgbClr>
            </a:outerShdw>
          </a:effectLst>
        </p:spPr>
        <p:txBody>
          <a:bodyPr wrap="none" lIns="108849" tIns="54424" rIns="108849" bIns="54424" anchor="ctr"/>
          <a:lstStyle/>
          <a:p>
            <a:endParaRPr lang="zh-CN" altLang="en-US"/>
          </a:p>
        </p:txBody>
      </p:sp>
      <p:sp>
        <p:nvSpPr>
          <p:cNvPr id="16" name="AutoShape 4"/>
          <p:cNvSpPr>
            <a:spLocks noChangeArrowheads="1"/>
          </p:cNvSpPr>
          <p:nvPr/>
        </p:nvSpPr>
        <p:spPr bwMode="gray">
          <a:xfrm rot="16200000" flipV="1">
            <a:off x="8353385" y="1232644"/>
            <a:ext cx="1324188" cy="162722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03 w 21600"/>
              <a:gd name="T13" fmla="*/ 0 h 21600"/>
              <a:gd name="T14" fmla="*/ 21497 w 21600"/>
              <a:gd name="T15" fmla="*/ 12153 h 21600"/>
            </a:gdLst>
            <a:ahLst/>
            <a:cxnLst>
              <a:cxn ang="T8">
                <a:pos x="T0" y="T1"/>
              </a:cxn>
              <a:cxn ang="T9">
                <a:pos x="T2" y="T3"/>
              </a:cxn>
              <a:cxn ang="T10">
                <a:pos x="T4" y="T5"/>
              </a:cxn>
              <a:cxn ang="T11">
                <a:pos x="T6" y="T7"/>
              </a:cxn>
            </a:cxnLst>
            <a:rect l="T12" t="T13" r="T14" b="T15"/>
            <a:pathLst>
              <a:path w="21600" h="21600">
                <a:moveTo>
                  <a:pt x="1072" y="9440"/>
                </a:moveTo>
                <a:cubicBezTo>
                  <a:pt x="1750" y="4588"/>
                  <a:pt x="5900" y="977"/>
                  <a:pt x="10800" y="978"/>
                </a:cubicBezTo>
                <a:cubicBezTo>
                  <a:pt x="15699" y="978"/>
                  <a:pt x="19849" y="4588"/>
                  <a:pt x="20527" y="9440"/>
                </a:cubicBezTo>
                <a:lnTo>
                  <a:pt x="21495" y="9304"/>
                </a:lnTo>
                <a:cubicBezTo>
                  <a:pt x="20750" y="3969"/>
                  <a:pt x="16186" y="-1"/>
                  <a:pt x="10799" y="0"/>
                </a:cubicBezTo>
                <a:cubicBezTo>
                  <a:pt x="5413" y="0"/>
                  <a:pt x="849" y="3969"/>
                  <a:pt x="104" y="9304"/>
                </a:cubicBezTo>
                <a:lnTo>
                  <a:pt x="1072" y="9440"/>
                </a:lnTo>
                <a:close/>
              </a:path>
            </a:pathLst>
          </a:custGeom>
          <a:gradFill rotWithShape="1">
            <a:gsLst>
              <a:gs pos="0">
                <a:srgbClr val="808000"/>
              </a:gs>
              <a:gs pos="50000">
                <a:srgbClr val="B6B66C"/>
              </a:gs>
              <a:gs pos="100000">
                <a:srgbClr val="808000"/>
              </a:gs>
            </a:gsLst>
            <a:lin ang="0" scaled="1"/>
          </a:gra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wrap="none" lIns="108849" tIns="54424" rIns="108849" bIns="54424" anchor="ctr"/>
          <a:lstStyle/>
          <a:p>
            <a:endParaRPr lang="zh-CN" altLang="en-US"/>
          </a:p>
        </p:txBody>
      </p:sp>
      <p:sp>
        <p:nvSpPr>
          <p:cNvPr id="17" name="Line 39"/>
          <p:cNvSpPr>
            <a:spLocks noChangeShapeType="1"/>
          </p:cNvSpPr>
          <p:nvPr/>
        </p:nvSpPr>
        <p:spPr bwMode="auto">
          <a:xfrm flipH="1">
            <a:off x="7545878" y="1314207"/>
            <a:ext cx="859158" cy="370052"/>
          </a:xfrm>
          <a:prstGeom prst="line">
            <a:avLst/>
          </a:prstGeom>
          <a:noFill/>
          <a:ln w="76200" cap="rnd">
            <a:solidFill>
              <a:schemeClr val="tx2"/>
            </a:solidFill>
            <a:prstDash val="sysDot"/>
            <a:round/>
            <a:headEnd/>
            <a:tailEnd type="triangle" w="med" len="med"/>
          </a:ln>
          <a:extLst>
            <a:ext uri="{909E8E84-426E-40dd-AFC4-6F175D3DCCD1}">
              <a14:hiddenFill xmlns:a14="http://schemas.microsoft.com/office/drawing/2010/main" xmlns="">
                <a:noFill/>
              </a14:hiddenFill>
            </a:ext>
          </a:extLst>
        </p:spPr>
        <p:txBody>
          <a:bodyPr wrap="none" lIns="108849" tIns="54424" rIns="108849" bIns="54424" anchor="ctr"/>
          <a:lstStyle/>
          <a:p>
            <a:endParaRPr lang="zh-CN" altLang="en-US"/>
          </a:p>
        </p:txBody>
      </p:sp>
      <p:sp>
        <p:nvSpPr>
          <p:cNvPr id="18" name="Line 40"/>
          <p:cNvSpPr>
            <a:spLocks noChangeShapeType="1"/>
          </p:cNvSpPr>
          <p:nvPr/>
        </p:nvSpPr>
        <p:spPr bwMode="auto">
          <a:xfrm flipH="1">
            <a:off x="7545877" y="2020239"/>
            <a:ext cx="1463680" cy="13724"/>
          </a:xfrm>
          <a:prstGeom prst="line">
            <a:avLst/>
          </a:prstGeom>
          <a:noFill/>
          <a:ln w="76200" cap="rnd">
            <a:solidFill>
              <a:schemeClr val="tx2"/>
            </a:solidFill>
            <a:prstDash val="sysDot"/>
            <a:round/>
            <a:headEnd/>
            <a:tailEnd type="triangle" w="med" len="med"/>
          </a:ln>
          <a:extLst>
            <a:ext uri="{909E8E84-426E-40dd-AFC4-6F175D3DCCD1}">
              <a14:hiddenFill xmlns:a14="http://schemas.microsoft.com/office/drawing/2010/main" xmlns="">
                <a:noFill/>
              </a14:hiddenFill>
            </a:ext>
          </a:extLst>
        </p:spPr>
        <p:txBody>
          <a:bodyPr wrap="none" lIns="108849" tIns="54424" rIns="108849" bIns="54424" anchor="ctr"/>
          <a:lstStyle/>
          <a:p>
            <a:endParaRPr lang="zh-CN" altLang="en-US"/>
          </a:p>
        </p:txBody>
      </p:sp>
      <p:sp>
        <p:nvSpPr>
          <p:cNvPr id="19" name="Line 41"/>
          <p:cNvSpPr>
            <a:spLocks noChangeShapeType="1"/>
          </p:cNvSpPr>
          <p:nvPr/>
        </p:nvSpPr>
        <p:spPr bwMode="auto">
          <a:xfrm flipH="1" flipV="1">
            <a:off x="7545878" y="2383000"/>
            <a:ext cx="741544" cy="325352"/>
          </a:xfrm>
          <a:prstGeom prst="line">
            <a:avLst/>
          </a:prstGeom>
          <a:noFill/>
          <a:ln w="76200" cap="rnd">
            <a:solidFill>
              <a:schemeClr val="tx2"/>
            </a:solidFill>
            <a:prstDash val="sysDot"/>
            <a:round/>
            <a:headEnd/>
            <a:tailEnd type="triangle" w="med" len="med"/>
          </a:ln>
          <a:extLst>
            <a:ext uri="{909E8E84-426E-40dd-AFC4-6F175D3DCCD1}">
              <a14:hiddenFill xmlns:a14="http://schemas.microsoft.com/office/drawing/2010/main" xmlns="">
                <a:noFill/>
              </a14:hiddenFill>
            </a:ext>
          </a:extLst>
        </p:spPr>
        <p:txBody>
          <a:bodyPr wrap="none" lIns="108849" tIns="54424" rIns="108849" bIns="54424" anchor="ctr"/>
          <a:lstStyle/>
          <a:p>
            <a:endParaRPr lang="zh-CN" altLang="en-US"/>
          </a:p>
        </p:txBody>
      </p:sp>
      <p:grpSp>
        <p:nvGrpSpPr>
          <p:cNvPr id="20" name="组合 4"/>
          <p:cNvGrpSpPr/>
          <p:nvPr/>
        </p:nvGrpSpPr>
        <p:grpSpPr>
          <a:xfrm>
            <a:off x="9620685" y="1684259"/>
            <a:ext cx="1055328" cy="720534"/>
            <a:chOff x="8968177" y="4639440"/>
            <a:chExt cx="1089096" cy="1024760"/>
          </a:xfrm>
        </p:grpSpPr>
        <p:grpSp>
          <p:nvGrpSpPr>
            <p:cNvPr id="21" name="Group 22"/>
            <p:cNvGrpSpPr>
              <a:grpSpLocks/>
            </p:cNvGrpSpPr>
            <p:nvPr/>
          </p:nvGrpSpPr>
          <p:grpSpPr bwMode="auto">
            <a:xfrm>
              <a:off x="8968177" y="4639440"/>
              <a:ext cx="1089096" cy="1024760"/>
              <a:chOff x="432" y="1872"/>
              <a:chExt cx="1200" cy="1248"/>
            </a:xfrm>
          </p:grpSpPr>
          <p:sp>
            <p:nvSpPr>
              <p:cNvPr id="23" name="Oval 23"/>
              <p:cNvSpPr>
                <a:spLocks noChangeArrowheads="1"/>
              </p:cNvSpPr>
              <p:nvPr/>
            </p:nvSpPr>
            <p:spPr bwMode="gray">
              <a:xfrm>
                <a:off x="432" y="1872"/>
                <a:ext cx="1200" cy="1248"/>
              </a:xfrm>
              <a:prstGeom prst="ellipse">
                <a:avLst/>
              </a:prstGeom>
              <a:gradFill rotWithShape="1">
                <a:gsLst>
                  <a:gs pos="0">
                    <a:srgbClr val="B2B2B2"/>
                  </a:gs>
                  <a:gs pos="100000">
                    <a:srgbClr val="FFFFFF"/>
                  </a:gs>
                </a:gsLst>
                <a:lin ang="5400000" scaled="1"/>
              </a:gradFill>
              <a:ln>
                <a:noFill/>
              </a:ln>
              <a:extLst>
                <a:ext uri="{91240B29-F687-4f45-9708-019B960494DF}">
                  <a14:hiddenLine xmlns:a14="http://schemas.microsoft.com/office/drawing/2010/main" xmlns="" w="19050" algn="ctr">
                    <a:solidFill>
                      <a:srgbClr val="000000"/>
                    </a:solidFill>
                    <a:round/>
                    <a:headEnd/>
                    <a:tailEnd/>
                  </a14:hiddenLine>
                </a:ext>
              </a:extLst>
            </p:spPr>
            <p:txBody>
              <a:bodyPr wrap="none" anchor="ctr"/>
              <a:lstStyle/>
              <a:p>
                <a:endParaRPr lang="zh-CN" altLang="en-US"/>
              </a:p>
            </p:txBody>
          </p:sp>
          <p:sp>
            <p:nvSpPr>
              <p:cNvPr id="24" name="Oval 24"/>
              <p:cNvSpPr>
                <a:spLocks noChangeArrowheads="1"/>
              </p:cNvSpPr>
              <p:nvPr/>
            </p:nvSpPr>
            <p:spPr bwMode="gray">
              <a:xfrm>
                <a:off x="482" y="1929"/>
                <a:ext cx="1097" cy="1140"/>
              </a:xfrm>
              <a:prstGeom prst="ellipse">
                <a:avLst/>
              </a:prstGeom>
              <a:gradFill rotWithShape="1">
                <a:gsLst>
                  <a:gs pos="0">
                    <a:srgbClr val="DDDDDD"/>
                  </a:gs>
                  <a:gs pos="50000">
                    <a:srgbClr val="F6F6F6"/>
                  </a:gs>
                  <a:gs pos="100000">
                    <a:srgbClr val="DDDDDD"/>
                  </a:gs>
                </a:gsLst>
                <a:lin ang="5400000" scaled="1"/>
              </a:gradFill>
              <a:ln>
                <a:noFill/>
              </a:ln>
              <a:extLst>
                <a:ext uri="{91240B29-F687-4f45-9708-019B960494DF}">
                  <a14:hiddenLine xmlns:a14="http://schemas.microsoft.com/office/drawing/2010/main" xmlns="" w="19050" algn="ctr">
                    <a:solidFill>
                      <a:srgbClr val="000000"/>
                    </a:solidFill>
                    <a:round/>
                    <a:headEnd/>
                    <a:tailEnd/>
                  </a14:hiddenLine>
                </a:ext>
              </a:extLst>
            </p:spPr>
            <p:txBody>
              <a:bodyPr wrap="none" anchor="ctr"/>
              <a:lstStyle/>
              <a:p>
                <a:endParaRPr lang="zh-CN" altLang="en-US"/>
              </a:p>
            </p:txBody>
          </p:sp>
          <p:pic>
            <p:nvPicPr>
              <p:cNvPr id="25" name="Picture 25" descr="circuler_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522" y="1970"/>
                <a:ext cx="1024" cy="10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Oval 26"/>
              <p:cNvSpPr>
                <a:spLocks noChangeArrowheads="1"/>
              </p:cNvSpPr>
              <p:nvPr/>
            </p:nvSpPr>
            <p:spPr bwMode="gray">
              <a:xfrm>
                <a:off x="522" y="1970"/>
                <a:ext cx="1017" cy="1052"/>
              </a:xfrm>
              <a:prstGeom prst="ellipse">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w="9525" algn="ctr">
                <a:noFill/>
                <a:round/>
                <a:headEnd/>
                <a:tailEnd/>
              </a:ln>
              <a:effectLst/>
            </p:spPr>
            <p:txBody>
              <a:bodyPr wrap="none" anchor="ctr"/>
              <a:lstStyle/>
              <a:p>
                <a:pPr>
                  <a:defRPr/>
                </a:pPr>
                <a:endParaRPr lang="zh-CN" altLang="en-US"/>
              </a:p>
            </p:txBody>
          </p:sp>
          <p:sp>
            <p:nvSpPr>
              <p:cNvPr id="27" name="Freeform 27"/>
              <p:cNvSpPr>
                <a:spLocks/>
              </p:cNvSpPr>
              <p:nvPr/>
            </p:nvSpPr>
            <p:spPr bwMode="gray">
              <a:xfrm>
                <a:off x="627" y="1991"/>
                <a:ext cx="799" cy="366"/>
              </a:xfrm>
              <a:custGeom>
                <a:avLst/>
                <a:gdLst>
                  <a:gd name="T0" fmla="*/ 2 w 1321"/>
                  <a:gd name="T1" fmla="*/ 1 h 712"/>
                  <a:gd name="T2" fmla="*/ 2 w 1321"/>
                  <a:gd name="T3" fmla="*/ 1 h 712"/>
                  <a:gd name="T4" fmla="*/ 2 w 1321"/>
                  <a:gd name="T5" fmla="*/ 1 h 712"/>
                  <a:gd name="T6" fmla="*/ 2 w 1321"/>
                  <a:gd name="T7" fmla="*/ 1 h 712"/>
                  <a:gd name="T8" fmla="*/ 2 w 1321"/>
                  <a:gd name="T9" fmla="*/ 1 h 712"/>
                  <a:gd name="T10" fmla="*/ 2 w 1321"/>
                  <a:gd name="T11" fmla="*/ 1 h 712"/>
                  <a:gd name="T12" fmla="*/ 2 w 1321"/>
                  <a:gd name="T13" fmla="*/ 1 h 712"/>
                  <a:gd name="T14" fmla="*/ 2 w 1321"/>
                  <a:gd name="T15" fmla="*/ 1 h 712"/>
                  <a:gd name="T16" fmla="*/ 2 w 1321"/>
                  <a:gd name="T17" fmla="*/ 1 h 712"/>
                  <a:gd name="T18" fmla="*/ 1 w 1321"/>
                  <a:gd name="T19" fmla="*/ 1 h 712"/>
                  <a:gd name="T20" fmla="*/ 1 w 1321"/>
                  <a:gd name="T21" fmla="*/ 1 h 712"/>
                  <a:gd name="T22" fmla="*/ 1 w 1321"/>
                  <a:gd name="T23" fmla="*/ 1 h 712"/>
                  <a:gd name="T24" fmla="*/ 1 w 1321"/>
                  <a:gd name="T25" fmla="*/ 1 h 712"/>
                  <a:gd name="T26" fmla="*/ 1 w 1321"/>
                  <a:gd name="T27" fmla="*/ 1 h 712"/>
                  <a:gd name="T28" fmla="*/ 1 w 1321"/>
                  <a:gd name="T29" fmla="*/ 1 h 712"/>
                  <a:gd name="T30" fmla="*/ 1 w 1321"/>
                  <a:gd name="T31" fmla="*/ 1 h 712"/>
                  <a:gd name="T32" fmla="*/ 1 w 1321"/>
                  <a:gd name="T33" fmla="*/ 1 h 712"/>
                  <a:gd name="T34" fmla="*/ 1 w 1321"/>
                  <a:gd name="T35" fmla="*/ 1 h 712"/>
                  <a:gd name="T36" fmla="*/ 1 w 1321"/>
                  <a:gd name="T37" fmla="*/ 1 h 712"/>
                  <a:gd name="T38" fmla="*/ 1 w 1321"/>
                  <a:gd name="T39" fmla="*/ 1 h 712"/>
                  <a:gd name="T40" fmla="*/ 1 w 1321"/>
                  <a:gd name="T41" fmla="*/ 1 h 712"/>
                  <a:gd name="T42" fmla="*/ 1 w 1321"/>
                  <a:gd name="T43" fmla="*/ 1 h 712"/>
                  <a:gd name="T44" fmla="*/ 1 w 1321"/>
                  <a:gd name="T45" fmla="*/ 1 h 712"/>
                  <a:gd name="T46" fmla="*/ 1 w 1321"/>
                  <a:gd name="T47" fmla="*/ 1 h 712"/>
                  <a:gd name="T48" fmla="*/ 1 w 1321"/>
                  <a:gd name="T49" fmla="*/ 1 h 712"/>
                  <a:gd name="T50" fmla="*/ 1 w 1321"/>
                  <a:gd name="T51" fmla="*/ 1 h 712"/>
                  <a:gd name="T52" fmla="*/ 1 w 1321"/>
                  <a:gd name="T53" fmla="*/ 1 h 712"/>
                  <a:gd name="T54" fmla="*/ 1 w 1321"/>
                  <a:gd name="T55" fmla="*/ 1 h 712"/>
                  <a:gd name="T56" fmla="*/ 0 w 1321"/>
                  <a:gd name="T57" fmla="*/ 1 h 712"/>
                  <a:gd name="T58" fmla="*/ 0 w 1321"/>
                  <a:gd name="T59" fmla="*/ 1 h 712"/>
                  <a:gd name="T60" fmla="*/ 1 w 1321"/>
                  <a:gd name="T61" fmla="*/ 1 h 712"/>
                  <a:gd name="T62" fmla="*/ 1 w 1321"/>
                  <a:gd name="T63" fmla="*/ 1 h 712"/>
                  <a:gd name="T64" fmla="*/ 1 w 1321"/>
                  <a:gd name="T65" fmla="*/ 1 h 712"/>
                  <a:gd name="T66" fmla="*/ 1 w 1321"/>
                  <a:gd name="T67" fmla="*/ 1 h 712"/>
                  <a:gd name="T68" fmla="*/ 1 w 1321"/>
                  <a:gd name="T69" fmla="*/ 1 h 712"/>
                  <a:gd name="T70" fmla="*/ 1 w 1321"/>
                  <a:gd name="T71" fmla="*/ 1 h 712"/>
                  <a:gd name="T72" fmla="*/ 1 w 1321"/>
                  <a:gd name="T73" fmla="*/ 1 h 712"/>
                  <a:gd name="T74" fmla="*/ 1 w 1321"/>
                  <a:gd name="T75" fmla="*/ 1 h 712"/>
                  <a:gd name="T76" fmla="*/ 1 w 1321"/>
                  <a:gd name="T77" fmla="*/ 1 h 712"/>
                  <a:gd name="T78" fmla="*/ 1 w 1321"/>
                  <a:gd name="T79" fmla="*/ 1 h 712"/>
                  <a:gd name="T80" fmla="*/ 1 w 1321"/>
                  <a:gd name="T81" fmla="*/ 1 h 712"/>
                  <a:gd name="T82" fmla="*/ 1 w 1321"/>
                  <a:gd name="T83" fmla="*/ 0 h 712"/>
                  <a:gd name="T84" fmla="*/ 1 w 1321"/>
                  <a:gd name="T85" fmla="*/ 0 h 712"/>
                  <a:gd name="T86" fmla="*/ 1 w 1321"/>
                  <a:gd name="T87" fmla="*/ 1 h 712"/>
                  <a:gd name="T88" fmla="*/ 1 w 1321"/>
                  <a:gd name="T89" fmla="*/ 1 h 712"/>
                  <a:gd name="T90" fmla="*/ 1 w 1321"/>
                  <a:gd name="T91" fmla="*/ 1 h 712"/>
                  <a:gd name="T92" fmla="*/ 1 w 1321"/>
                  <a:gd name="T93" fmla="*/ 1 h 712"/>
                  <a:gd name="T94" fmla="*/ 1 w 1321"/>
                  <a:gd name="T95" fmla="*/ 1 h 712"/>
                  <a:gd name="T96" fmla="*/ 2 w 1321"/>
                  <a:gd name="T97" fmla="*/ 1 h 712"/>
                  <a:gd name="T98" fmla="*/ 2 w 1321"/>
                  <a:gd name="T99" fmla="*/ 1 h 712"/>
                  <a:gd name="T100" fmla="*/ 2 w 1321"/>
                  <a:gd name="T101" fmla="*/ 1 h 712"/>
                  <a:gd name="T102" fmla="*/ 2 w 1321"/>
                  <a:gd name="T103" fmla="*/ 1 h 712"/>
                  <a:gd name="T104" fmla="*/ 2 w 1321"/>
                  <a:gd name="T105" fmla="*/ 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9FFCC">
                      <a:alpha val="17998"/>
                    </a:srgbClr>
                  </a:gs>
                </a:gsLst>
                <a:lin ang="5400000" scaled="1"/>
              </a:gradFill>
              <a:ln>
                <a:noFill/>
              </a:ln>
              <a:extLst>
                <a:ext uri="{91240B29-F687-4f45-9708-019B960494DF}">
                  <a14:hiddenLine xmlns:a14="http://schemas.microsoft.com/office/drawing/2010/main" xmlns="" w="0">
                    <a:solidFill>
                      <a:srgbClr val="000000"/>
                    </a:solidFill>
                    <a:round/>
                    <a:headEnd/>
                    <a:tailEnd/>
                  </a14:hiddenLine>
                </a:ext>
              </a:extLst>
            </p:spPr>
            <p:txBody>
              <a:bodyPr/>
              <a:lstStyle/>
              <a:p>
                <a:endParaRPr lang="zh-CN" altLang="en-US"/>
              </a:p>
            </p:txBody>
          </p:sp>
          <p:grpSp>
            <p:nvGrpSpPr>
              <p:cNvPr id="28" name="Group 28"/>
              <p:cNvGrpSpPr>
                <a:grpSpLocks/>
              </p:cNvGrpSpPr>
              <p:nvPr/>
            </p:nvGrpSpPr>
            <p:grpSpPr bwMode="auto">
              <a:xfrm rot="-1297425" flipH="1" flipV="1">
                <a:off x="600" y="2791"/>
                <a:ext cx="888" cy="223"/>
                <a:chOff x="2532" y="1051"/>
                <a:chExt cx="893" cy="246"/>
              </a:xfrm>
            </p:grpSpPr>
            <p:grpSp>
              <p:nvGrpSpPr>
                <p:cNvPr id="29" name="Group 29"/>
                <p:cNvGrpSpPr>
                  <a:grpSpLocks/>
                </p:cNvGrpSpPr>
                <p:nvPr/>
              </p:nvGrpSpPr>
              <p:grpSpPr bwMode="auto">
                <a:xfrm>
                  <a:off x="2532" y="1051"/>
                  <a:ext cx="743" cy="185"/>
                  <a:chOff x="1565" y="2568"/>
                  <a:chExt cx="1118" cy="279"/>
                </a:xfrm>
              </p:grpSpPr>
              <p:sp>
                <p:nvSpPr>
                  <p:cNvPr id="35" name="AutoShape 30"/>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36" name="AutoShape 31"/>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37" name="AutoShape 32"/>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38" name="AutoShape 33"/>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grpSp>
            <p:grpSp>
              <p:nvGrpSpPr>
                <p:cNvPr id="30" name="Group 34"/>
                <p:cNvGrpSpPr>
                  <a:grpSpLocks/>
                </p:cNvGrpSpPr>
                <p:nvPr/>
              </p:nvGrpSpPr>
              <p:grpSpPr bwMode="auto">
                <a:xfrm rot="1353540">
                  <a:off x="2682" y="1111"/>
                  <a:ext cx="743" cy="186"/>
                  <a:chOff x="1565" y="2568"/>
                  <a:chExt cx="1118" cy="279"/>
                </a:xfrm>
              </p:grpSpPr>
              <p:sp>
                <p:nvSpPr>
                  <p:cNvPr id="31" name="AutoShape 35"/>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32" name="AutoShape 36"/>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33" name="AutoShape 37"/>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34" name="AutoShape 38"/>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grpSp>
          </p:grpSp>
        </p:grpSp>
        <p:sp>
          <p:nvSpPr>
            <p:cNvPr id="22" name="Text Box 47"/>
            <p:cNvSpPr txBox="1">
              <a:spLocks noChangeArrowheads="1"/>
            </p:cNvSpPr>
            <p:nvPr/>
          </p:nvSpPr>
          <p:spPr bwMode="auto">
            <a:xfrm>
              <a:off x="9006894" y="4983206"/>
              <a:ext cx="921298" cy="449397"/>
            </a:xfrm>
            <a:prstGeom prst="rect">
              <a:avLst/>
            </a:prstGeom>
            <a:noFill/>
            <a:ln>
              <a:noFill/>
            </a:ln>
            <a:effectLst>
              <a:outerShdw dist="17961" dir="2700000" algn="ctr" rotWithShape="0">
                <a:srgbClr val="FFFFFF">
                  <a:alpha val="50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30046" tIns="65023" rIns="130046" bIns="65023">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60000"/>
                </a:lnSpc>
                <a:spcBef>
                  <a:spcPct val="50000"/>
                </a:spcBef>
              </a:pPr>
              <a:r>
                <a:rPr lang="en-US" altLang="zh-CN" sz="2000" dirty="0">
                  <a:solidFill>
                    <a:srgbClr val="333333"/>
                  </a:solidFill>
                  <a:latin typeface="+mn-ea"/>
                  <a:ea typeface="+mn-ea"/>
                </a:rPr>
                <a:t>Data</a:t>
              </a:r>
            </a:p>
          </p:txBody>
        </p:sp>
      </p:grpSp>
      <p:grpSp>
        <p:nvGrpSpPr>
          <p:cNvPr id="39" name="组合 5"/>
          <p:cNvGrpSpPr/>
          <p:nvPr/>
        </p:nvGrpSpPr>
        <p:grpSpPr>
          <a:xfrm>
            <a:off x="8446206" y="2282968"/>
            <a:ext cx="1179600" cy="753315"/>
            <a:chOff x="9350378" y="3681018"/>
            <a:chExt cx="1318331" cy="1117070"/>
          </a:xfrm>
        </p:grpSpPr>
        <p:grpSp>
          <p:nvGrpSpPr>
            <p:cNvPr id="40" name="Group 5"/>
            <p:cNvGrpSpPr>
              <a:grpSpLocks/>
            </p:cNvGrpSpPr>
            <p:nvPr/>
          </p:nvGrpSpPr>
          <p:grpSpPr bwMode="auto">
            <a:xfrm>
              <a:off x="9401877" y="3681018"/>
              <a:ext cx="1169605" cy="1117070"/>
              <a:chOff x="1488" y="3122"/>
              <a:chExt cx="1235" cy="1198"/>
            </a:xfrm>
          </p:grpSpPr>
          <p:sp>
            <p:nvSpPr>
              <p:cNvPr id="42" name="Oval 6"/>
              <p:cNvSpPr>
                <a:spLocks noChangeArrowheads="1"/>
              </p:cNvSpPr>
              <p:nvPr/>
            </p:nvSpPr>
            <p:spPr bwMode="gray">
              <a:xfrm>
                <a:off x="1488" y="3122"/>
                <a:ext cx="1235" cy="1198"/>
              </a:xfrm>
              <a:prstGeom prst="ellipse">
                <a:avLst/>
              </a:prstGeom>
              <a:gradFill rotWithShape="1">
                <a:gsLst>
                  <a:gs pos="0">
                    <a:srgbClr val="B2B2B2"/>
                  </a:gs>
                  <a:gs pos="100000">
                    <a:srgbClr val="FFFFFF"/>
                  </a:gs>
                </a:gsLst>
                <a:lin ang="5400000" scaled="1"/>
              </a:gradFill>
              <a:ln>
                <a:noFill/>
              </a:ln>
              <a:extLst>
                <a:ext uri="{91240B29-F687-4f45-9708-019B960494DF}">
                  <a14:hiddenLine xmlns:a14="http://schemas.microsoft.com/office/drawing/2010/main" xmlns="" w="19050" algn="ctr">
                    <a:solidFill>
                      <a:srgbClr val="000000"/>
                    </a:solidFill>
                    <a:round/>
                    <a:headEnd/>
                    <a:tailEnd/>
                  </a14:hiddenLine>
                </a:ext>
              </a:extLst>
            </p:spPr>
            <p:txBody>
              <a:bodyPr wrap="none" anchor="ctr"/>
              <a:lstStyle/>
              <a:p>
                <a:endParaRPr lang="zh-CN" altLang="en-US"/>
              </a:p>
            </p:txBody>
          </p:sp>
          <p:sp>
            <p:nvSpPr>
              <p:cNvPr id="43" name="Oval 7"/>
              <p:cNvSpPr>
                <a:spLocks noChangeArrowheads="1"/>
              </p:cNvSpPr>
              <p:nvPr/>
            </p:nvSpPr>
            <p:spPr bwMode="gray">
              <a:xfrm>
                <a:off x="1540" y="3177"/>
                <a:ext cx="1128" cy="1094"/>
              </a:xfrm>
              <a:prstGeom prst="ellipse">
                <a:avLst/>
              </a:prstGeom>
              <a:gradFill rotWithShape="1">
                <a:gsLst>
                  <a:gs pos="0">
                    <a:srgbClr val="DDDDDD"/>
                  </a:gs>
                  <a:gs pos="50000">
                    <a:srgbClr val="F6F6F6"/>
                  </a:gs>
                  <a:gs pos="100000">
                    <a:srgbClr val="DDDDDD"/>
                  </a:gs>
                </a:gsLst>
                <a:lin ang="5400000" scaled="1"/>
              </a:gradFill>
              <a:ln>
                <a:noFill/>
              </a:ln>
              <a:extLst>
                <a:ext uri="{91240B29-F687-4f45-9708-019B960494DF}">
                  <a14:hiddenLine xmlns:a14="http://schemas.microsoft.com/office/drawing/2010/main" xmlns="" w="19050" algn="ctr">
                    <a:solidFill>
                      <a:srgbClr val="000000"/>
                    </a:solidFill>
                    <a:round/>
                    <a:headEnd/>
                    <a:tailEnd/>
                  </a14:hiddenLine>
                </a:ext>
              </a:extLst>
            </p:spPr>
            <p:txBody>
              <a:bodyPr wrap="none" anchor="ctr"/>
              <a:lstStyle/>
              <a:p>
                <a:endParaRPr lang="zh-CN" altLang="en-US"/>
              </a:p>
            </p:txBody>
          </p:sp>
          <p:pic>
            <p:nvPicPr>
              <p:cNvPr id="44" name="Picture 8" descr="circuler_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1581" y="3216"/>
                <a:ext cx="1053" cy="10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 name="Oval 9"/>
              <p:cNvSpPr>
                <a:spLocks noChangeArrowheads="1"/>
              </p:cNvSpPr>
              <p:nvPr/>
            </p:nvSpPr>
            <p:spPr bwMode="gray">
              <a:xfrm>
                <a:off x="1581" y="3216"/>
                <a:ext cx="1047" cy="1010"/>
              </a:xfrm>
              <a:prstGeom prst="ellipse">
                <a:avLst/>
              </a:prstGeom>
              <a:gradFill rotWithShape="1">
                <a:gsLst>
                  <a:gs pos="0">
                    <a:srgbClr val="CCCCFF">
                      <a:gamma/>
                      <a:shade val="26275"/>
                      <a:invGamma/>
                      <a:alpha val="89999"/>
                    </a:srgbClr>
                  </a:gs>
                  <a:gs pos="50000">
                    <a:srgbClr val="CCCCFF">
                      <a:alpha val="45000"/>
                    </a:srgbClr>
                  </a:gs>
                  <a:gs pos="100000">
                    <a:srgbClr val="CCCCFF">
                      <a:gamma/>
                      <a:shade val="26275"/>
                      <a:invGamma/>
                      <a:alpha val="89999"/>
                    </a:srgbClr>
                  </a:gs>
                </a:gsLst>
                <a:lin ang="5400000" scaled="1"/>
              </a:gradFill>
              <a:ln w="9525" algn="ctr">
                <a:noFill/>
                <a:round/>
                <a:headEnd/>
                <a:tailEnd/>
              </a:ln>
              <a:effectLst/>
            </p:spPr>
            <p:txBody>
              <a:bodyPr wrap="none" anchor="ctr"/>
              <a:lstStyle/>
              <a:p>
                <a:pPr>
                  <a:defRPr/>
                </a:pPr>
                <a:endParaRPr lang="zh-CN" altLang="en-US"/>
              </a:p>
            </p:txBody>
          </p:sp>
          <p:sp>
            <p:nvSpPr>
              <p:cNvPr id="46" name="Freeform 10"/>
              <p:cNvSpPr>
                <a:spLocks/>
              </p:cNvSpPr>
              <p:nvPr/>
            </p:nvSpPr>
            <p:spPr bwMode="gray">
              <a:xfrm>
                <a:off x="1689" y="3236"/>
                <a:ext cx="822" cy="351"/>
              </a:xfrm>
              <a:custGeom>
                <a:avLst/>
                <a:gdLst>
                  <a:gd name="T0" fmla="*/ 2 w 1321"/>
                  <a:gd name="T1" fmla="*/ 0 h 712"/>
                  <a:gd name="T2" fmla="*/ 2 w 1321"/>
                  <a:gd name="T3" fmla="*/ 0 h 712"/>
                  <a:gd name="T4" fmla="*/ 2 w 1321"/>
                  <a:gd name="T5" fmla="*/ 0 h 712"/>
                  <a:gd name="T6" fmla="*/ 2 w 1321"/>
                  <a:gd name="T7" fmla="*/ 0 h 712"/>
                  <a:gd name="T8" fmla="*/ 2 w 1321"/>
                  <a:gd name="T9" fmla="*/ 0 h 712"/>
                  <a:gd name="T10" fmla="*/ 2 w 1321"/>
                  <a:gd name="T11" fmla="*/ 0 h 712"/>
                  <a:gd name="T12" fmla="*/ 2 w 1321"/>
                  <a:gd name="T13" fmla="*/ 0 h 712"/>
                  <a:gd name="T14" fmla="*/ 2 w 1321"/>
                  <a:gd name="T15" fmla="*/ 0 h 712"/>
                  <a:gd name="T16" fmla="*/ 2 w 1321"/>
                  <a:gd name="T17" fmla="*/ 0 h 712"/>
                  <a:gd name="T18" fmla="*/ 2 w 1321"/>
                  <a:gd name="T19" fmla="*/ 0 h 712"/>
                  <a:gd name="T20" fmla="*/ 2 w 1321"/>
                  <a:gd name="T21" fmla="*/ 0 h 712"/>
                  <a:gd name="T22" fmla="*/ 2 w 1321"/>
                  <a:gd name="T23" fmla="*/ 0 h 712"/>
                  <a:gd name="T24" fmla="*/ 1 w 1321"/>
                  <a:gd name="T25" fmla="*/ 0 h 712"/>
                  <a:gd name="T26" fmla="*/ 1 w 1321"/>
                  <a:gd name="T27" fmla="*/ 0 h 712"/>
                  <a:gd name="T28" fmla="*/ 1 w 1321"/>
                  <a:gd name="T29" fmla="*/ 0 h 712"/>
                  <a:gd name="T30" fmla="*/ 1 w 1321"/>
                  <a:gd name="T31" fmla="*/ 0 h 712"/>
                  <a:gd name="T32" fmla="*/ 1 w 1321"/>
                  <a:gd name="T33" fmla="*/ 0 h 712"/>
                  <a:gd name="T34" fmla="*/ 1 w 1321"/>
                  <a:gd name="T35" fmla="*/ 0 h 712"/>
                  <a:gd name="T36" fmla="*/ 1 w 1321"/>
                  <a:gd name="T37" fmla="*/ 0 h 712"/>
                  <a:gd name="T38" fmla="*/ 1 w 1321"/>
                  <a:gd name="T39" fmla="*/ 0 h 712"/>
                  <a:gd name="T40" fmla="*/ 1 w 1321"/>
                  <a:gd name="T41" fmla="*/ 0 h 712"/>
                  <a:gd name="T42" fmla="*/ 1 w 1321"/>
                  <a:gd name="T43" fmla="*/ 0 h 712"/>
                  <a:gd name="T44" fmla="*/ 1 w 1321"/>
                  <a:gd name="T45" fmla="*/ 0 h 712"/>
                  <a:gd name="T46" fmla="*/ 1 w 1321"/>
                  <a:gd name="T47" fmla="*/ 0 h 712"/>
                  <a:gd name="T48" fmla="*/ 1 w 1321"/>
                  <a:gd name="T49" fmla="*/ 0 h 712"/>
                  <a:gd name="T50" fmla="*/ 1 w 1321"/>
                  <a:gd name="T51" fmla="*/ 0 h 712"/>
                  <a:gd name="T52" fmla="*/ 1 w 1321"/>
                  <a:gd name="T53" fmla="*/ 0 h 712"/>
                  <a:gd name="T54" fmla="*/ 1 w 1321"/>
                  <a:gd name="T55" fmla="*/ 0 h 712"/>
                  <a:gd name="T56" fmla="*/ 0 w 1321"/>
                  <a:gd name="T57" fmla="*/ 0 h 712"/>
                  <a:gd name="T58" fmla="*/ 0 w 1321"/>
                  <a:gd name="T59" fmla="*/ 0 h 712"/>
                  <a:gd name="T60" fmla="*/ 1 w 1321"/>
                  <a:gd name="T61" fmla="*/ 0 h 712"/>
                  <a:gd name="T62" fmla="*/ 1 w 1321"/>
                  <a:gd name="T63" fmla="*/ 0 h 712"/>
                  <a:gd name="T64" fmla="*/ 1 w 1321"/>
                  <a:gd name="T65" fmla="*/ 0 h 712"/>
                  <a:gd name="T66" fmla="*/ 1 w 1321"/>
                  <a:gd name="T67" fmla="*/ 0 h 712"/>
                  <a:gd name="T68" fmla="*/ 1 w 1321"/>
                  <a:gd name="T69" fmla="*/ 0 h 712"/>
                  <a:gd name="T70" fmla="*/ 1 w 1321"/>
                  <a:gd name="T71" fmla="*/ 0 h 712"/>
                  <a:gd name="T72" fmla="*/ 1 w 1321"/>
                  <a:gd name="T73" fmla="*/ 0 h 712"/>
                  <a:gd name="T74" fmla="*/ 1 w 1321"/>
                  <a:gd name="T75" fmla="*/ 0 h 712"/>
                  <a:gd name="T76" fmla="*/ 1 w 1321"/>
                  <a:gd name="T77" fmla="*/ 0 h 712"/>
                  <a:gd name="T78" fmla="*/ 1 w 1321"/>
                  <a:gd name="T79" fmla="*/ 0 h 712"/>
                  <a:gd name="T80" fmla="*/ 1 w 1321"/>
                  <a:gd name="T81" fmla="*/ 0 h 712"/>
                  <a:gd name="T82" fmla="*/ 1 w 1321"/>
                  <a:gd name="T83" fmla="*/ 0 h 712"/>
                  <a:gd name="T84" fmla="*/ 1 w 1321"/>
                  <a:gd name="T85" fmla="*/ 0 h 712"/>
                  <a:gd name="T86" fmla="*/ 1 w 1321"/>
                  <a:gd name="T87" fmla="*/ 0 h 712"/>
                  <a:gd name="T88" fmla="*/ 1 w 1321"/>
                  <a:gd name="T89" fmla="*/ 0 h 712"/>
                  <a:gd name="T90" fmla="*/ 2 w 1321"/>
                  <a:gd name="T91" fmla="*/ 0 h 712"/>
                  <a:gd name="T92" fmla="*/ 2 w 1321"/>
                  <a:gd name="T93" fmla="*/ 0 h 712"/>
                  <a:gd name="T94" fmla="*/ 2 w 1321"/>
                  <a:gd name="T95" fmla="*/ 0 h 712"/>
                  <a:gd name="T96" fmla="*/ 2 w 1321"/>
                  <a:gd name="T97" fmla="*/ 0 h 712"/>
                  <a:gd name="T98" fmla="*/ 2 w 1321"/>
                  <a:gd name="T99" fmla="*/ 0 h 712"/>
                  <a:gd name="T100" fmla="*/ 2 w 1321"/>
                  <a:gd name="T101" fmla="*/ 0 h 712"/>
                  <a:gd name="T102" fmla="*/ 2 w 1321"/>
                  <a:gd name="T103" fmla="*/ 0 h 712"/>
                  <a:gd name="T104" fmla="*/ 2 w 1321"/>
                  <a:gd name="T105" fmla="*/ 0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CCCCFF">
                      <a:alpha val="17998"/>
                    </a:srgbClr>
                  </a:gs>
                </a:gsLst>
                <a:lin ang="5400000" scaled="1"/>
              </a:gradFill>
              <a:ln>
                <a:noFill/>
              </a:ln>
              <a:extLst>
                <a:ext uri="{91240B29-F687-4f45-9708-019B960494DF}">
                  <a14:hiddenLine xmlns:a14="http://schemas.microsoft.com/office/drawing/2010/main" xmlns="" w="0">
                    <a:solidFill>
                      <a:srgbClr val="000000"/>
                    </a:solidFill>
                    <a:round/>
                    <a:headEnd/>
                    <a:tailEnd/>
                  </a14:hiddenLine>
                </a:ext>
              </a:extLst>
            </p:spPr>
            <p:txBody>
              <a:bodyPr/>
              <a:lstStyle/>
              <a:p>
                <a:endParaRPr lang="zh-CN" altLang="en-US"/>
              </a:p>
            </p:txBody>
          </p:sp>
          <p:grpSp>
            <p:nvGrpSpPr>
              <p:cNvPr id="47" name="Group 11"/>
              <p:cNvGrpSpPr>
                <a:grpSpLocks/>
              </p:cNvGrpSpPr>
              <p:nvPr/>
            </p:nvGrpSpPr>
            <p:grpSpPr bwMode="auto">
              <a:xfrm rot="-1297425" flipH="1" flipV="1">
                <a:off x="1661" y="4004"/>
                <a:ext cx="914" cy="214"/>
                <a:chOff x="2532" y="1051"/>
                <a:chExt cx="893" cy="246"/>
              </a:xfrm>
            </p:grpSpPr>
            <p:grpSp>
              <p:nvGrpSpPr>
                <p:cNvPr id="48" name="Group 12"/>
                <p:cNvGrpSpPr>
                  <a:grpSpLocks/>
                </p:cNvGrpSpPr>
                <p:nvPr/>
              </p:nvGrpSpPr>
              <p:grpSpPr bwMode="auto">
                <a:xfrm>
                  <a:off x="2532" y="1051"/>
                  <a:ext cx="743" cy="185"/>
                  <a:chOff x="1565" y="2568"/>
                  <a:chExt cx="1118" cy="279"/>
                </a:xfrm>
              </p:grpSpPr>
              <p:sp>
                <p:nvSpPr>
                  <p:cNvPr id="54" name="AutoShape 1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55" name="AutoShape 1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56" name="AutoShape 1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57" name="AutoShape 1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grpSp>
            <p:grpSp>
              <p:nvGrpSpPr>
                <p:cNvPr id="49" name="Group 17"/>
                <p:cNvGrpSpPr>
                  <a:grpSpLocks/>
                </p:cNvGrpSpPr>
                <p:nvPr/>
              </p:nvGrpSpPr>
              <p:grpSpPr bwMode="auto">
                <a:xfrm rot="1353540">
                  <a:off x="2682" y="1111"/>
                  <a:ext cx="743" cy="186"/>
                  <a:chOff x="1565" y="2568"/>
                  <a:chExt cx="1118" cy="279"/>
                </a:xfrm>
              </p:grpSpPr>
              <p:sp>
                <p:nvSpPr>
                  <p:cNvPr id="50" name="AutoShape 1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51" name="AutoShape 1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52" name="AutoShape 2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53" name="AutoShape 2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grpSp>
          </p:grpSp>
        </p:grpSp>
        <p:sp>
          <p:nvSpPr>
            <p:cNvPr id="41" name="Text Box 48"/>
            <p:cNvSpPr txBox="1">
              <a:spLocks noChangeArrowheads="1"/>
            </p:cNvSpPr>
            <p:nvPr/>
          </p:nvSpPr>
          <p:spPr bwMode="auto">
            <a:xfrm>
              <a:off x="9350378" y="4047138"/>
              <a:ext cx="1318331" cy="468561"/>
            </a:xfrm>
            <a:prstGeom prst="rect">
              <a:avLst/>
            </a:prstGeom>
            <a:noFill/>
            <a:ln>
              <a:noFill/>
            </a:ln>
            <a:effectLst>
              <a:outerShdw dist="17961" dir="2700000" algn="ctr" rotWithShape="0">
                <a:srgbClr val="FFFFFF">
                  <a:alpha val="50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30046" tIns="65023" rIns="130046" bIns="65023">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60000"/>
                </a:lnSpc>
                <a:spcBef>
                  <a:spcPct val="50000"/>
                </a:spcBef>
              </a:pPr>
              <a:r>
                <a:rPr lang="en-US" altLang="zh-CN" sz="2000" dirty="0">
                  <a:solidFill>
                    <a:srgbClr val="333333"/>
                  </a:solidFill>
                  <a:latin typeface="+mn-ea"/>
                  <a:ea typeface="+mn-ea"/>
                </a:rPr>
                <a:t>Model</a:t>
              </a:r>
            </a:p>
          </p:txBody>
        </p:sp>
      </p:grpSp>
      <p:grpSp>
        <p:nvGrpSpPr>
          <p:cNvPr id="58" name="Group 50"/>
          <p:cNvGrpSpPr>
            <a:grpSpLocks/>
          </p:cNvGrpSpPr>
          <p:nvPr/>
        </p:nvGrpSpPr>
        <p:grpSpPr bwMode="auto">
          <a:xfrm>
            <a:off x="8522111" y="919714"/>
            <a:ext cx="1024835" cy="742577"/>
            <a:chOff x="1175" y="756"/>
            <a:chExt cx="1040" cy="1040"/>
          </a:xfrm>
        </p:grpSpPr>
        <p:sp>
          <p:nvSpPr>
            <p:cNvPr id="59" name="Oval 51"/>
            <p:cNvSpPr>
              <a:spLocks noChangeArrowheads="1"/>
            </p:cNvSpPr>
            <p:nvPr/>
          </p:nvSpPr>
          <p:spPr bwMode="gray">
            <a:xfrm>
              <a:off x="1175" y="756"/>
              <a:ext cx="1040" cy="1040"/>
            </a:xfrm>
            <a:prstGeom prst="ellipse">
              <a:avLst/>
            </a:prstGeom>
            <a:gradFill rotWithShape="1">
              <a:gsLst>
                <a:gs pos="0">
                  <a:srgbClr val="B2B2B2"/>
                </a:gs>
                <a:gs pos="100000">
                  <a:srgbClr val="FFFFFF"/>
                </a:gs>
              </a:gsLst>
              <a:lin ang="5400000" scaled="1"/>
            </a:gradFill>
            <a:ln>
              <a:noFill/>
            </a:ln>
            <a:extLst>
              <a:ext uri="{91240B29-F687-4f45-9708-019B960494DF}">
                <a14:hiddenLine xmlns:a14="http://schemas.microsoft.com/office/drawing/2010/main" xmlns="" w="19050" algn="ctr">
                  <a:solidFill>
                    <a:srgbClr val="000000"/>
                  </a:solidFill>
                  <a:round/>
                  <a:headEnd/>
                  <a:tailEnd/>
                </a14:hiddenLine>
              </a:ext>
            </a:extLst>
          </p:spPr>
          <p:txBody>
            <a:bodyPr wrap="none" anchor="ctr"/>
            <a:lstStyle/>
            <a:p>
              <a:endParaRPr lang="zh-CN" altLang="en-US"/>
            </a:p>
          </p:txBody>
        </p:sp>
        <p:sp>
          <p:nvSpPr>
            <p:cNvPr id="60" name="Oval 52"/>
            <p:cNvSpPr>
              <a:spLocks noChangeArrowheads="1"/>
            </p:cNvSpPr>
            <p:nvPr/>
          </p:nvSpPr>
          <p:spPr bwMode="gray">
            <a:xfrm>
              <a:off x="1219" y="804"/>
              <a:ext cx="949" cy="950"/>
            </a:xfrm>
            <a:prstGeom prst="ellipse">
              <a:avLst/>
            </a:prstGeom>
            <a:gradFill rotWithShape="1">
              <a:gsLst>
                <a:gs pos="0">
                  <a:srgbClr val="DDDDDD"/>
                </a:gs>
                <a:gs pos="50000">
                  <a:srgbClr val="F6F6F6"/>
                </a:gs>
                <a:gs pos="100000">
                  <a:srgbClr val="DDDDDD"/>
                </a:gs>
              </a:gsLst>
              <a:lin ang="5400000" scaled="1"/>
            </a:gradFill>
            <a:ln>
              <a:noFill/>
            </a:ln>
            <a:extLst>
              <a:ext uri="{91240B29-F687-4f45-9708-019B960494DF}">
                <a14:hiddenLine xmlns:a14="http://schemas.microsoft.com/office/drawing/2010/main" xmlns="" w="19050" algn="ctr">
                  <a:solidFill>
                    <a:srgbClr val="000000"/>
                  </a:solidFill>
                  <a:round/>
                  <a:headEnd/>
                  <a:tailEnd/>
                </a14:hiddenLine>
              </a:ext>
            </a:extLst>
          </p:spPr>
          <p:txBody>
            <a:bodyPr wrap="none" anchor="ctr"/>
            <a:lstStyle/>
            <a:p>
              <a:endParaRPr lang="zh-CN" altLang="en-US"/>
            </a:p>
          </p:txBody>
        </p:sp>
        <p:pic>
          <p:nvPicPr>
            <p:cNvPr id="61" name="Picture 53" descr="circuler_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gray">
            <a:xfrm>
              <a:off x="1253" y="838"/>
              <a:ext cx="887" cy="8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2" name="Oval 54"/>
            <p:cNvSpPr>
              <a:spLocks noChangeArrowheads="1"/>
            </p:cNvSpPr>
            <p:nvPr/>
          </p:nvSpPr>
          <p:spPr bwMode="gray">
            <a:xfrm>
              <a:off x="1253" y="838"/>
              <a:ext cx="881" cy="876"/>
            </a:xfrm>
            <a:prstGeom prst="ellipse">
              <a:avLst/>
            </a:prstGeom>
            <a:gradFill rotWithShape="1">
              <a:gsLst>
                <a:gs pos="0">
                  <a:srgbClr val="FFFF99">
                    <a:gamma/>
                    <a:shade val="26275"/>
                    <a:invGamma/>
                    <a:alpha val="89999"/>
                  </a:srgbClr>
                </a:gs>
                <a:gs pos="50000">
                  <a:srgbClr val="FFFF99">
                    <a:alpha val="45000"/>
                  </a:srgbClr>
                </a:gs>
                <a:gs pos="100000">
                  <a:srgbClr val="FFFF99">
                    <a:gamma/>
                    <a:shade val="26275"/>
                    <a:invGamma/>
                    <a:alpha val="89999"/>
                  </a:srgbClr>
                </a:gs>
              </a:gsLst>
              <a:lin ang="5400000" scaled="1"/>
            </a:gradFill>
            <a:ln w="9525" algn="ctr">
              <a:noFill/>
              <a:round/>
              <a:headEnd/>
              <a:tailEnd/>
            </a:ln>
            <a:effectLst/>
          </p:spPr>
          <p:txBody>
            <a:bodyPr wrap="none" anchor="ctr"/>
            <a:lstStyle/>
            <a:p>
              <a:pPr>
                <a:defRPr/>
              </a:pPr>
              <a:endParaRPr lang="zh-CN" altLang="en-US"/>
            </a:p>
          </p:txBody>
        </p:sp>
        <p:sp>
          <p:nvSpPr>
            <p:cNvPr id="63" name="Freeform 55"/>
            <p:cNvSpPr>
              <a:spLocks/>
            </p:cNvSpPr>
            <p:nvPr/>
          </p:nvSpPr>
          <p:spPr bwMode="gray">
            <a:xfrm>
              <a:off x="1344" y="855"/>
              <a:ext cx="692" cy="305"/>
            </a:xfrm>
            <a:custGeom>
              <a:avLst/>
              <a:gdLst>
                <a:gd name="T0" fmla="*/ 1 w 1321"/>
                <a:gd name="T1" fmla="*/ 0 h 712"/>
                <a:gd name="T2" fmla="*/ 1 w 1321"/>
                <a:gd name="T3" fmla="*/ 0 h 712"/>
                <a:gd name="T4" fmla="*/ 1 w 1321"/>
                <a:gd name="T5" fmla="*/ 0 h 712"/>
                <a:gd name="T6" fmla="*/ 1 w 1321"/>
                <a:gd name="T7" fmla="*/ 0 h 712"/>
                <a:gd name="T8" fmla="*/ 1 w 1321"/>
                <a:gd name="T9" fmla="*/ 0 h 712"/>
                <a:gd name="T10" fmla="*/ 1 w 1321"/>
                <a:gd name="T11" fmla="*/ 0 h 712"/>
                <a:gd name="T12" fmla="*/ 1 w 1321"/>
                <a:gd name="T13" fmla="*/ 0 h 712"/>
                <a:gd name="T14" fmla="*/ 1 w 1321"/>
                <a:gd name="T15" fmla="*/ 0 h 712"/>
                <a:gd name="T16" fmla="*/ 1 w 1321"/>
                <a:gd name="T17" fmla="*/ 0 h 712"/>
                <a:gd name="T18" fmla="*/ 1 w 1321"/>
                <a:gd name="T19" fmla="*/ 0 h 712"/>
                <a:gd name="T20" fmla="*/ 1 w 1321"/>
                <a:gd name="T21" fmla="*/ 0 h 712"/>
                <a:gd name="T22" fmla="*/ 1 w 1321"/>
                <a:gd name="T23" fmla="*/ 0 h 712"/>
                <a:gd name="T24" fmla="*/ 1 w 1321"/>
                <a:gd name="T25" fmla="*/ 0 h 712"/>
                <a:gd name="T26" fmla="*/ 1 w 1321"/>
                <a:gd name="T27" fmla="*/ 0 h 712"/>
                <a:gd name="T28" fmla="*/ 1 w 1321"/>
                <a:gd name="T29" fmla="*/ 0 h 712"/>
                <a:gd name="T30" fmla="*/ 1 w 1321"/>
                <a:gd name="T31" fmla="*/ 0 h 712"/>
                <a:gd name="T32" fmla="*/ 1 w 1321"/>
                <a:gd name="T33" fmla="*/ 0 h 712"/>
                <a:gd name="T34" fmla="*/ 1 w 1321"/>
                <a:gd name="T35" fmla="*/ 0 h 712"/>
                <a:gd name="T36" fmla="*/ 1 w 1321"/>
                <a:gd name="T37" fmla="*/ 0 h 712"/>
                <a:gd name="T38" fmla="*/ 1 w 1321"/>
                <a:gd name="T39" fmla="*/ 0 h 712"/>
                <a:gd name="T40" fmla="*/ 1 w 1321"/>
                <a:gd name="T41" fmla="*/ 0 h 712"/>
                <a:gd name="T42" fmla="*/ 1 w 1321"/>
                <a:gd name="T43" fmla="*/ 0 h 712"/>
                <a:gd name="T44" fmla="*/ 1 w 1321"/>
                <a:gd name="T45" fmla="*/ 0 h 712"/>
                <a:gd name="T46" fmla="*/ 1 w 1321"/>
                <a:gd name="T47" fmla="*/ 0 h 712"/>
                <a:gd name="T48" fmla="*/ 1 w 1321"/>
                <a:gd name="T49" fmla="*/ 0 h 712"/>
                <a:gd name="T50" fmla="*/ 1 w 1321"/>
                <a:gd name="T51" fmla="*/ 0 h 712"/>
                <a:gd name="T52" fmla="*/ 1 w 1321"/>
                <a:gd name="T53" fmla="*/ 0 h 712"/>
                <a:gd name="T54" fmla="*/ 1 w 1321"/>
                <a:gd name="T55" fmla="*/ 0 h 712"/>
                <a:gd name="T56" fmla="*/ 0 w 1321"/>
                <a:gd name="T57" fmla="*/ 0 h 712"/>
                <a:gd name="T58" fmla="*/ 0 w 1321"/>
                <a:gd name="T59" fmla="*/ 0 h 712"/>
                <a:gd name="T60" fmla="*/ 1 w 1321"/>
                <a:gd name="T61" fmla="*/ 0 h 712"/>
                <a:gd name="T62" fmla="*/ 1 w 1321"/>
                <a:gd name="T63" fmla="*/ 0 h 712"/>
                <a:gd name="T64" fmla="*/ 1 w 1321"/>
                <a:gd name="T65" fmla="*/ 0 h 712"/>
                <a:gd name="T66" fmla="*/ 1 w 1321"/>
                <a:gd name="T67" fmla="*/ 0 h 712"/>
                <a:gd name="T68" fmla="*/ 1 w 1321"/>
                <a:gd name="T69" fmla="*/ 0 h 712"/>
                <a:gd name="T70" fmla="*/ 1 w 1321"/>
                <a:gd name="T71" fmla="*/ 0 h 712"/>
                <a:gd name="T72" fmla="*/ 1 w 1321"/>
                <a:gd name="T73" fmla="*/ 0 h 712"/>
                <a:gd name="T74" fmla="*/ 1 w 1321"/>
                <a:gd name="T75" fmla="*/ 0 h 712"/>
                <a:gd name="T76" fmla="*/ 1 w 1321"/>
                <a:gd name="T77" fmla="*/ 0 h 712"/>
                <a:gd name="T78" fmla="*/ 1 w 1321"/>
                <a:gd name="T79" fmla="*/ 0 h 712"/>
                <a:gd name="T80" fmla="*/ 1 w 1321"/>
                <a:gd name="T81" fmla="*/ 0 h 712"/>
                <a:gd name="T82" fmla="*/ 1 w 1321"/>
                <a:gd name="T83" fmla="*/ 0 h 712"/>
                <a:gd name="T84" fmla="*/ 1 w 1321"/>
                <a:gd name="T85" fmla="*/ 0 h 712"/>
                <a:gd name="T86" fmla="*/ 1 w 1321"/>
                <a:gd name="T87" fmla="*/ 0 h 712"/>
                <a:gd name="T88" fmla="*/ 1 w 1321"/>
                <a:gd name="T89" fmla="*/ 0 h 712"/>
                <a:gd name="T90" fmla="*/ 1 w 1321"/>
                <a:gd name="T91" fmla="*/ 0 h 712"/>
                <a:gd name="T92" fmla="*/ 1 w 1321"/>
                <a:gd name="T93" fmla="*/ 0 h 712"/>
                <a:gd name="T94" fmla="*/ 1 w 1321"/>
                <a:gd name="T95" fmla="*/ 0 h 712"/>
                <a:gd name="T96" fmla="*/ 1 w 1321"/>
                <a:gd name="T97" fmla="*/ 0 h 712"/>
                <a:gd name="T98" fmla="*/ 1 w 1321"/>
                <a:gd name="T99" fmla="*/ 0 h 712"/>
                <a:gd name="T100" fmla="*/ 1 w 1321"/>
                <a:gd name="T101" fmla="*/ 0 h 712"/>
                <a:gd name="T102" fmla="*/ 1 w 1321"/>
                <a:gd name="T103" fmla="*/ 0 h 712"/>
                <a:gd name="T104" fmla="*/ 1 w 1321"/>
                <a:gd name="T105" fmla="*/ 0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FF99">
                    <a:alpha val="17998"/>
                  </a:srgbClr>
                </a:gs>
              </a:gsLst>
              <a:lin ang="5400000" scaled="1"/>
            </a:gradFill>
            <a:ln>
              <a:noFill/>
            </a:ln>
            <a:extLst>
              <a:ext uri="{91240B29-F687-4f45-9708-019B960494DF}">
                <a14:hiddenLine xmlns:a14="http://schemas.microsoft.com/office/drawing/2010/main" xmlns="" w="0">
                  <a:solidFill>
                    <a:srgbClr val="000000"/>
                  </a:solidFill>
                  <a:round/>
                  <a:headEnd/>
                  <a:tailEnd/>
                </a14:hiddenLine>
              </a:ext>
            </a:extLst>
          </p:spPr>
          <p:txBody>
            <a:bodyPr/>
            <a:lstStyle/>
            <a:p>
              <a:endParaRPr lang="zh-CN" altLang="en-US"/>
            </a:p>
          </p:txBody>
        </p:sp>
        <p:sp>
          <p:nvSpPr>
            <p:cNvPr id="64" name="Text Box 56"/>
            <p:cNvSpPr txBox="1">
              <a:spLocks noChangeArrowheads="1"/>
            </p:cNvSpPr>
            <p:nvPr/>
          </p:nvSpPr>
          <p:spPr bwMode="auto">
            <a:xfrm>
              <a:off x="1256" y="1145"/>
              <a:ext cx="909" cy="388"/>
            </a:xfrm>
            <a:prstGeom prst="rect">
              <a:avLst/>
            </a:prstGeom>
            <a:noFill/>
            <a:ln>
              <a:noFill/>
            </a:ln>
            <a:effectLst>
              <a:outerShdw dist="17961" dir="2700000" algn="ctr" rotWithShape="0">
                <a:srgbClr val="FFFFFF">
                  <a:alpha val="50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60000"/>
                </a:lnSpc>
                <a:spcBef>
                  <a:spcPct val="50000"/>
                </a:spcBef>
              </a:pPr>
              <a:r>
                <a:rPr lang="en-US" altLang="zh-CN" sz="2000" dirty="0">
                  <a:solidFill>
                    <a:srgbClr val="333333"/>
                  </a:solidFill>
                  <a:latin typeface="+mn-ea"/>
                  <a:ea typeface="+mn-ea"/>
                </a:rPr>
                <a:t>Rule</a:t>
              </a:r>
            </a:p>
          </p:txBody>
        </p:sp>
        <p:grpSp>
          <p:nvGrpSpPr>
            <p:cNvPr id="65" name="Group 57"/>
            <p:cNvGrpSpPr>
              <a:grpSpLocks/>
            </p:cNvGrpSpPr>
            <p:nvPr/>
          </p:nvGrpSpPr>
          <p:grpSpPr bwMode="auto">
            <a:xfrm rot="-1297425" flipH="1" flipV="1">
              <a:off x="1316" y="1510"/>
              <a:ext cx="769" cy="193"/>
              <a:chOff x="2532" y="1051"/>
              <a:chExt cx="893" cy="246"/>
            </a:xfrm>
          </p:grpSpPr>
          <p:grpSp>
            <p:nvGrpSpPr>
              <p:cNvPr id="66" name="Group 58"/>
              <p:cNvGrpSpPr>
                <a:grpSpLocks/>
              </p:cNvGrpSpPr>
              <p:nvPr/>
            </p:nvGrpSpPr>
            <p:grpSpPr bwMode="auto">
              <a:xfrm>
                <a:off x="2532" y="1051"/>
                <a:ext cx="743" cy="185"/>
                <a:chOff x="1565" y="2568"/>
                <a:chExt cx="1118" cy="279"/>
              </a:xfrm>
            </p:grpSpPr>
            <p:sp>
              <p:nvSpPr>
                <p:cNvPr id="72" name="AutoShape 59"/>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73" name="AutoShape 60"/>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74" name="AutoShape 61"/>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75" name="AutoShape 62"/>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grpSp>
          <p:grpSp>
            <p:nvGrpSpPr>
              <p:cNvPr id="67" name="Group 63"/>
              <p:cNvGrpSpPr>
                <a:grpSpLocks/>
              </p:cNvGrpSpPr>
              <p:nvPr/>
            </p:nvGrpSpPr>
            <p:grpSpPr bwMode="auto">
              <a:xfrm rot="1353540">
                <a:off x="2682" y="1111"/>
                <a:ext cx="743" cy="186"/>
                <a:chOff x="1565" y="2568"/>
                <a:chExt cx="1118" cy="279"/>
              </a:xfrm>
            </p:grpSpPr>
            <p:sp>
              <p:nvSpPr>
                <p:cNvPr id="68" name="AutoShape 64"/>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69" name="AutoShape 65"/>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70" name="AutoShape 66"/>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71" name="AutoShape 67"/>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grpSp>
        </p:grpSp>
      </p:grpSp>
      <p:sp>
        <p:nvSpPr>
          <p:cNvPr id="76" name="Freeform 4"/>
          <p:cNvSpPr>
            <a:spLocks/>
          </p:cNvSpPr>
          <p:nvPr/>
        </p:nvSpPr>
        <p:spPr bwMode="auto">
          <a:xfrm>
            <a:off x="6566331" y="3036282"/>
            <a:ext cx="4753280" cy="267756"/>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99CC00"/>
              </a:gs>
              <a:gs pos="100000">
                <a:srgbClr val="FFFFFF"/>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lIns="76535" tIns="38268" rIns="76535" bIns="38268" anchor="ctr"/>
          <a:lstStyle/>
          <a:p>
            <a:endParaRPr lang="zh-CN" altLang="en-US"/>
          </a:p>
        </p:txBody>
      </p:sp>
      <p:sp>
        <p:nvSpPr>
          <p:cNvPr id="77" name="AutoShape 8"/>
          <p:cNvSpPr>
            <a:spLocks noChangeArrowheads="1"/>
          </p:cNvSpPr>
          <p:nvPr/>
        </p:nvSpPr>
        <p:spPr bwMode="auto">
          <a:xfrm>
            <a:off x="1051440" y="3786866"/>
            <a:ext cx="3909033" cy="2652518"/>
          </a:xfrm>
          <a:prstGeom prst="roundRect">
            <a:avLst>
              <a:gd name="adj" fmla="val 4690"/>
            </a:avLst>
          </a:prstGeom>
          <a:noFill/>
          <a:ln w="57150">
            <a:solidFill>
              <a:schemeClr val="accent1">
                <a:lumMod val="60000"/>
                <a:lumOff val="40000"/>
              </a:schemeClr>
            </a:solidFill>
            <a:round/>
            <a:headEnd/>
            <a:tailEnd/>
          </a:ln>
          <a:extLst>
            <a:ext uri="{909E8E84-426E-40dd-AFC4-6F175D3DCCD1}">
              <a14:hiddenFill xmlns:a14="http://schemas.microsoft.com/office/drawing/2010/main" xmlns="">
                <a:solidFill>
                  <a:srgbClr val="FFFFFF"/>
                </a:solidFill>
              </a14:hiddenFill>
            </a:ext>
          </a:extLst>
        </p:spPr>
        <p:txBody>
          <a:bodyPr wrap="none" lIns="76535" tIns="38268" rIns="76535" bIns="38268" anchor="ctr"/>
          <a:lstStyle/>
          <a:p>
            <a:endParaRPr lang="zh-CN" altLang="en-US"/>
          </a:p>
        </p:txBody>
      </p:sp>
      <p:sp>
        <p:nvSpPr>
          <p:cNvPr id="78" name="AutoShape 9"/>
          <p:cNvSpPr>
            <a:spLocks noChangeArrowheads="1"/>
          </p:cNvSpPr>
          <p:nvPr/>
        </p:nvSpPr>
        <p:spPr bwMode="gray">
          <a:xfrm>
            <a:off x="1715976" y="3595934"/>
            <a:ext cx="2064369" cy="462535"/>
          </a:xfrm>
          <a:prstGeom prst="roundRect">
            <a:avLst>
              <a:gd name="adj" fmla="val 50000"/>
            </a:avLst>
          </a:prstGeom>
          <a:solidFill>
            <a:schemeClr val="accent1">
              <a:lumMod val="75000"/>
            </a:schemeClr>
          </a:solidFill>
          <a:ln w="9525">
            <a:noFill/>
            <a:round/>
            <a:headEnd/>
            <a:tailEnd/>
          </a:ln>
          <a:effectLst/>
        </p:spPr>
        <p:txBody>
          <a:bodyPr wrap="none" lIns="76535" tIns="38268" rIns="76535" bIns="38268" anchor="ctr"/>
          <a:lstStyle/>
          <a:p>
            <a:pPr>
              <a:defRPr/>
            </a:pPr>
            <a:endParaRPr lang="zh-CN" altLang="en-US"/>
          </a:p>
        </p:txBody>
      </p:sp>
      <p:sp>
        <p:nvSpPr>
          <p:cNvPr id="79" name="AutoShape 10"/>
          <p:cNvSpPr>
            <a:spLocks noChangeArrowheads="1"/>
          </p:cNvSpPr>
          <p:nvPr/>
        </p:nvSpPr>
        <p:spPr bwMode="auto">
          <a:xfrm flipH="1">
            <a:off x="3524990" y="3754496"/>
            <a:ext cx="69223" cy="100459"/>
          </a:xfrm>
          <a:prstGeom prst="octagon">
            <a:avLst>
              <a:gd name="adj" fmla="val 29287"/>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76535" tIns="38268" rIns="76535" bIns="38268" anchor="ctr"/>
          <a:lstStyle/>
          <a:p>
            <a:endParaRPr lang="zh-CN" altLang="en-US"/>
          </a:p>
        </p:txBody>
      </p:sp>
      <p:sp>
        <p:nvSpPr>
          <p:cNvPr id="80" name="AutoShape 11"/>
          <p:cNvSpPr>
            <a:spLocks noChangeArrowheads="1"/>
          </p:cNvSpPr>
          <p:nvPr/>
        </p:nvSpPr>
        <p:spPr bwMode="auto">
          <a:xfrm flipH="1">
            <a:off x="2003634" y="3763426"/>
            <a:ext cx="69222" cy="100459"/>
          </a:xfrm>
          <a:prstGeom prst="octagon">
            <a:avLst>
              <a:gd name="adj" fmla="val 29287"/>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76535" tIns="38268" rIns="76535" bIns="38268" anchor="ctr"/>
          <a:lstStyle/>
          <a:p>
            <a:endParaRPr lang="zh-CN" altLang="en-US"/>
          </a:p>
        </p:txBody>
      </p:sp>
      <p:sp>
        <p:nvSpPr>
          <p:cNvPr id="81" name="Text Box 14"/>
          <p:cNvSpPr txBox="1">
            <a:spLocks noChangeArrowheads="1"/>
          </p:cNvSpPr>
          <p:nvPr/>
        </p:nvSpPr>
        <p:spPr bwMode="gray">
          <a:xfrm>
            <a:off x="1860765" y="3717359"/>
            <a:ext cx="1819182" cy="231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lIns="76535" tIns="38268" rIns="76535" bIns="3826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1000" dirty="0">
                <a:solidFill>
                  <a:srgbClr val="FFFFFF"/>
                </a:solidFill>
                <a:latin typeface="Microsoft YaHei" panose="020B0503020204020204" pitchFamily="34" charset="-122"/>
                <a:ea typeface="Microsoft YaHei" panose="020B0503020204020204" pitchFamily="34" charset="-122"/>
              </a:rPr>
              <a:t>Risk Analyze Process</a:t>
            </a:r>
          </a:p>
        </p:txBody>
      </p:sp>
      <p:sp>
        <p:nvSpPr>
          <p:cNvPr id="82" name="Text Box 23"/>
          <p:cNvSpPr txBox="1">
            <a:spLocks noChangeArrowheads="1"/>
          </p:cNvSpPr>
          <p:nvPr/>
        </p:nvSpPr>
        <p:spPr bwMode="auto">
          <a:xfrm>
            <a:off x="1851343" y="3928624"/>
            <a:ext cx="2067446" cy="3542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76535" tIns="38268" rIns="76535" bIns="3826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solidFill>
                  <a:srgbClr val="000000"/>
                </a:solidFill>
              </a:rPr>
              <a:t>.</a:t>
            </a:r>
          </a:p>
        </p:txBody>
      </p:sp>
      <p:sp>
        <p:nvSpPr>
          <p:cNvPr id="2" name="文本框 1">
            <a:extLst>
              <a:ext uri="{FF2B5EF4-FFF2-40B4-BE49-F238E27FC236}">
                <a16:creationId xmlns:a16="http://schemas.microsoft.com/office/drawing/2014/main" id="{EB2AB31B-554F-7643-A050-61A1DD9C9873}"/>
              </a:ext>
            </a:extLst>
          </p:cNvPr>
          <p:cNvSpPr txBox="1"/>
          <p:nvPr/>
        </p:nvSpPr>
        <p:spPr>
          <a:xfrm>
            <a:off x="3771682" y="2576540"/>
            <a:ext cx="878767" cy="369332"/>
          </a:xfrm>
          <a:prstGeom prst="rect">
            <a:avLst/>
          </a:prstGeom>
          <a:solidFill>
            <a:schemeClr val="bg1"/>
          </a:solidFill>
        </p:spPr>
        <p:txBody>
          <a:bodyPr wrap="none" rtlCol="0">
            <a:spAutoFit/>
          </a:bodyPr>
          <a:lstStyle/>
          <a:p>
            <a:r>
              <a:rPr kumimoji="1" lang="en-US" altLang="zh-CN" dirty="0"/>
              <a:t>Cashier</a:t>
            </a:r>
            <a:endParaRPr kumimoji="1" lang="zh-CN" altLang="en-US" dirty="0"/>
          </a:p>
        </p:txBody>
      </p:sp>
      <p:sp>
        <p:nvSpPr>
          <p:cNvPr id="83" name="文本框 82">
            <a:extLst>
              <a:ext uri="{FF2B5EF4-FFF2-40B4-BE49-F238E27FC236}">
                <a16:creationId xmlns:a16="http://schemas.microsoft.com/office/drawing/2014/main" id="{A1C9B22B-E248-BD4A-91EE-B025B153EBDF}"/>
              </a:ext>
            </a:extLst>
          </p:cNvPr>
          <p:cNvSpPr txBox="1"/>
          <p:nvPr/>
        </p:nvSpPr>
        <p:spPr>
          <a:xfrm>
            <a:off x="6356586" y="2493875"/>
            <a:ext cx="1242648" cy="369332"/>
          </a:xfrm>
          <a:prstGeom prst="rect">
            <a:avLst/>
          </a:prstGeom>
          <a:solidFill>
            <a:schemeClr val="bg1"/>
          </a:solidFill>
        </p:spPr>
        <p:txBody>
          <a:bodyPr wrap="none" rtlCol="0">
            <a:spAutoFit/>
          </a:bodyPr>
          <a:lstStyle/>
          <a:p>
            <a:r>
              <a:rPr kumimoji="1" lang="en-US" altLang="zh-CN" dirty="0"/>
              <a:t>Risk Engine</a:t>
            </a:r>
            <a:endParaRPr kumimoji="1" lang="zh-CN" altLang="en-US" dirty="0"/>
          </a:p>
        </p:txBody>
      </p:sp>
    </p:spTree>
    <p:extLst>
      <p:ext uri="{BB962C8B-B14F-4D97-AF65-F5344CB8AC3E}">
        <p14:creationId xmlns:p14="http://schemas.microsoft.com/office/powerpoint/2010/main" val="1773556474"/>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过程 3"/>
          <p:cNvSpPr/>
          <p:nvPr/>
        </p:nvSpPr>
        <p:spPr>
          <a:xfrm>
            <a:off x="564916" y="205343"/>
            <a:ext cx="4151599" cy="432000"/>
          </a:xfrm>
          <a:prstGeom prst="flowChartProcess">
            <a:avLst/>
          </a:prstGeom>
          <a:solidFill>
            <a:srgbClr val="00BEF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r>
              <a:rPr lang="en-US" altLang="zh-CN" sz="2800" b="1" dirty="0">
                <a:solidFill>
                  <a:schemeClr val="bg1"/>
                </a:solidFill>
                <a:latin typeface="微软雅黑"/>
                <a:ea typeface="微软雅黑"/>
                <a:cs typeface="微软雅黑"/>
              </a:rPr>
              <a:t>Risk</a:t>
            </a:r>
            <a:r>
              <a:rPr lang="zh-CN" altLang="en-US" sz="2800" b="1" dirty="0">
                <a:solidFill>
                  <a:schemeClr val="bg1"/>
                </a:solidFill>
                <a:latin typeface="微软雅黑"/>
                <a:ea typeface="微软雅黑"/>
                <a:cs typeface="微软雅黑"/>
              </a:rPr>
              <a:t> </a:t>
            </a:r>
            <a:r>
              <a:rPr lang="en-US" altLang="zh-CN" sz="2800" b="1" dirty="0">
                <a:solidFill>
                  <a:schemeClr val="bg1"/>
                </a:solidFill>
                <a:latin typeface="微软雅黑"/>
                <a:ea typeface="微软雅黑"/>
                <a:cs typeface="微软雅黑"/>
              </a:rPr>
              <a:t>Basic</a:t>
            </a:r>
            <a:r>
              <a:rPr lang="zh-CN" altLang="en-US" sz="2800" b="1" dirty="0">
                <a:solidFill>
                  <a:schemeClr val="bg1"/>
                </a:solidFill>
                <a:latin typeface="微软雅黑"/>
                <a:ea typeface="微软雅黑"/>
                <a:cs typeface="微软雅黑"/>
              </a:rPr>
              <a:t> </a:t>
            </a:r>
            <a:r>
              <a:rPr lang="en-US" altLang="zh-CN" sz="2800" b="1" dirty="0">
                <a:solidFill>
                  <a:schemeClr val="bg1"/>
                </a:solidFill>
                <a:latin typeface="微软雅黑"/>
                <a:ea typeface="微软雅黑"/>
                <a:cs typeface="微软雅黑"/>
              </a:rPr>
              <a:t>Theory</a:t>
            </a:r>
            <a:endParaRPr lang="zh-CN" altLang="en-US" sz="2800" b="1" dirty="0">
              <a:solidFill>
                <a:schemeClr val="bg1"/>
              </a:solidFill>
              <a:latin typeface="微软雅黑"/>
              <a:ea typeface="微软雅黑"/>
              <a:cs typeface="微软雅黑"/>
            </a:endParaRPr>
          </a:p>
        </p:txBody>
      </p:sp>
      <p:pic>
        <p:nvPicPr>
          <p:cNvPr id="8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6952" y="1990203"/>
            <a:ext cx="992189" cy="11530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85" name="表格 84"/>
          <p:cNvGraphicFramePr>
            <a:graphicFrameLocks noGrp="1"/>
          </p:cNvGraphicFramePr>
          <p:nvPr>
            <p:extLst>
              <p:ext uri="{D42A27DB-BD31-4B8C-83A1-F6EECF244321}">
                <p14:modId xmlns:p14="http://schemas.microsoft.com/office/powerpoint/2010/main" val="2910676964"/>
              </p:ext>
            </p:extLst>
          </p:nvPr>
        </p:nvGraphicFramePr>
        <p:xfrm>
          <a:off x="5246807" y="3727028"/>
          <a:ext cx="5677788" cy="3040380"/>
        </p:xfrm>
        <a:graphic>
          <a:graphicData uri="http://schemas.openxmlformats.org/drawingml/2006/table">
            <a:tbl>
              <a:tblPr/>
              <a:tblGrid>
                <a:gridCol w="775294">
                  <a:extLst>
                    <a:ext uri="{9D8B030D-6E8A-4147-A177-3AD203B41FA5}">
                      <a16:colId xmlns:a16="http://schemas.microsoft.com/office/drawing/2014/main" val="20000"/>
                    </a:ext>
                  </a:extLst>
                </a:gridCol>
                <a:gridCol w="812211">
                  <a:extLst>
                    <a:ext uri="{9D8B030D-6E8A-4147-A177-3AD203B41FA5}">
                      <a16:colId xmlns:a16="http://schemas.microsoft.com/office/drawing/2014/main" val="20001"/>
                    </a:ext>
                  </a:extLst>
                </a:gridCol>
                <a:gridCol w="778796">
                  <a:extLst>
                    <a:ext uri="{9D8B030D-6E8A-4147-A177-3AD203B41FA5}">
                      <a16:colId xmlns:a16="http://schemas.microsoft.com/office/drawing/2014/main" val="20002"/>
                    </a:ext>
                  </a:extLst>
                </a:gridCol>
                <a:gridCol w="1091830">
                  <a:extLst>
                    <a:ext uri="{9D8B030D-6E8A-4147-A177-3AD203B41FA5}">
                      <a16:colId xmlns:a16="http://schemas.microsoft.com/office/drawing/2014/main" val="20003"/>
                    </a:ext>
                  </a:extLst>
                </a:gridCol>
                <a:gridCol w="1402831">
                  <a:extLst>
                    <a:ext uri="{9D8B030D-6E8A-4147-A177-3AD203B41FA5}">
                      <a16:colId xmlns:a16="http://schemas.microsoft.com/office/drawing/2014/main" val="20004"/>
                    </a:ext>
                  </a:extLst>
                </a:gridCol>
                <a:gridCol w="816826">
                  <a:extLst>
                    <a:ext uri="{9D8B030D-6E8A-4147-A177-3AD203B41FA5}">
                      <a16:colId xmlns:a16="http://schemas.microsoft.com/office/drawing/2014/main" val="20005"/>
                    </a:ext>
                  </a:extLst>
                </a:gridCol>
              </a:tblGrid>
              <a:tr h="4343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a:ln>
                            <a:noFill/>
                          </a:ln>
                          <a:solidFill>
                            <a:srgbClr val="FFFFFF"/>
                          </a:solidFill>
                          <a:effectLst/>
                          <a:latin typeface="+mn-ea"/>
                          <a:ea typeface="+mn-ea"/>
                          <a:sym typeface="Gill Sans" charset="0"/>
                        </a:rPr>
                        <a:t>UID</a:t>
                      </a:r>
                      <a:endParaRPr kumimoji="0" lang="zh-CN" altLang="en-US" sz="1100" b="1" i="0" u="none" strike="noStrike" cap="none" normalizeH="0" baseline="0" dirty="0">
                        <a:ln>
                          <a:noFill/>
                        </a:ln>
                        <a:solidFill>
                          <a:srgbClr val="FFFFFF"/>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a:ln>
                            <a:noFill/>
                          </a:ln>
                          <a:solidFill>
                            <a:srgbClr val="FFFFFF"/>
                          </a:solidFill>
                          <a:effectLst/>
                          <a:latin typeface="+mn-ea"/>
                          <a:ea typeface="+mn-ea"/>
                          <a:sym typeface="Gill Sans" charset="0"/>
                        </a:rPr>
                        <a:t>Type</a:t>
                      </a:r>
                      <a:endParaRPr kumimoji="0" lang="zh-CN" altLang="en-US" sz="1100" b="1" i="0" u="none" strike="noStrike" cap="none" normalizeH="0" baseline="0" dirty="0">
                        <a:ln>
                          <a:noFill/>
                        </a:ln>
                        <a:solidFill>
                          <a:srgbClr val="FFFFFF"/>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err="1">
                          <a:ln>
                            <a:noFill/>
                          </a:ln>
                          <a:solidFill>
                            <a:srgbClr val="FFFFFF"/>
                          </a:solidFill>
                          <a:effectLst/>
                          <a:latin typeface="+mn-ea"/>
                          <a:ea typeface="+mn-ea"/>
                          <a:sym typeface="Gill Sans" charset="0"/>
                        </a:rPr>
                        <a:t>Txn</a:t>
                      </a:r>
                      <a:r>
                        <a:rPr kumimoji="0" lang="en-US" altLang="zh-CN" sz="1100" b="1" i="0" u="none" strike="noStrike" cap="none" normalizeH="0" baseline="0" dirty="0">
                          <a:ln>
                            <a:noFill/>
                          </a:ln>
                          <a:solidFill>
                            <a:srgbClr val="FFFFFF"/>
                          </a:solidFill>
                          <a:effectLst/>
                          <a:latin typeface="+mn-ea"/>
                          <a:ea typeface="+mn-ea"/>
                          <a:sym typeface="Gill Sans" charset="0"/>
                        </a:rPr>
                        <a:t> type</a:t>
                      </a:r>
                      <a:endParaRPr kumimoji="0" lang="zh-CN" altLang="en-US" sz="1100" b="1" i="0" u="none" strike="noStrike" cap="none" normalizeH="0" baseline="0" dirty="0">
                        <a:ln>
                          <a:noFill/>
                        </a:ln>
                        <a:solidFill>
                          <a:srgbClr val="FFFFFF"/>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rgbClr val="FFFFFF"/>
                          </a:solidFill>
                          <a:effectLst/>
                          <a:latin typeface="+mn-ea"/>
                          <a:ea typeface="+mn-ea"/>
                          <a:sym typeface="Gill Sans" charset="0"/>
                        </a:rPr>
                        <a:t>Category</a:t>
                      </a:r>
                      <a:endParaRPr kumimoji="0" lang="zh-CN" altLang="en-US" sz="1100" b="1" i="0" u="none" strike="noStrike" cap="none" normalizeH="0" baseline="0" dirty="0">
                        <a:ln>
                          <a:noFill/>
                        </a:ln>
                        <a:solidFill>
                          <a:srgbClr val="FFFFFF"/>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a:ln>
                            <a:noFill/>
                          </a:ln>
                          <a:solidFill>
                            <a:srgbClr val="FFFFFF"/>
                          </a:solidFill>
                          <a:effectLst/>
                          <a:latin typeface="+mn-ea"/>
                          <a:ea typeface="+mn-ea"/>
                          <a:sym typeface="Gill Sans" charset="0"/>
                        </a:rPr>
                        <a:t>Time</a:t>
                      </a:r>
                      <a:endParaRPr kumimoji="0" lang="zh-CN" altLang="en-US" sz="1100" b="1" i="0" u="none" strike="noStrike" cap="none" normalizeH="0" baseline="0" dirty="0">
                        <a:ln>
                          <a:noFill/>
                        </a:ln>
                        <a:solidFill>
                          <a:srgbClr val="FFFFFF"/>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a:ln>
                            <a:noFill/>
                          </a:ln>
                          <a:solidFill>
                            <a:srgbClr val="FFFFFF"/>
                          </a:solidFill>
                          <a:effectLst/>
                          <a:latin typeface="+mn-ea"/>
                          <a:ea typeface="+mn-ea"/>
                          <a:sym typeface="Gill Sans" charset="0"/>
                        </a:rPr>
                        <a:t>Amount</a:t>
                      </a:r>
                      <a:endParaRPr kumimoji="0" lang="zh-CN" altLang="en-US" sz="1100" b="1" i="0" u="none" strike="noStrike" cap="none" normalizeH="0" baseline="0" dirty="0">
                        <a:ln>
                          <a:noFill/>
                        </a:ln>
                        <a:solidFill>
                          <a:srgbClr val="FFFFFF"/>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343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1001</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Payment</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Auto</a:t>
                      </a:r>
                      <a:r>
                        <a:rPr kumimoji="0" lang="zh-CN" altLang="en-US" sz="1100" b="0" i="0" u="none" strike="noStrike" cap="none" normalizeH="0" baseline="0" dirty="0">
                          <a:ln>
                            <a:noFill/>
                          </a:ln>
                          <a:solidFill>
                            <a:srgbClr val="000000"/>
                          </a:solidFill>
                          <a:effectLst/>
                          <a:latin typeface="+mn-ea"/>
                          <a:ea typeface="+mn-ea"/>
                          <a:sym typeface="Gill Sans" charset="0"/>
                        </a:rPr>
                        <a:t> </a:t>
                      </a:r>
                      <a:r>
                        <a:rPr kumimoji="0" lang="en-US" altLang="zh-CN" sz="1100" b="0" i="0" u="none" strike="noStrike" cap="none" normalizeH="0" baseline="0" dirty="0">
                          <a:ln>
                            <a:noFill/>
                          </a:ln>
                          <a:solidFill>
                            <a:srgbClr val="000000"/>
                          </a:solidFill>
                          <a:effectLst/>
                          <a:latin typeface="+mn-ea"/>
                          <a:ea typeface="+mn-ea"/>
                          <a:sym typeface="Gill Sans" charset="0"/>
                        </a:rPr>
                        <a:t>Ship</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Game Card</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2014.05.23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02:30</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200</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4343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1001</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Payment</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Auto</a:t>
                      </a:r>
                      <a:r>
                        <a:rPr kumimoji="0" lang="zh-CN" altLang="en-US" sz="1100" b="0" i="0" u="none" strike="noStrike" cap="none" normalizeH="0" baseline="0" dirty="0">
                          <a:ln>
                            <a:noFill/>
                          </a:ln>
                          <a:solidFill>
                            <a:srgbClr val="000000"/>
                          </a:solidFill>
                          <a:effectLst/>
                          <a:latin typeface="+mn-ea"/>
                          <a:ea typeface="+mn-ea"/>
                          <a:sym typeface="Gill Sans" charset="0"/>
                        </a:rPr>
                        <a:t> </a:t>
                      </a:r>
                      <a:r>
                        <a:rPr kumimoji="0" lang="en-US" altLang="zh-CN" sz="1100" b="0" i="0" u="none" strike="noStrike" cap="none" normalizeH="0" baseline="0" dirty="0">
                          <a:ln>
                            <a:noFill/>
                          </a:ln>
                          <a:solidFill>
                            <a:srgbClr val="000000"/>
                          </a:solidFill>
                          <a:effectLst/>
                          <a:latin typeface="+mn-ea"/>
                          <a:ea typeface="+mn-ea"/>
                          <a:sym typeface="Gill Sans" charset="0"/>
                        </a:rPr>
                        <a:t>Ship</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Game Card</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2014.05.23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01:40</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100</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2"/>
                  </a:ext>
                </a:extLst>
              </a:tr>
              <a:tr h="4343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1001</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Payment</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err="1">
                          <a:ln>
                            <a:noFill/>
                          </a:ln>
                          <a:solidFill>
                            <a:srgbClr val="000000"/>
                          </a:solidFill>
                          <a:effectLst/>
                          <a:latin typeface="+mn-ea"/>
                          <a:ea typeface="+mn-ea"/>
                          <a:sym typeface="Gill Sans" charset="0"/>
                        </a:rPr>
                        <a:t>AutoShip</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Game Card</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2014.05.23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01:23</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1</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4343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1001</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Payment</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Instant Trans</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Go Dutch</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2014.05.13 17:10</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50</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4"/>
                  </a:ext>
                </a:extLst>
              </a:tr>
              <a:tr h="4343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1001</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Payment</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Secured </a:t>
                      </a:r>
                      <a:r>
                        <a:rPr kumimoji="0" lang="en-US" altLang="zh-CN" sz="1100" b="0" i="0" u="none" strike="noStrike" cap="none" normalizeH="0" baseline="0" dirty="0" err="1">
                          <a:ln>
                            <a:noFill/>
                          </a:ln>
                          <a:solidFill>
                            <a:srgbClr val="000000"/>
                          </a:solidFill>
                          <a:effectLst/>
                          <a:latin typeface="+mn-ea"/>
                          <a:ea typeface="+mn-ea"/>
                          <a:sym typeface="Gill Sans" charset="0"/>
                        </a:rPr>
                        <a:t>Txn</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Costume</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2014.04.26 16:08</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rgbClr val="000000"/>
                          </a:solidFill>
                          <a:effectLst/>
                          <a:latin typeface="+mn-ea"/>
                          <a:ea typeface="+mn-ea"/>
                          <a:sym typeface="Gill Sans" charset="0"/>
                        </a:rPr>
                        <a:t>900</a:t>
                      </a:r>
                      <a:endParaRPr kumimoji="0" lang="zh-CN" altLang="en-US" sz="1100" b="0" i="0" u="none" strike="noStrike" cap="none" normalizeH="0" baseline="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5"/>
                  </a:ext>
                </a:extLst>
              </a:tr>
              <a:tr h="4343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rgbClr val="000000"/>
                          </a:solidFill>
                          <a:effectLst/>
                          <a:latin typeface="+mn-ea"/>
                          <a:ea typeface="+mn-ea"/>
                          <a:sym typeface="Gill Sans" charset="0"/>
                        </a:rPr>
                        <a:t>1001</a:t>
                      </a:r>
                      <a:endParaRPr kumimoji="0" lang="zh-CN" altLang="en-US" sz="1100" b="0" i="0" u="none" strike="noStrike" cap="none" normalizeH="0" baseline="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Payment</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Secured </a:t>
                      </a:r>
                      <a:r>
                        <a:rPr kumimoji="0" lang="en-US" altLang="zh-CN" sz="1100" b="0" i="0" u="none" strike="noStrike" cap="none" normalizeH="0" baseline="0" dirty="0" err="1">
                          <a:ln>
                            <a:noFill/>
                          </a:ln>
                          <a:solidFill>
                            <a:srgbClr val="000000"/>
                          </a:solidFill>
                          <a:effectLst/>
                          <a:latin typeface="+mn-ea"/>
                          <a:ea typeface="+mn-ea"/>
                          <a:sym typeface="Gill Sans" charset="0"/>
                        </a:rPr>
                        <a:t>Txn</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a:ln>
                            <a:noFill/>
                          </a:ln>
                          <a:solidFill>
                            <a:srgbClr val="000000"/>
                          </a:solidFill>
                          <a:effectLst/>
                          <a:latin typeface="+mn-ea"/>
                          <a:ea typeface="+mn-ea"/>
                          <a:sym typeface="Gill Sans" charset="0"/>
                        </a:rPr>
                        <a:t>情趣内衣</a:t>
                      </a: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2014.04.25 15:00</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mn-ea"/>
                          <a:ea typeface="+mn-ea"/>
                          <a:sym typeface="Gill Sans" charset="0"/>
                        </a:rPr>
                        <a:t>150</a:t>
                      </a:r>
                      <a:endParaRPr kumimoji="0" lang="zh-CN" altLang="en-US" sz="1100" b="0" i="0" u="none" strike="noStrike" cap="none" normalizeH="0" baseline="0" dirty="0">
                        <a:ln>
                          <a:noFill/>
                        </a:ln>
                        <a:solidFill>
                          <a:srgbClr val="000000"/>
                        </a:solidFill>
                        <a:effectLst/>
                        <a:latin typeface="+mn-ea"/>
                        <a:ea typeface="+mn-ea"/>
                        <a:sym typeface="Gill Sans" charset="0"/>
                      </a:endParaRPr>
                    </a:p>
                  </a:txBody>
                  <a:tcPr marL="126016" marR="1260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6"/>
                  </a:ext>
                </a:extLst>
              </a:tr>
            </a:tbl>
          </a:graphicData>
        </a:graphic>
      </p:graphicFrame>
      <p:cxnSp>
        <p:nvCxnSpPr>
          <p:cNvPr id="86" name="直接箭头连接符 31"/>
          <p:cNvCxnSpPr/>
          <p:nvPr/>
        </p:nvCxnSpPr>
        <p:spPr>
          <a:xfrm>
            <a:off x="2615638" y="2567842"/>
            <a:ext cx="71529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4179" y="2063874"/>
            <a:ext cx="91835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 name="Picture 4"/>
          <p:cNvPicPr>
            <a:picLocks noChangeAspect="1" noChangeArrowheads="1"/>
          </p:cNvPicPr>
          <p:nvPr/>
        </p:nvPicPr>
        <p:blipFill>
          <a:blip r:embed="rId4" cstate="print"/>
          <a:srcRect/>
          <a:stretch>
            <a:fillRect/>
          </a:stretch>
        </p:blipFill>
        <p:spPr bwMode="auto">
          <a:xfrm>
            <a:off x="3120910" y="1152003"/>
            <a:ext cx="2205276" cy="838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89" name="表格 88"/>
          <p:cNvGraphicFramePr>
            <a:graphicFrameLocks noGrp="1"/>
          </p:cNvGraphicFramePr>
          <p:nvPr>
            <p:extLst>
              <p:ext uri="{D42A27DB-BD31-4B8C-83A1-F6EECF244321}">
                <p14:modId xmlns:p14="http://schemas.microsoft.com/office/powerpoint/2010/main" val="1775726505"/>
              </p:ext>
            </p:extLst>
          </p:nvPr>
        </p:nvGraphicFramePr>
        <p:xfrm>
          <a:off x="10959203" y="3727030"/>
          <a:ext cx="1142173" cy="2993251"/>
        </p:xfrm>
        <a:graphic>
          <a:graphicData uri="http://schemas.openxmlformats.org/drawingml/2006/table">
            <a:tbl>
              <a:tblPr firstRow="1" bandRow="1">
                <a:tableStyleId>{5C22544A-7EE6-4342-B048-85BDC9FD1C3A}</a:tableStyleId>
              </a:tblPr>
              <a:tblGrid>
                <a:gridCol w="1142173">
                  <a:extLst>
                    <a:ext uri="{9D8B030D-6E8A-4147-A177-3AD203B41FA5}">
                      <a16:colId xmlns:a16="http://schemas.microsoft.com/office/drawing/2014/main" val="20000"/>
                    </a:ext>
                  </a:extLst>
                </a:gridCol>
              </a:tblGrid>
              <a:tr h="434206">
                <a:tc>
                  <a:txBody>
                    <a:bodyPr/>
                    <a:lstStyle/>
                    <a:p>
                      <a:r>
                        <a:rPr lang="en-US" altLang="zh-CN" sz="1200" baseline="0" dirty="0">
                          <a:latin typeface="微软雅黑" pitchFamily="34" charset="-122"/>
                          <a:ea typeface="微软雅黑" pitchFamily="34" charset="-122"/>
                        </a:rPr>
                        <a:t>Analyze Result</a:t>
                      </a:r>
                      <a:endParaRPr lang="zh-CN" altLang="en-US" sz="1200" dirty="0">
                        <a:latin typeface="微软雅黑" pitchFamily="34" charset="-122"/>
                        <a:ea typeface="微软雅黑" pitchFamily="34" charset="-122"/>
                      </a:endParaRPr>
                    </a:p>
                  </a:txBody>
                  <a:tcPr marL="125936" marR="125936" marT="45730" marB="45730">
                    <a:solidFill>
                      <a:schemeClr val="accent6">
                        <a:lumMod val="75000"/>
                      </a:schemeClr>
                    </a:solidFill>
                  </a:tcPr>
                </a:tc>
                <a:extLst>
                  <a:ext uri="{0D108BD9-81ED-4DB2-BD59-A6C34878D82A}">
                    <a16:rowId xmlns:a16="http://schemas.microsoft.com/office/drawing/2014/main" val="10000"/>
                  </a:ext>
                </a:extLst>
              </a:tr>
              <a:tr h="348258">
                <a:tc>
                  <a:txBody>
                    <a:bodyPr/>
                    <a:lstStyle/>
                    <a:p>
                      <a:r>
                        <a:rPr lang="en-US" altLang="zh-CN" sz="1200" dirty="0">
                          <a:latin typeface="微软雅黑" pitchFamily="34" charset="-122"/>
                          <a:ea typeface="微软雅黑" pitchFamily="34" charset="-122"/>
                        </a:rPr>
                        <a:t>Untrusted</a:t>
                      </a:r>
                      <a:endParaRPr lang="zh-CN" altLang="en-US" sz="1200" dirty="0">
                        <a:latin typeface="微软雅黑" pitchFamily="34" charset="-122"/>
                        <a:ea typeface="微软雅黑" pitchFamily="34" charset="-122"/>
                      </a:endParaRPr>
                    </a:p>
                  </a:txBody>
                  <a:tcPr marL="125936" marR="125936" marT="45730" marB="45730">
                    <a:solidFill>
                      <a:schemeClr val="accent6">
                        <a:lumMod val="75000"/>
                      </a:schemeClr>
                    </a:solidFill>
                  </a:tcPr>
                </a:tc>
                <a:extLst>
                  <a:ext uri="{0D108BD9-81ED-4DB2-BD59-A6C34878D82A}">
                    <a16:rowId xmlns:a16="http://schemas.microsoft.com/office/drawing/2014/main" val="10001"/>
                  </a:ext>
                </a:extLst>
              </a:tr>
              <a:tr h="464344">
                <a:tc>
                  <a:txBody>
                    <a:bodyPr/>
                    <a:lstStyle/>
                    <a:p>
                      <a:r>
                        <a:rPr lang="en-US" altLang="zh-CN" sz="1200" dirty="0">
                          <a:latin typeface="微软雅黑" pitchFamily="34" charset="-122"/>
                          <a:ea typeface="微软雅黑" pitchFamily="34" charset="-122"/>
                        </a:rPr>
                        <a:t>Untrusted</a:t>
                      </a:r>
                      <a:endParaRPr lang="zh-CN" altLang="en-US" sz="1200" dirty="0">
                        <a:latin typeface="微软雅黑" pitchFamily="34" charset="-122"/>
                        <a:ea typeface="微软雅黑" pitchFamily="34" charset="-122"/>
                      </a:endParaRPr>
                    </a:p>
                  </a:txBody>
                  <a:tcPr marL="125936" marR="125936" marT="45730" marB="45730">
                    <a:solidFill>
                      <a:schemeClr val="accent6">
                        <a:lumMod val="75000"/>
                      </a:schemeClr>
                    </a:solidFill>
                  </a:tcPr>
                </a:tc>
                <a:extLst>
                  <a:ext uri="{0D108BD9-81ED-4DB2-BD59-A6C34878D82A}">
                    <a16:rowId xmlns:a16="http://schemas.microsoft.com/office/drawing/2014/main" val="10002"/>
                  </a:ext>
                </a:extLst>
              </a:tr>
              <a:tr h="446484">
                <a:tc>
                  <a:txBody>
                    <a:bodyPr/>
                    <a:lstStyle/>
                    <a:p>
                      <a:r>
                        <a:rPr lang="en-US" altLang="zh-CN" sz="1200" dirty="0">
                          <a:latin typeface="微软雅黑" pitchFamily="34" charset="-122"/>
                          <a:ea typeface="微软雅黑" pitchFamily="34" charset="-122"/>
                        </a:rPr>
                        <a:t>Untrusted</a:t>
                      </a:r>
                      <a:endParaRPr lang="zh-CN" altLang="en-US" sz="1200" dirty="0">
                        <a:latin typeface="微软雅黑" pitchFamily="34" charset="-122"/>
                        <a:ea typeface="微软雅黑" pitchFamily="34" charset="-122"/>
                      </a:endParaRPr>
                    </a:p>
                  </a:txBody>
                  <a:tcPr marL="125936" marR="125936" marT="45730" marB="45730">
                    <a:solidFill>
                      <a:schemeClr val="accent6">
                        <a:lumMod val="75000"/>
                      </a:schemeClr>
                    </a:solidFill>
                  </a:tcPr>
                </a:tc>
                <a:extLst>
                  <a:ext uri="{0D108BD9-81ED-4DB2-BD59-A6C34878D82A}">
                    <a16:rowId xmlns:a16="http://schemas.microsoft.com/office/drawing/2014/main" val="10003"/>
                  </a:ext>
                </a:extLst>
              </a:tr>
              <a:tr h="428625">
                <a:tc>
                  <a:txBody>
                    <a:bodyPr/>
                    <a:lstStyle/>
                    <a:p>
                      <a:r>
                        <a:rPr lang="en-US" altLang="zh-CN" sz="1200" dirty="0">
                          <a:latin typeface="微软雅黑" pitchFamily="34" charset="-122"/>
                          <a:ea typeface="微软雅黑" pitchFamily="34" charset="-122"/>
                        </a:rPr>
                        <a:t>trusted</a:t>
                      </a:r>
                      <a:endParaRPr lang="zh-CN" altLang="en-US" sz="1200" dirty="0">
                        <a:latin typeface="微软雅黑" pitchFamily="34" charset="-122"/>
                        <a:ea typeface="微软雅黑" pitchFamily="34" charset="-122"/>
                      </a:endParaRPr>
                    </a:p>
                  </a:txBody>
                  <a:tcPr marL="125936" marR="125936" marT="45730" marB="45730">
                    <a:solidFill>
                      <a:schemeClr val="accent6">
                        <a:lumMod val="75000"/>
                      </a:schemeClr>
                    </a:solidFill>
                  </a:tcPr>
                </a:tc>
                <a:extLst>
                  <a:ext uri="{0D108BD9-81ED-4DB2-BD59-A6C34878D82A}">
                    <a16:rowId xmlns:a16="http://schemas.microsoft.com/office/drawing/2014/main" val="10004"/>
                  </a:ext>
                </a:extLst>
              </a:tr>
              <a:tr h="428625">
                <a:tc>
                  <a:txBody>
                    <a:bodyPr/>
                    <a:lstStyle/>
                    <a:p>
                      <a:r>
                        <a:rPr lang="en-US" altLang="zh-CN" sz="1200" dirty="0">
                          <a:latin typeface="微软雅黑" pitchFamily="34" charset="-122"/>
                          <a:ea typeface="微软雅黑" pitchFamily="34" charset="-122"/>
                        </a:rPr>
                        <a:t>trusted</a:t>
                      </a:r>
                      <a:endParaRPr lang="zh-CN" altLang="en-US" sz="1200" dirty="0">
                        <a:latin typeface="微软雅黑" pitchFamily="34" charset="-122"/>
                        <a:ea typeface="微软雅黑" pitchFamily="34" charset="-122"/>
                      </a:endParaRPr>
                    </a:p>
                  </a:txBody>
                  <a:tcPr marL="125936" marR="125936" marT="45730" marB="45730">
                    <a:solidFill>
                      <a:schemeClr val="accent6">
                        <a:lumMod val="75000"/>
                      </a:schemeClr>
                    </a:solidFill>
                  </a:tcPr>
                </a:tc>
                <a:extLst>
                  <a:ext uri="{0D108BD9-81ED-4DB2-BD59-A6C34878D82A}">
                    <a16:rowId xmlns:a16="http://schemas.microsoft.com/office/drawing/2014/main" val="10005"/>
                  </a:ext>
                </a:extLst>
              </a:tr>
              <a:tr h="4196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itchFamily="34" charset="-122"/>
                          <a:ea typeface="微软雅黑" pitchFamily="34" charset="-122"/>
                        </a:rPr>
                        <a:t>trusted</a:t>
                      </a:r>
                      <a:endParaRPr lang="zh-CN" altLang="en-US" sz="1200" dirty="0">
                        <a:latin typeface="微软雅黑" pitchFamily="34" charset="-122"/>
                        <a:ea typeface="微软雅黑" pitchFamily="34" charset="-122"/>
                      </a:endParaRPr>
                    </a:p>
                  </a:txBody>
                  <a:tcPr marL="125936" marR="125936" marT="45730" marB="45730">
                    <a:solidFill>
                      <a:schemeClr val="accent6">
                        <a:lumMod val="75000"/>
                      </a:schemeClr>
                    </a:solidFill>
                  </a:tcPr>
                </a:tc>
                <a:extLst>
                  <a:ext uri="{0D108BD9-81ED-4DB2-BD59-A6C34878D82A}">
                    <a16:rowId xmlns:a16="http://schemas.microsoft.com/office/drawing/2014/main" val="10006"/>
                  </a:ext>
                </a:extLst>
              </a:tr>
            </a:tbl>
          </a:graphicData>
        </a:graphic>
      </p:graphicFrame>
      <p:sp>
        <p:nvSpPr>
          <p:cNvPr id="90" name="矩形 89"/>
          <p:cNvSpPr/>
          <p:nvPr/>
        </p:nvSpPr>
        <p:spPr>
          <a:xfrm>
            <a:off x="5272857" y="5464970"/>
            <a:ext cx="6828519" cy="127694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anchor="ctr"/>
          <a:lstStyle/>
          <a:p>
            <a:pPr algn="ctr">
              <a:defRPr/>
            </a:pPr>
            <a:endParaRPr lang="zh-CN" altLang="en-US">
              <a:solidFill>
                <a:srgbClr val="00B050"/>
              </a:solidFill>
              <a:latin typeface="+mn-ea"/>
              <a:sym typeface="Gill Sans" charset="0"/>
            </a:endParaRPr>
          </a:p>
        </p:txBody>
      </p:sp>
      <p:cxnSp>
        <p:nvCxnSpPr>
          <p:cNvPr id="91" name="直接箭头连接符 22"/>
          <p:cNvCxnSpPr/>
          <p:nvPr/>
        </p:nvCxnSpPr>
        <p:spPr>
          <a:xfrm>
            <a:off x="4968538" y="2566726"/>
            <a:ext cx="71529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2" name="云形 91"/>
          <p:cNvSpPr/>
          <p:nvPr/>
        </p:nvSpPr>
        <p:spPr>
          <a:xfrm>
            <a:off x="7353576" y="6012540"/>
            <a:ext cx="2302265" cy="642938"/>
          </a:xfrm>
          <a:prstGeom prst="cloud">
            <a:avLst/>
          </a:prstGeom>
          <a:solidFill>
            <a:srgbClr val="FF0000"/>
          </a:solidFill>
        </p:spPr>
        <p:style>
          <a:lnRef idx="0">
            <a:schemeClr val="accent6"/>
          </a:lnRef>
          <a:fillRef idx="3">
            <a:schemeClr val="accent6"/>
          </a:fillRef>
          <a:effectRef idx="3">
            <a:schemeClr val="accent6"/>
          </a:effectRef>
          <a:fontRef idx="minor">
            <a:schemeClr val="lt1"/>
          </a:fontRef>
        </p:style>
        <p:txBody>
          <a:bodyPr lIns="30132" tIns="38268" rIns="30132" bIns="38268" rtlCol="0" anchor="t" anchorCtr="0"/>
          <a:lstStyle/>
          <a:p>
            <a:pPr algn="ctr"/>
            <a:r>
              <a:rPr lang="en-US" altLang="zh-CN" sz="2000" b="1" dirty="0">
                <a:latin typeface="微软雅黑" pitchFamily="34" charset="-122"/>
                <a:ea typeface="微软雅黑" pitchFamily="34" charset="-122"/>
              </a:rPr>
              <a:t>High Risk</a:t>
            </a:r>
            <a:endParaRPr lang="zh-CN" altLang="en-US" sz="2000" b="1" dirty="0">
              <a:latin typeface="微软雅黑" pitchFamily="34" charset="-122"/>
              <a:ea typeface="微软雅黑" pitchFamily="34" charset="-122"/>
            </a:endParaRPr>
          </a:p>
        </p:txBody>
      </p:sp>
      <p:sp>
        <p:nvSpPr>
          <p:cNvPr id="93" name="AutoShape 3"/>
          <p:cNvSpPr>
            <a:spLocks noChangeArrowheads="1"/>
          </p:cNvSpPr>
          <p:nvPr/>
        </p:nvSpPr>
        <p:spPr bwMode="gray">
          <a:xfrm rot="16200000" flipV="1">
            <a:off x="8370861" y="1750169"/>
            <a:ext cx="1223158" cy="1387138"/>
          </a:xfrm>
          <a:custGeom>
            <a:avLst/>
            <a:gdLst>
              <a:gd name="T0" fmla="*/ 1896269 w 21600"/>
              <a:gd name="T1" fmla="*/ 0 h 21600"/>
              <a:gd name="T2" fmla="*/ 252309 w 21600"/>
              <a:gd name="T3" fmla="*/ 1864967 h 21600"/>
              <a:gd name="T4" fmla="*/ 1896269 w 21600"/>
              <a:gd name="T5" fmla="*/ 496553 h 21600"/>
              <a:gd name="T6" fmla="*/ 3540229 w 21600"/>
              <a:gd name="T7" fmla="*/ 1864967 h 21600"/>
              <a:gd name="T8" fmla="*/ 0 60000 65536"/>
              <a:gd name="T9" fmla="*/ 0 60000 65536"/>
              <a:gd name="T10" fmla="*/ 0 60000 65536"/>
              <a:gd name="T11" fmla="*/ 0 60000 65536"/>
              <a:gd name="T12" fmla="*/ 450 w 21600"/>
              <a:gd name="T13" fmla="*/ 0 h 21600"/>
              <a:gd name="T14" fmla="*/ 21150 w 21600"/>
              <a:gd name="T15" fmla="*/ 13064 h 21600"/>
            </a:gdLst>
            <a:ahLst/>
            <a:cxnLst>
              <a:cxn ang="T8">
                <a:pos x="T0" y="T1"/>
              </a:cxn>
              <a:cxn ang="T9">
                <a:pos x="T2" y="T3"/>
              </a:cxn>
              <a:cxn ang="T10">
                <a:pos x="T4" y="T5"/>
              </a:cxn>
              <a:cxn ang="T11">
                <a:pos x="T6" y="T7"/>
              </a:cxn>
            </a:cxnLst>
            <a:rect l="T12" t="T13" r="T14" b="T15"/>
            <a:pathLst>
              <a:path w="21600" h="21600">
                <a:moveTo>
                  <a:pt x="2875" y="10799"/>
                </a:moveTo>
                <a:cubicBezTo>
                  <a:pt x="2875" y="6422"/>
                  <a:pt x="6423" y="2874"/>
                  <a:pt x="10800" y="2875"/>
                </a:cubicBezTo>
                <a:cubicBezTo>
                  <a:pt x="15176" y="2875"/>
                  <a:pt x="18724" y="6422"/>
                  <a:pt x="18724" y="10799"/>
                </a:cubicBezTo>
                <a:lnTo>
                  <a:pt x="21599" y="10798"/>
                </a:lnTo>
                <a:cubicBezTo>
                  <a:pt x="21599" y="4834"/>
                  <a:pt x="16764" y="-1"/>
                  <a:pt x="10799" y="0"/>
                </a:cubicBezTo>
                <a:cubicBezTo>
                  <a:pt x="4835" y="0"/>
                  <a:pt x="0" y="4834"/>
                  <a:pt x="0" y="10798"/>
                </a:cubicBezTo>
                <a:lnTo>
                  <a:pt x="2875" y="10799"/>
                </a:lnTo>
                <a:close/>
              </a:path>
            </a:pathLst>
          </a:custGeom>
          <a:gradFill rotWithShape="1">
            <a:gsLst>
              <a:gs pos="0">
                <a:srgbClr val="CBD852"/>
              </a:gs>
              <a:gs pos="50000">
                <a:srgbClr val="EBF0BB"/>
              </a:gs>
              <a:gs pos="100000">
                <a:srgbClr val="CBD852"/>
              </a:gs>
            </a:gsLst>
            <a:lin ang="0" scaled="1"/>
          </a:gradFill>
          <a:ln w="38100" algn="ctr">
            <a:solidFill>
              <a:srgbClr val="FFFFFF"/>
            </a:solidFill>
            <a:miter lim="800000"/>
            <a:headEnd/>
            <a:tailEnd/>
          </a:ln>
          <a:effectLst>
            <a:outerShdw dist="107763" dir="2700000" algn="ctr" rotWithShape="0">
              <a:srgbClr val="003366">
                <a:alpha val="50000"/>
              </a:srgbClr>
            </a:outerShdw>
          </a:effectLst>
        </p:spPr>
        <p:txBody>
          <a:bodyPr wrap="none" lIns="108849" tIns="54424" rIns="108849" bIns="54424" anchor="ctr"/>
          <a:lstStyle/>
          <a:p>
            <a:endParaRPr lang="zh-CN" altLang="en-US"/>
          </a:p>
        </p:txBody>
      </p:sp>
      <p:sp>
        <p:nvSpPr>
          <p:cNvPr id="94" name="AutoShape 4"/>
          <p:cNvSpPr>
            <a:spLocks noChangeArrowheads="1"/>
          </p:cNvSpPr>
          <p:nvPr/>
        </p:nvSpPr>
        <p:spPr bwMode="gray">
          <a:xfrm rot="16200000" flipV="1">
            <a:off x="8237220" y="1637213"/>
            <a:ext cx="1324188" cy="162722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03 w 21600"/>
              <a:gd name="T13" fmla="*/ 0 h 21600"/>
              <a:gd name="T14" fmla="*/ 21497 w 21600"/>
              <a:gd name="T15" fmla="*/ 12153 h 21600"/>
            </a:gdLst>
            <a:ahLst/>
            <a:cxnLst>
              <a:cxn ang="T8">
                <a:pos x="T0" y="T1"/>
              </a:cxn>
              <a:cxn ang="T9">
                <a:pos x="T2" y="T3"/>
              </a:cxn>
              <a:cxn ang="T10">
                <a:pos x="T4" y="T5"/>
              </a:cxn>
              <a:cxn ang="T11">
                <a:pos x="T6" y="T7"/>
              </a:cxn>
            </a:cxnLst>
            <a:rect l="T12" t="T13" r="T14" b="T15"/>
            <a:pathLst>
              <a:path w="21600" h="21600">
                <a:moveTo>
                  <a:pt x="1072" y="9440"/>
                </a:moveTo>
                <a:cubicBezTo>
                  <a:pt x="1750" y="4588"/>
                  <a:pt x="5900" y="977"/>
                  <a:pt x="10800" y="978"/>
                </a:cubicBezTo>
                <a:cubicBezTo>
                  <a:pt x="15699" y="978"/>
                  <a:pt x="19849" y="4588"/>
                  <a:pt x="20527" y="9440"/>
                </a:cubicBezTo>
                <a:lnTo>
                  <a:pt x="21495" y="9304"/>
                </a:lnTo>
                <a:cubicBezTo>
                  <a:pt x="20750" y="3969"/>
                  <a:pt x="16186" y="-1"/>
                  <a:pt x="10799" y="0"/>
                </a:cubicBezTo>
                <a:cubicBezTo>
                  <a:pt x="5413" y="0"/>
                  <a:pt x="849" y="3969"/>
                  <a:pt x="104" y="9304"/>
                </a:cubicBezTo>
                <a:lnTo>
                  <a:pt x="1072" y="9440"/>
                </a:lnTo>
                <a:close/>
              </a:path>
            </a:pathLst>
          </a:custGeom>
          <a:gradFill rotWithShape="1">
            <a:gsLst>
              <a:gs pos="0">
                <a:srgbClr val="808000"/>
              </a:gs>
              <a:gs pos="50000">
                <a:srgbClr val="B6B66C"/>
              </a:gs>
              <a:gs pos="100000">
                <a:srgbClr val="808000"/>
              </a:gs>
            </a:gsLst>
            <a:lin ang="0" scaled="1"/>
          </a:gra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wrap="none" lIns="108849" tIns="54424" rIns="108849" bIns="54424" anchor="ctr"/>
          <a:lstStyle/>
          <a:p>
            <a:endParaRPr lang="zh-CN" altLang="en-US"/>
          </a:p>
        </p:txBody>
      </p:sp>
      <p:sp>
        <p:nvSpPr>
          <p:cNvPr id="95" name="Line 39"/>
          <p:cNvSpPr>
            <a:spLocks noChangeShapeType="1"/>
          </p:cNvSpPr>
          <p:nvPr/>
        </p:nvSpPr>
        <p:spPr bwMode="auto">
          <a:xfrm flipH="1">
            <a:off x="7429713" y="1718775"/>
            <a:ext cx="859158" cy="370052"/>
          </a:xfrm>
          <a:prstGeom prst="line">
            <a:avLst/>
          </a:prstGeom>
          <a:noFill/>
          <a:ln w="76200" cap="rnd">
            <a:solidFill>
              <a:schemeClr val="tx2"/>
            </a:solidFill>
            <a:prstDash val="sysDot"/>
            <a:round/>
            <a:headEnd/>
            <a:tailEnd type="triangle" w="med" len="med"/>
          </a:ln>
          <a:extLst>
            <a:ext uri="{909E8E84-426E-40dd-AFC4-6F175D3DCCD1}">
              <a14:hiddenFill xmlns:a14="http://schemas.microsoft.com/office/drawing/2010/main" xmlns="">
                <a:noFill/>
              </a14:hiddenFill>
            </a:ext>
          </a:extLst>
        </p:spPr>
        <p:txBody>
          <a:bodyPr wrap="none" lIns="108849" tIns="54424" rIns="108849" bIns="54424" anchor="ctr"/>
          <a:lstStyle/>
          <a:p>
            <a:endParaRPr lang="zh-CN" altLang="en-US"/>
          </a:p>
        </p:txBody>
      </p:sp>
      <p:sp>
        <p:nvSpPr>
          <p:cNvPr id="96" name="Line 40"/>
          <p:cNvSpPr>
            <a:spLocks noChangeShapeType="1"/>
          </p:cNvSpPr>
          <p:nvPr/>
        </p:nvSpPr>
        <p:spPr bwMode="auto">
          <a:xfrm flipH="1">
            <a:off x="7429712" y="2424807"/>
            <a:ext cx="1463680" cy="13724"/>
          </a:xfrm>
          <a:prstGeom prst="line">
            <a:avLst/>
          </a:prstGeom>
          <a:noFill/>
          <a:ln w="76200" cap="rnd">
            <a:solidFill>
              <a:schemeClr val="tx2"/>
            </a:solidFill>
            <a:prstDash val="sysDot"/>
            <a:round/>
            <a:headEnd/>
            <a:tailEnd type="triangle" w="med" len="med"/>
          </a:ln>
          <a:extLst>
            <a:ext uri="{909E8E84-426E-40dd-AFC4-6F175D3DCCD1}">
              <a14:hiddenFill xmlns:a14="http://schemas.microsoft.com/office/drawing/2010/main" xmlns="">
                <a:noFill/>
              </a14:hiddenFill>
            </a:ext>
          </a:extLst>
        </p:spPr>
        <p:txBody>
          <a:bodyPr wrap="none" lIns="108849" tIns="54424" rIns="108849" bIns="54424" anchor="ctr"/>
          <a:lstStyle/>
          <a:p>
            <a:endParaRPr lang="zh-CN" altLang="en-US"/>
          </a:p>
        </p:txBody>
      </p:sp>
      <p:sp>
        <p:nvSpPr>
          <p:cNvPr id="97" name="Line 41"/>
          <p:cNvSpPr>
            <a:spLocks noChangeShapeType="1"/>
          </p:cNvSpPr>
          <p:nvPr/>
        </p:nvSpPr>
        <p:spPr bwMode="auto">
          <a:xfrm flipH="1" flipV="1">
            <a:off x="7429712" y="2787568"/>
            <a:ext cx="741544" cy="325352"/>
          </a:xfrm>
          <a:prstGeom prst="line">
            <a:avLst/>
          </a:prstGeom>
          <a:noFill/>
          <a:ln w="76200" cap="rnd">
            <a:solidFill>
              <a:schemeClr val="tx2"/>
            </a:solidFill>
            <a:prstDash val="sysDot"/>
            <a:round/>
            <a:headEnd/>
            <a:tailEnd type="triangle" w="med" len="med"/>
          </a:ln>
          <a:extLst>
            <a:ext uri="{909E8E84-426E-40dd-AFC4-6F175D3DCCD1}">
              <a14:hiddenFill xmlns:a14="http://schemas.microsoft.com/office/drawing/2010/main" xmlns="">
                <a:noFill/>
              </a14:hiddenFill>
            </a:ext>
          </a:extLst>
        </p:spPr>
        <p:txBody>
          <a:bodyPr wrap="none" lIns="108849" tIns="54424" rIns="108849" bIns="54424" anchor="ctr"/>
          <a:lstStyle/>
          <a:p>
            <a:endParaRPr lang="zh-CN" altLang="en-US"/>
          </a:p>
        </p:txBody>
      </p:sp>
      <p:grpSp>
        <p:nvGrpSpPr>
          <p:cNvPr id="98" name="组合 4"/>
          <p:cNvGrpSpPr/>
          <p:nvPr/>
        </p:nvGrpSpPr>
        <p:grpSpPr>
          <a:xfrm>
            <a:off x="9504519" y="2088827"/>
            <a:ext cx="1055328" cy="720534"/>
            <a:chOff x="8968177" y="4639440"/>
            <a:chExt cx="1089096" cy="1024760"/>
          </a:xfrm>
        </p:grpSpPr>
        <p:grpSp>
          <p:nvGrpSpPr>
            <p:cNvPr id="99" name="Group 22"/>
            <p:cNvGrpSpPr>
              <a:grpSpLocks/>
            </p:cNvGrpSpPr>
            <p:nvPr/>
          </p:nvGrpSpPr>
          <p:grpSpPr bwMode="auto">
            <a:xfrm>
              <a:off x="8968177" y="4639440"/>
              <a:ext cx="1089096" cy="1024760"/>
              <a:chOff x="432" y="1872"/>
              <a:chExt cx="1200" cy="1248"/>
            </a:xfrm>
          </p:grpSpPr>
          <p:sp>
            <p:nvSpPr>
              <p:cNvPr id="101" name="Oval 23"/>
              <p:cNvSpPr>
                <a:spLocks noChangeArrowheads="1"/>
              </p:cNvSpPr>
              <p:nvPr/>
            </p:nvSpPr>
            <p:spPr bwMode="gray">
              <a:xfrm>
                <a:off x="432" y="1872"/>
                <a:ext cx="1200" cy="1248"/>
              </a:xfrm>
              <a:prstGeom prst="ellipse">
                <a:avLst/>
              </a:prstGeom>
              <a:gradFill rotWithShape="1">
                <a:gsLst>
                  <a:gs pos="0">
                    <a:srgbClr val="B2B2B2"/>
                  </a:gs>
                  <a:gs pos="100000">
                    <a:srgbClr val="FFFFFF"/>
                  </a:gs>
                </a:gsLst>
                <a:lin ang="5400000" scaled="1"/>
              </a:gradFill>
              <a:ln>
                <a:noFill/>
              </a:ln>
              <a:extLst>
                <a:ext uri="{91240B29-F687-4f45-9708-019B960494DF}">
                  <a14:hiddenLine xmlns:a14="http://schemas.microsoft.com/office/drawing/2010/main" xmlns="" w="19050" algn="ctr">
                    <a:solidFill>
                      <a:srgbClr val="000000"/>
                    </a:solidFill>
                    <a:round/>
                    <a:headEnd/>
                    <a:tailEnd/>
                  </a14:hiddenLine>
                </a:ext>
              </a:extLst>
            </p:spPr>
            <p:txBody>
              <a:bodyPr wrap="none" anchor="ctr"/>
              <a:lstStyle/>
              <a:p>
                <a:endParaRPr lang="zh-CN" altLang="en-US"/>
              </a:p>
            </p:txBody>
          </p:sp>
          <p:sp>
            <p:nvSpPr>
              <p:cNvPr id="102" name="Oval 24"/>
              <p:cNvSpPr>
                <a:spLocks noChangeArrowheads="1"/>
              </p:cNvSpPr>
              <p:nvPr/>
            </p:nvSpPr>
            <p:spPr bwMode="gray">
              <a:xfrm>
                <a:off x="482" y="1929"/>
                <a:ext cx="1097" cy="1140"/>
              </a:xfrm>
              <a:prstGeom prst="ellipse">
                <a:avLst/>
              </a:prstGeom>
              <a:gradFill rotWithShape="1">
                <a:gsLst>
                  <a:gs pos="0">
                    <a:srgbClr val="DDDDDD"/>
                  </a:gs>
                  <a:gs pos="50000">
                    <a:srgbClr val="F6F6F6"/>
                  </a:gs>
                  <a:gs pos="100000">
                    <a:srgbClr val="DDDDDD"/>
                  </a:gs>
                </a:gsLst>
                <a:lin ang="5400000" scaled="1"/>
              </a:gradFill>
              <a:ln>
                <a:noFill/>
              </a:ln>
              <a:extLst>
                <a:ext uri="{91240B29-F687-4f45-9708-019B960494DF}">
                  <a14:hiddenLine xmlns:a14="http://schemas.microsoft.com/office/drawing/2010/main" xmlns="" w="19050" algn="ctr">
                    <a:solidFill>
                      <a:srgbClr val="000000"/>
                    </a:solidFill>
                    <a:round/>
                    <a:headEnd/>
                    <a:tailEnd/>
                  </a14:hiddenLine>
                </a:ext>
              </a:extLst>
            </p:spPr>
            <p:txBody>
              <a:bodyPr wrap="none" anchor="ctr"/>
              <a:lstStyle/>
              <a:p>
                <a:endParaRPr lang="zh-CN" altLang="en-US"/>
              </a:p>
            </p:txBody>
          </p:sp>
          <p:pic>
            <p:nvPicPr>
              <p:cNvPr id="103" name="Picture 25" descr="circuler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522" y="1970"/>
                <a:ext cx="1024" cy="10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 name="Oval 26"/>
              <p:cNvSpPr>
                <a:spLocks noChangeArrowheads="1"/>
              </p:cNvSpPr>
              <p:nvPr/>
            </p:nvSpPr>
            <p:spPr bwMode="gray">
              <a:xfrm>
                <a:off x="522" y="1970"/>
                <a:ext cx="1017" cy="1052"/>
              </a:xfrm>
              <a:prstGeom prst="ellipse">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w="9525" algn="ctr">
                <a:noFill/>
                <a:round/>
                <a:headEnd/>
                <a:tailEnd/>
              </a:ln>
              <a:effectLst/>
            </p:spPr>
            <p:txBody>
              <a:bodyPr wrap="none" anchor="ctr"/>
              <a:lstStyle/>
              <a:p>
                <a:pPr>
                  <a:defRPr/>
                </a:pPr>
                <a:endParaRPr lang="zh-CN" altLang="en-US"/>
              </a:p>
            </p:txBody>
          </p:sp>
          <p:sp>
            <p:nvSpPr>
              <p:cNvPr id="105" name="Freeform 27"/>
              <p:cNvSpPr>
                <a:spLocks/>
              </p:cNvSpPr>
              <p:nvPr/>
            </p:nvSpPr>
            <p:spPr bwMode="gray">
              <a:xfrm>
                <a:off x="627" y="1991"/>
                <a:ext cx="799" cy="366"/>
              </a:xfrm>
              <a:custGeom>
                <a:avLst/>
                <a:gdLst>
                  <a:gd name="T0" fmla="*/ 2 w 1321"/>
                  <a:gd name="T1" fmla="*/ 1 h 712"/>
                  <a:gd name="T2" fmla="*/ 2 w 1321"/>
                  <a:gd name="T3" fmla="*/ 1 h 712"/>
                  <a:gd name="T4" fmla="*/ 2 w 1321"/>
                  <a:gd name="T5" fmla="*/ 1 h 712"/>
                  <a:gd name="T6" fmla="*/ 2 w 1321"/>
                  <a:gd name="T7" fmla="*/ 1 h 712"/>
                  <a:gd name="T8" fmla="*/ 2 w 1321"/>
                  <a:gd name="T9" fmla="*/ 1 h 712"/>
                  <a:gd name="T10" fmla="*/ 2 w 1321"/>
                  <a:gd name="T11" fmla="*/ 1 h 712"/>
                  <a:gd name="T12" fmla="*/ 2 w 1321"/>
                  <a:gd name="T13" fmla="*/ 1 h 712"/>
                  <a:gd name="T14" fmla="*/ 2 w 1321"/>
                  <a:gd name="T15" fmla="*/ 1 h 712"/>
                  <a:gd name="T16" fmla="*/ 2 w 1321"/>
                  <a:gd name="T17" fmla="*/ 1 h 712"/>
                  <a:gd name="T18" fmla="*/ 1 w 1321"/>
                  <a:gd name="T19" fmla="*/ 1 h 712"/>
                  <a:gd name="T20" fmla="*/ 1 w 1321"/>
                  <a:gd name="T21" fmla="*/ 1 h 712"/>
                  <a:gd name="T22" fmla="*/ 1 w 1321"/>
                  <a:gd name="T23" fmla="*/ 1 h 712"/>
                  <a:gd name="T24" fmla="*/ 1 w 1321"/>
                  <a:gd name="T25" fmla="*/ 1 h 712"/>
                  <a:gd name="T26" fmla="*/ 1 w 1321"/>
                  <a:gd name="T27" fmla="*/ 1 h 712"/>
                  <a:gd name="T28" fmla="*/ 1 w 1321"/>
                  <a:gd name="T29" fmla="*/ 1 h 712"/>
                  <a:gd name="T30" fmla="*/ 1 w 1321"/>
                  <a:gd name="T31" fmla="*/ 1 h 712"/>
                  <a:gd name="T32" fmla="*/ 1 w 1321"/>
                  <a:gd name="T33" fmla="*/ 1 h 712"/>
                  <a:gd name="T34" fmla="*/ 1 w 1321"/>
                  <a:gd name="T35" fmla="*/ 1 h 712"/>
                  <a:gd name="T36" fmla="*/ 1 w 1321"/>
                  <a:gd name="T37" fmla="*/ 1 h 712"/>
                  <a:gd name="T38" fmla="*/ 1 w 1321"/>
                  <a:gd name="T39" fmla="*/ 1 h 712"/>
                  <a:gd name="T40" fmla="*/ 1 w 1321"/>
                  <a:gd name="T41" fmla="*/ 1 h 712"/>
                  <a:gd name="T42" fmla="*/ 1 w 1321"/>
                  <a:gd name="T43" fmla="*/ 1 h 712"/>
                  <a:gd name="T44" fmla="*/ 1 w 1321"/>
                  <a:gd name="T45" fmla="*/ 1 h 712"/>
                  <a:gd name="T46" fmla="*/ 1 w 1321"/>
                  <a:gd name="T47" fmla="*/ 1 h 712"/>
                  <a:gd name="T48" fmla="*/ 1 w 1321"/>
                  <a:gd name="T49" fmla="*/ 1 h 712"/>
                  <a:gd name="T50" fmla="*/ 1 w 1321"/>
                  <a:gd name="T51" fmla="*/ 1 h 712"/>
                  <a:gd name="T52" fmla="*/ 1 w 1321"/>
                  <a:gd name="T53" fmla="*/ 1 h 712"/>
                  <a:gd name="T54" fmla="*/ 1 w 1321"/>
                  <a:gd name="T55" fmla="*/ 1 h 712"/>
                  <a:gd name="T56" fmla="*/ 0 w 1321"/>
                  <a:gd name="T57" fmla="*/ 1 h 712"/>
                  <a:gd name="T58" fmla="*/ 0 w 1321"/>
                  <a:gd name="T59" fmla="*/ 1 h 712"/>
                  <a:gd name="T60" fmla="*/ 1 w 1321"/>
                  <a:gd name="T61" fmla="*/ 1 h 712"/>
                  <a:gd name="T62" fmla="*/ 1 w 1321"/>
                  <a:gd name="T63" fmla="*/ 1 h 712"/>
                  <a:gd name="T64" fmla="*/ 1 w 1321"/>
                  <a:gd name="T65" fmla="*/ 1 h 712"/>
                  <a:gd name="T66" fmla="*/ 1 w 1321"/>
                  <a:gd name="T67" fmla="*/ 1 h 712"/>
                  <a:gd name="T68" fmla="*/ 1 w 1321"/>
                  <a:gd name="T69" fmla="*/ 1 h 712"/>
                  <a:gd name="T70" fmla="*/ 1 w 1321"/>
                  <a:gd name="T71" fmla="*/ 1 h 712"/>
                  <a:gd name="T72" fmla="*/ 1 w 1321"/>
                  <a:gd name="T73" fmla="*/ 1 h 712"/>
                  <a:gd name="T74" fmla="*/ 1 w 1321"/>
                  <a:gd name="T75" fmla="*/ 1 h 712"/>
                  <a:gd name="T76" fmla="*/ 1 w 1321"/>
                  <a:gd name="T77" fmla="*/ 1 h 712"/>
                  <a:gd name="T78" fmla="*/ 1 w 1321"/>
                  <a:gd name="T79" fmla="*/ 1 h 712"/>
                  <a:gd name="T80" fmla="*/ 1 w 1321"/>
                  <a:gd name="T81" fmla="*/ 1 h 712"/>
                  <a:gd name="T82" fmla="*/ 1 w 1321"/>
                  <a:gd name="T83" fmla="*/ 0 h 712"/>
                  <a:gd name="T84" fmla="*/ 1 w 1321"/>
                  <a:gd name="T85" fmla="*/ 0 h 712"/>
                  <a:gd name="T86" fmla="*/ 1 w 1321"/>
                  <a:gd name="T87" fmla="*/ 1 h 712"/>
                  <a:gd name="T88" fmla="*/ 1 w 1321"/>
                  <a:gd name="T89" fmla="*/ 1 h 712"/>
                  <a:gd name="T90" fmla="*/ 1 w 1321"/>
                  <a:gd name="T91" fmla="*/ 1 h 712"/>
                  <a:gd name="T92" fmla="*/ 1 w 1321"/>
                  <a:gd name="T93" fmla="*/ 1 h 712"/>
                  <a:gd name="T94" fmla="*/ 1 w 1321"/>
                  <a:gd name="T95" fmla="*/ 1 h 712"/>
                  <a:gd name="T96" fmla="*/ 2 w 1321"/>
                  <a:gd name="T97" fmla="*/ 1 h 712"/>
                  <a:gd name="T98" fmla="*/ 2 w 1321"/>
                  <a:gd name="T99" fmla="*/ 1 h 712"/>
                  <a:gd name="T100" fmla="*/ 2 w 1321"/>
                  <a:gd name="T101" fmla="*/ 1 h 712"/>
                  <a:gd name="T102" fmla="*/ 2 w 1321"/>
                  <a:gd name="T103" fmla="*/ 1 h 712"/>
                  <a:gd name="T104" fmla="*/ 2 w 1321"/>
                  <a:gd name="T105" fmla="*/ 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9FFCC">
                      <a:alpha val="17998"/>
                    </a:srgbClr>
                  </a:gs>
                </a:gsLst>
                <a:lin ang="5400000" scaled="1"/>
              </a:gradFill>
              <a:ln>
                <a:noFill/>
              </a:ln>
              <a:extLst>
                <a:ext uri="{91240B29-F687-4f45-9708-019B960494DF}">
                  <a14:hiddenLine xmlns:a14="http://schemas.microsoft.com/office/drawing/2010/main" xmlns="" w="0">
                    <a:solidFill>
                      <a:srgbClr val="000000"/>
                    </a:solidFill>
                    <a:round/>
                    <a:headEnd/>
                    <a:tailEnd/>
                  </a14:hiddenLine>
                </a:ext>
              </a:extLst>
            </p:spPr>
            <p:txBody>
              <a:bodyPr/>
              <a:lstStyle/>
              <a:p>
                <a:endParaRPr lang="zh-CN" altLang="en-US"/>
              </a:p>
            </p:txBody>
          </p:sp>
          <p:grpSp>
            <p:nvGrpSpPr>
              <p:cNvPr id="106" name="Group 28"/>
              <p:cNvGrpSpPr>
                <a:grpSpLocks/>
              </p:cNvGrpSpPr>
              <p:nvPr/>
            </p:nvGrpSpPr>
            <p:grpSpPr bwMode="auto">
              <a:xfrm rot="-1297425" flipH="1" flipV="1">
                <a:off x="600" y="2791"/>
                <a:ext cx="888" cy="223"/>
                <a:chOff x="2532" y="1051"/>
                <a:chExt cx="893" cy="246"/>
              </a:xfrm>
            </p:grpSpPr>
            <p:grpSp>
              <p:nvGrpSpPr>
                <p:cNvPr id="107" name="Group 29"/>
                <p:cNvGrpSpPr>
                  <a:grpSpLocks/>
                </p:cNvGrpSpPr>
                <p:nvPr/>
              </p:nvGrpSpPr>
              <p:grpSpPr bwMode="auto">
                <a:xfrm>
                  <a:off x="2532" y="1051"/>
                  <a:ext cx="743" cy="185"/>
                  <a:chOff x="1565" y="2568"/>
                  <a:chExt cx="1118" cy="279"/>
                </a:xfrm>
              </p:grpSpPr>
              <p:sp>
                <p:nvSpPr>
                  <p:cNvPr id="113" name="AutoShape 30"/>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114" name="AutoShape 31"/>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115" name="AutoShape 32"/>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116" name="AutoShape 33"/>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grpSp>
            <p:grpSp>
              <p:nvGrpSpPr>
                <p:cNvPr id="108" name="Group 34"/>
                <p:cNvGrpSpPr>
                  <a:grpSpLocks/>
                </p:cNvGrpSpPr>
                <p:nvPr/>
              </p:nvGrpSpPr>
              <p:grpSpPr bwMode="auto">
                <a:xfrm rot="1353540">
                  <a:off x="2682" y="1111"/>
                  <a:ext cx="743" cy="186"/>
                  <a:chOff x="1565" y="2568"/>
                  <a:chExt cx="1118" cy="279"/>
                </a:xfrm>
              </p:grpSpPr>
              <p:sp>
                <p:nvSpPr>
                  <p:cNvPr id="109" name="AutoShape 35"/>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110" name="AutoShape 36"/>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111" name="AutoShape 37"/>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112" name="AutoShape 38"/>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grpSp>
          </p:grpSp>
        </p:grpSp>
        <p:sp>
          <p:nvSpPr>
            <p:cNvPr id="100" name="Text Box 47"/>
            <p:cNvSpPr txBox="1">
              <a:spLocks noChangeArrowheads="1"/>
            </p:cNvSpPr>
            <p:nvPr/>
          </p:nvSpPr>
          <p:spPr bwMode="auto">
            <a:xfrm>
              <a:off x="9006894" y="4983206"/>
              <a:ext cx="921298" cy="449397"/>
            </a:xfrm>
            <a:prstGeom prst="rect">
              <a:avLst/>
            </a:prstGeom>
            <a:noFill/>
            <a:ln>
              <a:noFill/>
            </a:ln>
            <a:effectLst>
              <a:outerShdw dist="17961" dir="2700000" algn="ctr" rotWithShape="0">
                <a:srgbClr val="FFFFFF">
                  <a:alpha val="50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30046" tIns="65023" rIns="130046" bIns="65023">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60000"/>
                </a:lnSpc>
                <a:spcBef>
                  <a:spcPct val="50000"/>
                </a:spcBef>
              </a:pPr>
              <a:r>
                <a:rPr lang="en-US" altLang="zh-CN" sz="2000" dirty="0">
                  <a:solidFill>
                    <a:srgbClr val="333333"/>
                  </a:solidFill>
                  <a:latin typeface="+mn-ea"/>
                  <a:ea typeface="+mn-ea"/>
                </a:rPr>
                <a:t>Data</a:t>
              </a:r>
            </a:p>
          </p:txBody>
        </p:sp>
      </p:grpSp>
      <p:grpSp>
        <p:nvGrpSpPr>
          <p:cNvPr id="117" name="组合 5"/>
          <p:cNvGrpSpPr/>
          <p:nvPr/>
        </p:nvGrpSpPr>
        <p:grpSpPr>
          <a:xfrm>
            <a:off x="8330041" y="2687536"/>
            <a:ext cx="1179600" cy="753315"/>
            <a:chOff x="9350378" y="3681018"/>
            <a:chExt cx="1318331" cy="1117070"/>
          </a:xfrm>
        </p:grpSpPr>
        <p:grpSp>
          <p:nvGrpSpPr>
            <p:cNvPr id="118" name="Group 5"/>
            <p:cNvGrpSpPr>
              <a:grpSpLocks/>
            </p:cNvGrpSpPr>
            <p:nvPr/>
          </p:nvGrpSpPr>
          <p:grpSpPr bwMode="auto">
            <a:xfrm>
              <a:off x="9401877" y="3681018"/>
              <a:ext cx="1169605" cy="1117070"/>
              <a:chOff x="1488" y="3122"/>
              <a:chExt cx="1235" cy="1198"/>
            </a:xfrm>
          </p:grpSpPr>
          <p:sp>
            <p:nvSpPr>
              <p:cNvPr id="120" name="Oval 6"/>
              <p:cNvSpPr>
                <a:spLocks noChangeArrowheads="1"/>
              </p:cNvSpPr>
              <p:nvPr/>
            </p:nvSpPr>
            <p:spPr bwMode="gray">
              <a:xfrm>
                <a:off x="1488" y="3122"/>
                <a:ext cx="1235" cy="1198"/>
              </a:xfrm>
              <a:prstGeom prst="ellipse">
                <a:avLst/>
              </a:prstGeom>
              <a:gradFill rotWithShape="1">
                <a:gsLst>
                  <a:gs pos="0">
                    <a:srgbClr val="B2B2B2"/>
                  </a:gs>
                  <a:gs pos="100000">
                    <a:srgbClr val="FFFFFF"/>
                  </a:gs>
                </a:gsLst>
                <a:lin ang="5400000" scaled="1"/>
              </a:gradFill>
              <a:ln>
                <a:noFill/>
              </a:ln>
              <a:extLst>
                <a:ext uri="{91240B29-F687-4f45-9708-019B960494DF}">
                  <a14:hiddenLine xmlns:a14="http://schemas.microsoft.com/office/drawing/2010/main" xmlns="" w="19050" algn="ctr">
                    <a:solidFill>
                      <a:srgbClr val="000000"/>
                    </a:solidFill>
                    <a:round/>
                    <a:headEnd/>
                    <a:tailEnd/>
                  </a14:hiddenLine>
                </a:ext>
              </a:extLst>
            </p:spPr>
            <p:txBody>
              <a:bodyPr wrap="none" anchor="ctr"/>
              <a:lstStyle/>
              <a:p>
                <a:endParaRPr lang="zh-CN" altLang="en-US"/>
              </a:p>
            </p:txBody>
          </p:sp>
          <p:sp>
            <p:nvSpPr>
              <p:cNvPr id="121" name="Oval 7"/>
              <p:cNvSpPr>
                <a:spLocks noChangeArrowheads="1"/>
              </p:cNvSpPr>
              <p:nvPr/>
            </p:nvSpPr>
            <p:spPr bwMode="gray">
              <a:xfrm>
                <a:off x="1540" y="3177"/>
                <a:ext cx="1128" cy="1094"/>
              </a:xfrm>
              <a:prstGeom prst="ellipse">
                <a:avLst/>
              </a:prstGeom>
              <a:gradFill rotWithShape="1">
                <a:gsLst>
                  <a:gs pos="0">
                    <a:srgbClr val="DDDDDD"/>
                  </a:gs>
                  <a:gs pos="50000">
                    <a:srgbClr val="F6F6F6"/>
                  </a:gs>
                  <a:gs pos="100000">
                    <a:srgbClr val="DDDDDD"/>
                  </a:gs>
                </a:gsLst>
                <a:lin ang="5400000" scaled="1"/>
              </a:gradFill>
              <a:ln>
                <a:noFill/>
              </a:ln>
              <a:extLst>
                <a:ext uri="{91240B29-F687-4f45-9708-019B960494DF}">
                  <a14:hiddenLine xmlns:a14="http://schemas.microsoft.com/office/drawing/2010/main" xmlns="" w="19050" algn="ctr">
                    <a:solidFill>
                      <a:srgbClr val="000000"/>
                    </a:solidFill>
                    <a:round/>
                    <a:headEnd/>
                    <a:tailEnd/>
                  </a14:hiddenLine>
                </a:ext>
              </a:extLst>
            </p:spPr>
            <p:txBody>
              <a:bodyPr wrap="none" anchor="ctr"/>
              <a:lstStyle/>
              <a:p>
                <a:endParaRPr lang="zh-CN" altLang="en-US"/>
              </a:p>
            </p:txBody>
          </p:sp>
          <p:pic>
            <p:nvPicPr>
              <p:cNvPr id="122" name="Picture 8" descr="circuler_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1581" y="3216"/>
                <a:ext cx="1053" cy="10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 name="Oval 9"/>
              <p:cNvSpPr>
                <a:spLocks noChangeArrowheads="1"/>
              </p:cNvSpPr>
              <p:nvPr/>
            </p:nvSpPr>
            <p:spPr bwMode="gray">
              <a:xfrm>
                <a:off x="1581" y="3216"/>
                <a:ext cx="1047" cy="1010"/>
              </a:xfrm>
              <a:prstGeom prst="ellipse">
                <a:avLst/>
              </a:prstGeom>
              <a:gradFill rotWithShape="1">
                <a:gsLst>
                  <a:gs pos="0">
                    <a:srgbClr val="CCCCFF">
                      <a:gamma/>
                      <a:shade val="26275"/>
                      <a:invGamma/>
                      <a:alpha val="89999"/>
                    </a:srgbClr>
                  </a:gs>
                  <a:gs pos="50000">
                    <a:srgbClr val="CCCCFF">
                      <a:alpha val="45000"/>
                    </a:srgbClr>
                  </a:gs>
                  <a:gs pos="100000">
                    <a:srgbClr val="CCCCFF">
                      <a:gamma/>
                      <a:shade val="26275"/>
                      <a:invGamma/>
                      <a:alpha val="89999"/>
                    </a:srgbClr>
                  </a:gs>
                </a:gsLst>
                <a:lin ang="5400000" scaled="1"/>
              </a:gradFill>
              <a:ln w="9525" algn="ctr">
                <a:noFill/>
                <a:round/>
                <a:headEnd/>
                <a:tailEnd/>
              </a:ln>
              <a:effectLst/>
            </p:spPr>
            <p:txBody>
              <a:bodyPr wrap="none" anchor="ctr"/>
              <a:lstStyle/>
              <a:p>
                <a:pPr>
                  <a:defRPr/>
                </a:pPr>
                <a:endParaRPr lang="zh-CN" altLang="en-US"/>
              </a:p>
            </p:txBody>
          </p:sp>
          <p:sp>
            <p:nvSpPr>
              <p:cNvPr id="124" name="Freeform 10"/>
              <p:cNvSpPr>
                <a:spLocks/>
              </p:cNvSpPr>
              <p:nvPr/>
            </p:nvSpPr>
            <p:spPr bwMode="gray">
              <a:xfrm>
                <a:off x="1689" y="3236"/>
                <a:ext cx="822" cy="351"/>
              </a:xfrm>
              <a:custGeom>
                <a:avLst/>
                <a:gdLst>
                  <a:gd name="T0" fmla="*/ 2 w 1321"/>
                  <a:gd name="T1" fmla="*/ 0 h 712"/>
                  <a:gd name="T2" fmla="*/ 2 w 1321"/>
                  <a:gd name="T3" fmla="*/ 0 h 712"/>
                  <a:gd name="T4" fmla="*/ 2 w 1321"/>
                  <a:gd name="T5" fmla="*/ 0 h 712"/>
                  <a:gd name="T6" fmla="*/ 2 w 1321"/>
                  <a:gd name="T7" fmla="*/ 0 h 712"/>
                  <a:gd name="T8" fmla="*/ 2 w 1321"/>
                  <a:gd name="T9" fmla="*/ 0 h 712"/>
                  <a:gd name="T10" fmla="*/ 2 w 1321"/>
                  <a:gd name="T11" fmla="*/ 0 h 712"/>
                  <a:gd name="T12" fmla="*/ 2 w 1321"/>
                  <a:gd name="T13" fmla="*/ 0 h 712"/>
                  <a:gd name="T14" fmla="*/ 2 w 1321"/>
                  <a:gd name="T15" fmla="*/ 0 h 712"/>
                  <a:gd name="T16" fmla="*/ 2 w 1321"/>
                  <a:gd name="T17" fmla="*/ 0 h 712"/>
                  <a:gd name="T18" fmla="*/ 2 w 1321"/>
                  <a:gd name="T19" fmla="*/ 0 h 712"/>
                  <a:gd name="T20" fmla="*/ 2 w 1321"/>
                  <a:gd name="T21" fmla="*/ 0 h 712"/>
                  <a:gd name="T22" fmla="*/ 2 w 1321"/>
                  <a:gd name="T23" fmla="*/ 0 h 712"/>
                  <a:gd name="T24" fmla="*/ 1 w 1321"/>
                  <a:gd name="T25" fmla="*/ 0 h 712"/>
                  <a:gd name="T26" fmla="*/ 1 w 1321"/>
                  <a:gd name="T27" fmla="*/ 0 h 712"/>
                  <a:gd name="T28" fmla="*/ 1 w 1321"/>
                  <a:gd name="T29" fmla="*/ 0 h 712"/>
                  <a:gd name="T30" fmla="*/ 1 w 1321"/>
                  <a:gd name="T31" fmla="*/ 0 h 712"/>
                  <a:gd name="T32" fmla="*/ 1 w 1321"/>
                  <a:gd name="T33" fmla="*/ 0 h 712"/>
                  <a:gd name="T34" fmla="*/ 1 w 1321"/>
                  <a:gd name="T35" fmla="*/ 0 h 712"/>
                  <a:gd name="T36" fmla="*/ 1 w 1321"/>
                  <a:gd name="T37" fmla="*/ 0 h 712"/>
                  <a:gd name="T38" fmla="*/ 1 w 1321"/>
                  <a:gd name="T39" fmla="*/ 0 h 712"/>
                  <a:gd name="T40" fmla="*/ 1 w 1321"/>
                  <a:gd name="T41" fmla="*/ 0 h 712"/>
                  <a:gd name="T42" fmla="*/ 1 w 1321"/>
                  <a:gd name="T43" fmla="*/ 0 h 712"/>
                  <a:gd name="T44" fmla="*/ 1 w 1321"/>
                  <a:gd name="T45" fmla="*/ 0 h 712"/>
                  <a:gd name="T46" fmla="*/ 1 w 1321"/>
                  <a:gd name="T47" fmla="*/ 0 h 712"/>
                  <a:gd name="T48" fmla="*/ 1 w 1321"/>
                  <a:gd name="T49" fmla="*/ 0 h 712"/>
                  <a:gd name="T50" fmla="*/ 1 w 1321"/>
                  <a:gd name="T51" fmla="*/ 0 h 712"/>
                  <a:gd name="T52" fmla="*/ 1 w 1321"/>
                  <a:gd name="T53" fmla="*/ 0 h 712"/>
                  <a:gd name="T54" fmla="*/ 1 w 1321"/>
                  <a:gd name="T55" fmla="*/ 0 h 712"/>
                  <a:gd name="T56" fmla="*/ 0 w 1321"/>
                  <a:gd name="T57" fmla="*/ 0 h 712"/>
                  <a:gd name="T58" fmla="*/ 0 w 1321"/>
                  <a:gd name="T59" fmla="*/ 0 h 712"/>
                  <a:gd name="T60" fmla="*/ 1 w 1321"/>
                  <a:gd name="T61" fmla="*/ 0 h 712"/>
                  <a:gd name="T62" fmla="*/ 1 w 1321"/>
                  <a:gd name="T63" fmla="*/ 0 h 712"/>
                  <a:gd name="T64" fmla="*/ 1 w 1321"/>
                  <a:gd name="T65" fmla="*/ 0 h 712"/>
                  <a:gd name="T66" fmla="*/ 1 w 1321"/>
                  <a:gd name="T67" fmla="*/ 0 h 712"/>
                  <a:gd name="T68" fmla="*/ 1 w 1321"/>
                  <a:gd name="T69" fmla="*/ 0 h 712"/>
                  <a:gd name="T70" fmla="*/ 1 w 1321"/>
                  <a:gd name="T71" fmla="*/ 0 h 712"/>
                  <a:gd name="T72" fmla="*/ 1 w 1321"/>
                  <a:gd name="T73" fmla="*/ 0 h 712"/>
                  <a:gd name="T74" fmla="*/ 1 w 1321"/>
                  <a:gd name="T75" fmla="*/ 0 h 712"/>
                  <a:gd name="T76" fmla="*/ 1 w 1321"/>
                  <a:gd name="T77" fmla="*/ 0 h 712"/>
                  <a:gd name="T78" fmla="*/ 1 w 1321"/>
                  <a:gd name="T79" fmla="*/ 0 h 712"/>
                  <a:gd name="T80" fmla="*/ 1 w 1321"/>
                  <a:gd name="T81" fmla="*/ 0 h 712"/>
                  <a:gd name="T82" fmla="*/ 1 w 1321"/>
                  <a:gd name="T83" fmla="*/ 0 h 712"/>
                  <a:gd name="T84" fmla="*/ 1 w 1321"/>
                  <a:gd name="T85" fmla="*/ 0 h 712"/>
                  <a:gd name="T86" fmla="*/ 1 w 1321"/>
                  <a:gd name="T87" fmla="*/ 0 h 712"/>
                  <a:gd name="T88" fmla="*/ 1 w 1321"/>
                  <a:gd name="T89" fmla="*/ 0 h 712"/>
                  <a:gd name="T90" fmla="*/ 2 w 1321"/>
                  <a:gd name="T91" fmla="*/ 0 h 712"/>
                  <a:gd name="T92" fmla="*/ 2 w 1321"/>
                  <a:gd name="T93" fmla="*/ 0 h 712"/>
                  <a:gd name="T94" fmla="*/ 2 w 1321"/>
                  <a:gd name="T95" fmla="*/ 0 h 712"/>
                  <a:gd name="T96" fmla="*/ 2 w 1321"/>
                  <a:gd name="T97" fmla="*/ 0 h 712"/>
                  <a:gd name="T98" fmla="*/ 2 w 1321"/>
                  <a:gd name="T99" fmla="*/ 0 h 712"/>
                  <a:gd name="T100" fmla="*/ 2 w 1321"/>
                  <a:gd name="T101" fmla="*/ 0 h 712"/>
                  <a:gd name="T102" fmla="*/ 2 w 1321"/>
                  <a:gd name="T103" fmla="*/ 0 h 712"/>
                  <a:gd name="T104" fmla="*/ 2 w 1321"/>
                  <a:gd name="T105" fmla="*/ 0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CCCCFF">
                      <a:alpha val="17998"/>
                    </a:srgbClr>
                  </a:gs>
                </a:gsLst>
                <a:lin ang="5400000" scaled="1"/>
              </a:gradFill>
              <a:ln>
                <a:noFill/>
              </a:ln>
              <a:extLst>
                <a:ext uri="{91240B29-F687-4f45-9708-019B960494DF}">
                  <a14:hiddenLine xmlns:a14="http://schemas.microsoft.com/office/drawing/2010/main" xmlns="" w="0">
                    <a:solidFill>
                      <a:srgbClr val="000000"/>
                    </a:solidFill>
                    <a:round/>
                    <a:headEnd/>
                    <a:tailEnd/>
                  </a14:hiddenLine>
                </a:ext>
              </a:extLst>
            </p:spPr>
            <p:txBody>
              <a:bodyPr/>
              <a:lstStyle/>
              <a:p>
                <a:endParaRPr lang="zh-CN" altLang="en-US"/>
              </a:p>
            </p:txBody>
          </p:sp>
          <p:grpSp>
            <p:nvGrpSpPr>
              <p:cNvPr id="125" name="Group 11"/>
              <p:cNvGrpSpPr>
                <a:grpSpLocks/>
              </p:cNvGrpSpPr>
              <p:nvPr/>
            </p:nvGrpSpPr>
            <p:grpSpPr bwMode="auto">
              <a:xfrm rot="-1297425" flipH="1" flipV="1">
                <a:off x="1661" y="4004"/>
                <a:ext cx="914" cy="214"/>
                <a:chOff x="2532" y="1051"/>
                <a:chExt cx="893" cy="246"/>
              </a:xfrm>
            </p:grpSpPr>
            <p:grpSp>
              <p:nvGrpSpPr>
                <p:cNvPr id="126" name="Group 12"/>
                <p:cNvGrpSpPr>
                  <a:grpSpLocks/>
                </p:cNvGrpSpPr>
                <p:nvPr/>
              </p:nvGrpSpPr>
              <p:grpSpPr bwMode="auto">
                <a:xfrm>
                  <a:off x="2532" y="1051"/>
                  <a:ext cx="743" cy="185"/>
                  <a:chOff x="1565" y="2568"/>
                  <a:chExt cx="1118" cy="279"/>
                </a:xfrm>
              </p:grpSpPr>
              <p:sp>
                <p:nvSpPr>
                  <p:cNvPr id="132" name="AutoShape 1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133" name="AutoShape 1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134" name="AutoShape 1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135" name="AutoShape 1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grpSp>
            <p:grpSp>
              <p:nvGrpSpPr>
                <p:cNvPr id="127" name="Group 17"/>
                <p:cNvGrpSpPr>
                  <a:grpSpLocks/>
                </p:cNvGrpSpPr>
                <p:nvPr/>
              </p:nvGrpSpPr>
              <p:grpSpPr bwMode="auto">
                <a:xfrm rot="1353540">
                  <a:off x="2682" y="1111"/>
                  <a:ext cx="743" cy="186"/>
                  <a:chOff x="1565" y="2568"/>
                  <a:chExt cx="1118" cy="279"/>
                </a:xfrm>
              </p:grpSpPr>
              <p:sp>
                <p:nvSpPr>
                  <p:cNvPr id="128" name="AutoShape 1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129" name="AutoShape 1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130" name="AutoShape 2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131" name="AutoShape 2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grpSp>
          </p:grpSp>
        </p:grpSp>
        <p:sp>
          <p:nvSpPr>
            <p:cNvPr id="119" name="Text Box 48"/>
            <p:cNvSpPr txBox="1">
              <a:spLocks noChangeArrowheads="1"/>
            </p:cNvSpPr>
            <p:nvPr/>
          </p:nvSpPr>
          <p:spPr bwMode="auto">
            <a:xfrm>
              <a:off x="9350378" y="4047138"/>
              <a:ext cx="1318331" cy="468561"/>
            </a:xfrm>
            <a:prstGeom prst="rect">
              <a:avLst/>
            </a:prstGeom>
            <a:noFill/>
            <a:ln>
              <a:noFill/>
            </a:ln>
            <a:effectLst>
              <a:outerShdw dist="17961" dir="2700000" algn="ctr" rotWithShape="0">
                <a:srgbClr val="FFFFFF">
                  <a:alpha val="50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30046" tIns="65023" rIns="130046" bIns="65023">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60000"/>
                </a:lnSpc>
                <a:spcBef>
                  <a:spcPct val="50000"/>
                </a:spcBef>
              </a:pPr>
              <a:r>
                <a:rPr lang="en-US" altLang="zh-CN" sz="2000" dirty="0">
                  <a:solidFill>
                    <a:srgbClr val="333333"/>
                  </a:solidFill>
                  <a:latin typeface="+mn-ea"/>
                  <a:ea typeface="+mn-ea"/>
                </a:rPr>
                <a:t>Model</a:t>
              </a:r>
            </a:p>
          </p:txBody>
        </p:sp>
      </p:grpSp>
      <p:grpSp>
        <p:nvGrpSpPr>
          <p:cNvPr id="136" name="Group 50"/>
          <p:cNvGrpSpPr>
            <a:grpSpLocks/>
          </p:cNvGrpSpPr>
          <p:nvPr/>
        </p:nvGrpSpPr>
        <p:grpSpPr bwMode="auto">
          <a:xfrm>
            <a:off x="8405945" y="1324282"/>
            <a:ext cx="1024835" cy="742577"/>
            <a:chOff x="1175" y="756"/>
            <a:chExt cx="1040" cy="1040"/>
          </a:xfrm>
        </p:grpSpPr>
        <p:sp>
          <p:nvSpPr>
            <p:cNvPr id="137" name="Oval 51"/>
            <p:cNvSpPr>
              <a:spLocks noChangeArrowheads="1"/>
            </p:cNvSpPr>
            <p:nvPr/>
          </p:nvSpPr>
          <p:spPr bwMode="gray">
            <a:xfrm>
              <a:off x="1175" y="756"/>
              <a:ext cx="1040" cy="1040"/>
            </a:xfrm>
            <a:prstGeom prst="ellipse">
              <a:avLst/>
            </a:prstGeom>
            <a:gradFill rotWithShape="1">
              <a:gsLst>
                <a:gs pos="0">
                  <a:srgbClr val="B2B2B2"/>
                </a:gs>
                <a:gs pos="100000">
                  <a:srgbClr val="FFFFFF"/>
                </a:gs>
              </a:gsLst>
              <a:lin ang="5400000" scaled="1"/>
            </a:gradFill>
            <a:ln>
              <a:noFill/>
            </a:ln>
            <a:extLst>
              <a:ext uri="{91240B29-F687-4f45-9708-019B960494DF}">
                <a14:hiddenLine xmlns:a14="http://schemas.microsoft.com/office/drawing/2010/main" xmlns="" w="19050" algn="ctr">
                  <a:solidFill>
                    <a:srgbClr val="000000"/>
                  </a:solidFill>
                  <a:round/>
                  <a:headEnd/>
                  <a:tailEnd/>
                </a14:hiddenLine>
              </a:ext>
            </a:extLst>
          </p:spPr>
          <p:txBody>
            <a:bodyPr wrap="none" anchor="ctr"/>
            <a:lstStyle/>
            <a:p>
              <a:endParaRPr lang="zh-CN" altLang="en-US"/>
            </a:p>
          </p:txBody>
        </p:sp>
        <p:sp>
          <p:nvSpPr>
            <p:cNvPr id="138" name="Oval 52"/>
            <p:cNvSpPr>
              <a:spLocks noChangeArrowheads="1"/>
            </p:cNvSpPr>
            <p:nvPr/>
          </p:nvSpPr>
          <p:spPr bwMode="gray">
            <a:xfrm>
              <a:off x="1219" y="804"/>
              <a:ext cx="949" cy="950"/>
            </a:xfrm>
            <a:prstGeom prst="ellipse">
              <a:avLst/>
            </a:prstGeom>
            <a:gradFill rotWithShape="1">
              <a:gsLst>
                <a:gs pos="0">
                  <a:srgbClr val="DDDDDD"/>
                </a:gs>
                <a:gs pos="50000">
                  <a:srgbClr val="F6F6F6"/>
                </a:gs>
                <a:gs pos="100000">
                  <a:srgbClr val="DDDDDD"/>
                </a:gs>
              </a:gsLst>
              <a:lin ang="5400000" scaled="1"/>
            </a:gradFill>
            <a:ln>
              <a:noFill/>
            </a:ln>
            <a:extLst>
              <a:ext uri="{91240B29-F687-4f45-9708-019B960494DF}">
                <a14:hiddenLine xmlns:a14="http://schemas.microsoft.com/office/drawing/2010/main" xmlns="" w="19050" algn="ctr">
                  <a:solidFill>
                    <a:srgbClr val="000000"/>
                  </a:solidFill>
                  <a:round/>
                  <a:headEnd/>
                  <a:tailEnd/>
                </a14:hiddenLine>
              </a:ext>
            </a:extLst>
          </p:spPr>
          <p:txBody>
            <a:bodyPr wrap="none" anchor="ctr"/>
            <a:lstStyle/>
            <a:p>
              <a:endParaRPr lang="zh-CN" altLang="en-US"/>
            </a:p>
          </p:txBody>
        </p:sp>
        <p:pic>
          <p:nvPicPr>
            <p:cNvPr id="139" name="Picture 53" descr="circuler_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1253" y="838"/>
              <a:ext cx="887" cy="8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0" name="Oval 54"/>
            <p:cNvSpPr>
              <a:spLocks noChangeArrowheads="1"/>
            </p:cNvSpPr>
            <p:nvPr/>
          </p:nvSpPr>
          <p:spPr bwMode="gray">
            <a:xfrm>
              <a:off x="1253" y="838"/>
              <a:ext cx="881" cy="876"/>
            </a:xfrm>
            <a:prstGeom prst="ellipse">
              <a:avLst/>
            </a:prstGeom>
            <a:gradFill rotWithShape="1">
              <a:gsLst>
                <a:gs pos="0">
                  <a:srgbClr val="FFFF99">
                    <a:gamma/>
                    <a:shade val="26275"/>
                    <a:invGamma/>
                    <a:alpha val="89999"/>
                  </a:srgbClr>
                </a:gs>
                <a:gs pos="50000">
                  <a:srgbClr val="FFFF99">
                    <a:alpha val="45000"/>
                  </a:srgbClr>
                </a:gs>
                <a:gs pos="100000">
                  <a:srgbClr val="FFFF99">
                    <a:gamma/>
                    <a:shade val="26275"/>
                    <a:invGamma/>
                    <a:alpha val="89999"/>
                  </a:srgbClr>
                </a:gs>
              </a:gsLst>
              <a:lin ang="5400000" scaled="1"/>
            </a:gradFill>
            <a:ln w="9525" algn="ctr">
              <a:noFill/>
              <a:round/>
              <a:headEnd/>
              <a:tailEnd/>
            </a:ln>
            <a:effectLst/>
          </p:spPr>
          <p:txBody>
            <a:bodyPr wrap="none" anchor="ctr"/>
            <a:lstStyle/>
            <a:p>
              <a:pPr>
                <a:defRPr/>
              </a:pPr>
              <a:endParaRPr lang="zh-CN" altLang="en-US"/>
            </a:p>
          </p:txBody>
        </p:sp>
        <p:sp>
          <p:nvSpPr>
            <p:cNvPr id="141" name="Freeform 55"/>
            <p:cNvSpPr>
              <a:spLocks/>
            </p:cNvSpPr>
            <p:nvPr/>
          </p:nvSpPr>
          <p:spPr bwMode="gray">
            <a:xfrm>
              <a:off x="1344" y="855"/>
              <a:ext cx="692" cy="305"/>
            </a:xfrm>
            <a:custGeom>
              <a:avLst/>
              <a:gdLst>
                <a:gd name="T0" fmla="*/ 1 w 1321"/>
                <a:gd name="T1" fmla="*/ 0 h 712"/>
                <a:gd name="T2" fmla="*/ 1 w 1321"/>
                <a:gd name="T3" fmla="*/ 0 h 712"/>
                <a:gd name="T4" fmla="*/ 1 w 1321"/>
                <a:gd name="T5" fmla="*/ 0 h 712"/>
                <a:gd name="T6" fmla="*/ 1 w 1321"/>
                <a:gd name="T7" fmla="*/ 0 h 712"/>
                <a:gd name="T8" fmla="*/ 1 w 1321"/>
                <a:gd name="T9" fmla="*/ 0 h 712"/>
                <a:gd name="T10" fmla="*/ 1 w 1321"/>
                <a:gd name="T11" fmla="*/ 0 h 712"/>
                <a:gd name="T12" fmla="*/ 1 w 1321"/>
                <a:gd name="T13" fmla="*/ 0 h 712"/>
                <a:gd name="T14" fmla="*/ 1 w 1321"/>
                <a:gd name="T15" fmla="*/ 0 h 712"/>
                <a:gd name="T16" fmla="*/ 1 w 1321"/>
                <a:gd name="T17" fmla="*/ 0 h 712"/>
                <a:gd name="T18" fmla="*/ 1 w 1321"/>
                <a:gd name="T19" fmla="*/ 0 h 712"/>
                <a:gd name="T20" fmla="*/ 1 w 1321"/>
                <a:gd name="T21" fmla="*/ 0 h 712"/>
                <a:gd name="T22" fmla="*/ 1 w 1321"/>
                <a:gd name="T23" fmla="*/ 0 h 712"/>
                <a:gd name="T24" fmla="*/ 1 w 1321"/>
                <a:gd name="T25" fmla="*/ 0 h 712"/>
                <a:gd name="T26" fmla="*/ 1 w 1321"/>
                <a:gd name="T27" fmla="*/ 0 h 712"/>
                <a:gd name="T28" fmla="*/ 1 w 1321"/>
                <a:gd name="T29" fmla="*/ 0 h 712"/>
                <a:gd name="T30" fmla="*/ 1 w 1321"/>
                <a:gd name="T31" fmla="*/ 0 h 712"/>
                <a:gd name="T32" fmla="*/ 1 w 1321"/>
                <a:gd name="T33" fmla="*/ 0 h 712"/>
                <a:gd name="T34" fmla="*/ 1 w 1321"/>
                <a:gd name="T35" fmla="*/ 0 h 712"/>
                <a:gd name="T36" fmla="*/ 1 w 1321"/>
                <a:gd name="T37" fmla="*/ 0 h 712"/>
                <a:gd name="T38" fmla="*/ 1 w 1321"/>
                <a:gd name="T39" fmla="*/ 0 h 712"/>
                <a:gd name="T40" fmla="*/ 1 w 1321"/>
                <a:gd name="T41" fmla="*/ 0 h 712"/>
                <a:gd name="T42" fmla="*/ 1 w 1321"/>
                <a:gd name="T43" fmla="*/ 0 h 712"/>
                <a:gd name="T44" fmla="*/ 1 w 1321"/>
                <a:gd name="T45" fmla="*/ 0 h 712"/>
                <a:gd name="T46" fmla="*/ 1 w 1321"/>
                <a:gd name="T47" fmla="*/ 0 h 712"/>
                <a:gd name="T48" fmla="*/ 1 w 1321"/>
                <a:gd name="T49" fmla="*/ 0 h 712"/>
                <a:gd name="T50" fmla="*/ 1 w 1321"/>
                <a:gd name="T51" fmla="*/ 0 h 712"/>
                <a:gd name="T52" fmla="*/ 1 w 1321"/>
                <a:gd name="T53" fmla="*/ 0 h 712"/>
                <a:gd name="T54" fmla="*/ 1 w 1321"/>
                <a:gd name="T55" fmla="*/ 0 h 712"/>
                <a:gd name="T56" fmla="*/ 0 w 1321"/>
                <a:gd name="T57" fmla="*/ 0 h 712"/>
                <a:gd name="T58" fmla="*/ 0 w 1321"/>
                <a:gd name="T59" fmla="*/ 0 h 712"/>
                <a:gd name="T60" fmla="*/ 1 w 1321"/>
                <a:gd name="T61" fmla="*/ 0 h 712"/>
                <a:gd name="T62" fmla="*/ 1 w 1321"/>
                <a:gd name="T63" fmla="*/ 0 h 712"/>
                <a:gd name="T64" fmla="*/ 1 w 1321"/>
                <a:gd name="T65" fmla="*/ 0 h 712"/>
                <a:gd name="T66" fmla="*/ 1 w 1321"/>
                <a:gd name="T67" fmla="*/ 0 h 712"/>
                <a:gd name="T68" fmla="*/ 1 w 1321"/>
                <a:gd name="T69" fmla="*/ 0 h 712"/>
                <a:gd name="T70" fmla="*/ 1 w 1321"/>
                <a:gd name="T71" fmla="*/ 0 h 712"/>
                <a:gd name="T72" fmla="*/ 1 w 1321"/>
                <a:gd name="T73" fmla="*/ 0 h 712"/>
                <a:gd name="T74" fmla="*/ 1 w 1321"/>
                <a:gd name="T75" fmla="*/ 0 h 712"/>
                <a:gd name="T76" fmla="*/ 1 w 1321"/>
                <a:gd name="T77" fmla="*/ 0 h 712"/>
                <a:gd name="T78" fmla="*/ 1 w 1321"/>
                <a:gd name="T79" fmla="*/ 0 h 712"/>
                <a:gd name="T80" fmla="*/ 1 w 1321"/>
                <a:gd name="T81" fmla="*/ 0 h 712"/>
                <a:gd name="T82" fmla="*/ 1 w 1321"/>
                <a:gd name="T83" fmla="*/ 0 h 712"/>
                <a:gd name="T84" fmla="*/ 1 w 1321"/>
                <a:gd name="T85" fmla="*/ 0 h 712"/>
                <a:gd name="T86" fmla="*/ 1 w 1321"/>
                <a:gd name="T87" fmla="*/ 0 h 712"/>
                <a:gd name="T88" fmla="*/ 1 w 1321"/>
                <a:gd name="T89" fmla="*/ 0 h 712"/>
                <a:gd name="T90" fmla="*/ 1 w 1321"/>
                <a:gd name="T91" fmla="*/ 0 h 712"/>
                <a:gd name="T92" fmla="*/ 1 w 1321"/>
                <a:gd name="T93" fmla="*/ 0 h 712"/>
                <a:gd name="T94" fmla="*/ 1 w 1321"/>
                <a:gd name="T95" fmla="*/ 0 h 712"/>
                <a:gd name="T96" fmla="*/ 1 w 1321"/>
                <a:gd name="T97" fmla="*/ 0 h 712"/>
                <a:gd name="T98" fmla="*/ 1 w 1321"/>
                <a:gd name="T99" fmla="*/ 0 h 712"/>
                <a:gd name="T100" fmla="*/ 1 w 1321"/>
                <a:gd name="T101" fmla="*/ 0 h 712"/>
                <a:gd name="T102" fmla="*/ 1 w 1321"/>
                <a:gd name="T103" fmla="*/ 0 h 712"/>
                <a:gd name="T104" fmla="*/ 1 w 1321"/>
                <a:gd name="T105" fmla="*/ 0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FF99">
                    <a:alpha val="17998"/>
                  </a:srgbClr>
                </a:gs>
              </a:gsLst>
              <a:lin ang="5400000" scaled="1"/>
            </a:gradFill>
            <a:ln>
              <a:noFill/>
            </a:ln>
            <a:extLst>
              <a:ext uri="{91240B29-F687-4f45-9708-019B960494DF}">
                <a14:hiddenLine xmlns:a14="http://schemas.microsoft.com/office/drawing/2010/main" xmlns="" w="0">
                  <a:solidFill>
                    <a:srgbClr val="000000"/>
                  </a:solidFill>
                  <a:round/>
                  <a:headEnd/>
                  <a:tailEnd/>
                </a14:hiddenLine>
              </a:ext>
            </a:extLst>
          </p:spPr>
          <p:txBody>
            <a:bodyPr/>
            <a:lstStyle/>
            <a:p>
              <a:endParaRPr lang="zh-CN" altLang="en-US"/>
            </a:p>
          </p:txBody>
        </p:sp>
        <p:sp>
          <p:nvSpPr>
            <p:cNvPr id="142" name="Text Box 56"/>
            <p:cNvSpPr txBox="1">
              <a:spLocks noChangeArrowheads="1"/>
            </p:cNvSpPr>
            <p:nvPr/>
          </p:nvSpPr>
          <p:spPr bwMode="auto">
            <a:xfrm>
              <a:off x="1256" y="1145"/>
              <a:ext cx="909" cy="417"/>
            </a:xfrm>
            <a:prstGeom prst="rect">
              <a:avLst/>
            </a:prstGeom>
            <a:noFill/>
            <a:ln>
              <a:noFill/>
            </a:ln>
            <a:effectLst>
              <a:outerShdw dist="17961" dir="2700000" algn="ctr" rotWithShape="0">
                <a:srgbClr val="FFFFFF">
                  <a:alpha val="50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60000"/>
                </a:lnSpc>
                <a:spcBef>
                  <a:spcPct val="50000"/>
                </a:spcBef>
              </a:pPr>
              <a:r>
                <a:rPr lang="en-US" altLang="en-US" sz="2000" dirty="0">
                  <a:solidFill>
                    <a:srgbClr val="333333"/>
                  </a:solidFill>
                  <a:latin typeface="+mn-ea"/>
                  <a:ea typeface="+mn-ea"/>
                </a:rPr>
                <a:t>Rule</a:t>
              </a:r>
              <a:endParaRPr lang="en-US" altLang="zh-CN" sz="2000" dirty="0">
                <a:solidFill>
                  <a:srgbClr val="333333"/>
                </a:solidFill>
                <a:latin typeface="+mn-ea"/>
                <a:ea typeface="+mn-ea"/>
              </a:endParaRPr>
            </a:p>
          </p:txBody>
        </p:sp>
        <p:grpSp>
          <p:nvGrpSpPr>
            <p:cNvPr id="143" name="Group 57"/>
            <p:cNvGrpSpPr>
              <a:grpSpLocks/>
            </p:cNvGrpSpPr>
            <p:nvPr/>
          </p:nvGrpSpPr>
          <p:grpSpPr bwMode="auto">
            <a:xfrm rot="-1297425" flipH="1" flipV="1">
              <a:off x="1316" y="1510"/>
              <a:ext cx="769" cy="193"/>
              <a:chOff x="2532" y="1051"/>
              <a:chExt cx="893" cy="246"/>
            </a:xfrm>
          </p:grpSpPr>
          <p:grpSp>
            <p:nvGrpSpPr>
              <p:cNvPr id="144" name="Group 58"/>
              <p:cNvGrpSpPr>
                <a:grpSpLocks/>
              </p:cNvGrpSpPr>
              <p:nvPr/>
            </p:nvGrpSpPr>
            <p:grpSpPr bwMode="auto">
              <a:xfrm>
                <a:off x="2532" y="1051"/>
                <a:ext cx="743" cy="185"/>
                <a:chOff x="1565" y="2568"/>
                <a:chExt cx="1118" cy="279"/>
              </a:xfrm>
            </p:grpSpPr>
            <p:sp>
              <p:nvSpPr>
                <p:cNvPr id="150" name="AutoShape 59"/>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151" name="AutoShape 60"/>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152" name="AutoShape 61"/>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153" name="AutoShape 62"/>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grpSp>
          <p:grpSp>
            <p:nvGrpSpPr>
              <p:cNvPr id="145" name="Group 63"/>
              <p:cNvGrpSpPr>
                <a:grpSpLocks/>
              </p:cNvGrpSpPr>
              <p:nvPr/>
            </p:nvGrpSpPr>
            <p:grpSpPr bwMode="auto">
              <a:xfrm rot="1353540">
                <a:off x="2682" y="1111"/>
                <a:ext cx="743" cy="186"/>
                <a:chOff x="1565" y="2568"/>
                <a:chExt cx="1118" cy="279"/>
              </a:xfrm>
            </p:grpSpPr>
            <p:sp>
              <p:nvSpPr>
                <p:cNvPr id="146" name="AutoShape 64"/>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147" name="AutoShape 65"/>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148" name="AutoShape 66"/>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149" name="AutoShape 67"/>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grpSp>
        </p:grpSp>
      </p:grpSp>
      <p:sp>
        <p:nvSpPr>
          <p:cNvPr id="154" name="Freeform 4"/>
          <p:cNvSpPr>
            <a:spLocks/>
          </p:cNvSpPr>
          <p:nvPr/>
        </p:nvSpPr>
        <p:spPr bwMode="auto">
          <a:xfrm>
            <a:off x="6450166" y="3440850"/>
            <a:ext cx="4753280" cy="267756"/>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99CC00"/>
              </a:gs>
              <a:gs pos="100000">
                <a:srgbClr val="FFFFFF"/>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lIns="76535" tIns="38268" rIns="76535" bIns="38268" anchor="ctr"/>
          <a:lstStyle/>
          <a:p>
            <a:endParaRPr lang="zh-CN" altLang="en-US"/>
          </a:p>
        </p:txBody>
      </p:sp>
      <p:sp>
        <p:nvSpPr>
          <p:cNvPr id="155" name="AutoShape 10"/>
          <p:cNvSpPr>
            <a:spLocks noChangeArrowheads="1"/>
          </p:cNvSpPr>
          <p:nvPr/>
        </p:nvSpPr>
        <p:spPr bwMode="auto">
          <a:xfrm flipH="1">
            <a:off x="3408825" y="4159064"/>
            <a:ext cx="69223" cy="100459"/>
          </a:xfrm>
          <a:prstGeom prst="octagon">
            <a:avLst>
              <a:gd name="adj" fmla="val 29287"/>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76535" tIns="38268" rIns="76535" bIns="38268" anchor="ctr"/>
          <a:lstStyle/>
          <a:p>
            <a:endParaRPr lang="zh-CN" altLang="en-US"/>
          </a:p>
        </p:txBody>
      </p:sp>
      <p:sp>
        <p:nvSpPr>
          <p:cNvPr id="156" name="AutoShape 11"/>
          <p:cNvSpPr>
            <a:spLocks noChangeArrowheads="1"/>
          </p:cNvSpPr>
          <p:nvPr/>
        </p:nvSpPr>
        <p:spPr bwMode="auto">
          <a:xfrm flipH="1">
            <a:off x="1887468" y="4167994"/>
            <a:ext cx="69222" cy="100459"/>
          </a:xfrm>
          <a:prstGeom prst="octagon">
            <a:avLst>
              <a:gd name="adj" fmla="val 29287"/>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76535" tIns="38268" rIns="76535" bIns="38268" anchor="ctr"/>
          <a:lstStyle/>
          <a:p>
            <a:endParaRPr lang="zh-CN" altLang="en-US"/>
          </a:p>
        </p:txBody>
      </p:sp>
      <p:cxnSp>
        <p:nvCxnSpPr>
          <p:cNvPr id="157" name="直接箭头连接符 150"/>
          <p:cNvCxnSpPr/>
          <p:nvPr/>
        </p:nvCxnSpPr>
        <p:spPr>
          <a:xfrm flipH="1">
            <a:off x="4968538" y="2869575"/>
            <a:ext cx="71529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58" name="AutoShape 2"/>
          <p:cNvSpPr>
            <a:spLocks noChangeArrowheads="1"/>
          </p:cNvSpPr>
          <p:nvPr/>
        </p:nvSpPr>
        <p:spPr bwMode="gray">
          <a:xfrm rot="10800000">
            <a:off x="3301916" y="3402346"/>
            <a:ext cx="821440" cy="476475"/>
          </a:xfrm>
          <a:prstGeom prst="upArrow">
            <a:avLst>
              <a:gd name="adj1" fmla="val 57296"/>
              <a:gd name="adj2" fmla="val 62796"/>
            </a:avLst>
          </a:prstGeom>
          <a:solidFill>
            <a:srgbClr val="FF0000"/>
          </a:solidFill>
          <a:ln w="9525" algn="ctr">
            <a:noFill/>
            <a:miter lim="800000"/>
            <a:headEnd/>
            <a:tailEnd/>
          </a:ln>
          <a:effectLst/>
        </p:spPr>
        <p:txBody>
          <a:bodyPr wrap="none" lIns="76535" tIns="38268" rIns="76535" bIns="38268" anchor="ctr"/>
          <a:lstStyle/>
          <a:p>
            <a:pPr>
              <a:defRPr/>
            </a:pPr>
            <a:endParaRPr lang="zh-CN" altLang="en-US"/>
          </a:p>
        </p:txBody>
      </p:sp>
      <p:pic>
        <p:nvPicPr>
          <p:cNvPr id="159" name="Picture 2" descr="D:\UserData\tao.shen\AppData\Roaming\Tencent\Users\82342822\QQ\WinTemp\RichOle\K~[@[()TWG8F2J2625TEQS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67284" y="2024716"/>
            <a:ext cx="2436232" cy="1024682"/>
          </a:xfrm>
          <a:prstGeom prst="rect">
            <a:avLst/>
          </a:prstGeom>
          <a:noFill/>
          <a:extLst>
            <a:ext uri="{909E8E84-426E-40dd-AFC4-6F175D3DCCD1}">
              <a14:hiddenFill xmlns:a14="http://schemas.microsoft.com/office/drawing/2010/main" xmlns="">
                <a:solidFill>
                  <a:srgbClr val="FFFFFF"/>
                </a:solidFill>
              </a14:hiddenFill>
            </a:ext>
          </a:extLst>
        </p:spPr>
      </p:pic>
      <p:sp>
        <p:nvSpPr>
          <p:cNvPr id="160" name="矩形 159"/>
          <p:cNvSpPr/>
          <p:nvPr/>
        </p:nvSpPr>
        <p:spPr>
          <a:xfrm>
            <a:off x="5264673" y="4154537"/>
            <a:ext cx="6836704" cy="1247924"/>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anchor="ctr"/>
          <a:lstStyle/>
          <a:p>
            <a:pPr algn="ctr">
              <a:defRPr/>
            </a:pPr>
            <a:endParaRPr lang="zh-CN" altLang="en-US">
              <a:solidFill>
                <a:srgbClr val="FFFFFF"/>
              </a:solidFill>
              <a:latin typeface="+mn-ea"/>
              <a:sym typeface="Gill Sans" charset="0"/>
            </a:endParaRPr>
          </a:p>
        </p:txBody>
      </p:sp>
      <p:sp>
        <p:nvSpPr>
          <p:cNvPr id="240" name="TextBox 143"/>
          <p:cNvSpPr txBox="1">
            <a:spLocks noChangeArrowheads="1"/>
          </p:cNvSpPr>
          <p:nvPr/>
        </p:nvSpPr>
        <p:spPr bwMode="auto">
          <a:xfrm>
            <a:off x="4582532" y="2971992"/>
            <a:ext cx="1867633" cy="46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8843" tIns="54422" rIns="108843" bIns="54422">
            <a:spAutoFit/>
          </a:bodyPr>
          <a:lstStyle>
            <a:lvl1pPr eaLnBrk="0" hangingPunct="0">
              <a:defRPr sz="4200">
                <a:solidFill>
                  <a:srgbClr val="000000"/>
                </a:solidFill>
                <a:latin typeface="Gill Sans"/>
                <a:ea typeface="Heiti SC Light"/>
                <a:cs typeface="Heiti SC Light"/>
                <a:sym typeface="Gill Sans"/>
              </a:defRPr>
            </a:lvl1pPr>
            <a:lvl2pPr marL="742950" indent="-285750" eaLnBrk="0" hangingPunct="0">
              <a:defRPr sz="4200">
                <a:solidFill>
                  <a:srgbClr val="000000"/>
                </a:solidFill>
                <a:latin typeface="Gill Sans"/>
                <a:ea typeface="Heiti SC Light"/>
                <a:cs typeface="Heiti SC Light"/>
                <a:sym typeface="Gill Sans"/>
              </a:defRPr>
            </a:lvl2pPr>
            <a:lvl3pPr marL="1143000" indent="-228600" eaLnBrk="0" hangingPunct="0">
              <a:defRPr sz="4200">
                <a:solidFill>
                  <a:srgbClr val="000000"/>
                </a:solidFill>
                <a:latin typeface="Gill Sans"/>
                <a:ea typeface="Heiti SC Light"/>
                <a:cs typeface="Heiti SC Light"/>
                <a:sym typeface="Gill Sans"/>
              </a:defRPr>
            </a:lvl3pPr>
            <a:lvl4pPr marL="1600200" indent="-228600" eaLnBrk="0" hangingPunct="0">
              <a:defRPr sz="4200">
                <a:solidFill>
                  <a:srgbClr val="000000"/>
                </a:solidFill>
                <a:latin typeface="Gill Sans"/>
                <a:ea typeface="Heiti SC Light"/>
                <a:cs typeface="Heiti SC Light"/>
                <a:sym typeface="Gill Sans"/>
              </a:defRPr>
            </a:lvl4pPr>
            <a:lvl5pPr marL="2057400" indent="-228600" eaLnBrk="0" hangingPunct="0">
              <a:defRPr sz="4200">
                <a:solidFill>
                  <a:srgbClr val="000000"/>
                </a:solidFill>
                <a:latin typeface="Gill Sans"/>
                <a:ea typeface="Heiti SC Light"/>
                <a:cs typeface="Heiti SC Light"/>
                <a:sym typeface="Gill Sans"/>
              </a:defRPr>
            </a:lvl5pPr>
            <a:lvl6pPr marL="2514600" indent="-228600" eaLnBrk="0" fontAlgn="base" hangingPunct="0">
              <a:spcBef>
                <a:spcPct val="0"/>
              </a:spcBef>
              <a:spcAft>
                <a:spcPct val="0"/>
              </a:spcAft>
              <a:defRPr sz="4200">
                <a:solidFill>
                  <a:srgbClr val="000000"/>
                </a:solidFill>
                <a:latin typeface="Gill Sans"/>
                <a:ea typeface="Heiti SC Light"/>
                <a:cs typeface="Heiti SC Light"/>
                <a:sym typeface="Gill Sans"/>
              </a:defRPr>
            </a:lvl6pPr>
            <a:lvl7pPr marL="2971800" indent="-228600" eaLnBrk="0" fontAlgn="base" hangingPunct="0">
              <a:spcBef>
                <a:spcPct val="0"/>
              </a:spcBef>
              <a:spcAft>
                <a:spcPct val="0"/>
              </a:spcAft>
              <a:defRPr sz="4200">
                <a:solidFill>
                  <a:srgbClr val="000000"/>
                </a:solidFill>
                <a:latin typeface="Gill Sans"/>
                <a:ea typeface="Heiti SC Light"/>
                <a:cs typeface="Heiti SC Light"/>
                <a:sym typeface="Gill Sans"/>
              </a:defRPr>
            </a:lvl7pPr>
            <a:lvl8pPr marL="3429000" indent="-228600" eaLnBrk="0" fontAlgn="base" hangingPunct="0">
              <a:spcBef>
                <a:spcPct val="0"/>
              </a:spcBef>
              <a:spcAft>
                <a:spcPct val="0"/>
              </a:spcAft>
              <a:defRPr sz="4200">
                <a:solidFill>
                  <a:srgbClr val="000000"/>
                </a:solidFill>
                <a:latin typeface="Gill Sans"/>
                <a:ea typeface="Heiti SC Light"/>
                <a:cs typeface="Heiti SC Light"/>
                <a:sym typeface="Gill Sans"/>
              </a:defRPr>
            </a:lvl8pPr>
            <a:lvl9pPr marL="3886200" indent="-228600" eaLnBrk="0" fontAlgn="base" hangingPunct="0">
              <a:spcBef>
                <a:spcPct val="0"/>
              </a:spcBef>
              <a:spcAft>
                <a:spcPct val="0"/>
              </a:spcAft>
              <a:defRPr sz="4200">
                <a:solidFill>
                  <a:srgbClr val="000000"/>
                </a:solidFill>
                <a:latin typeface="Gill Sans"/>
                <a:ea typeface="Heiti SC Light"/>
                <a:cs typeface="Heiti SC Light"/>
                <a:sym typeface="Gill Sans"/>
              </a:defRPr>
            </a:lvl9pPr>
          </a:lstStyle>
          <a:p>
            <a:pPr algn="ctr" eaLnBrk="1" hangingPunct="1"/>
            <a:r>
              <a:rPr lang="en-US" altLang="zh-CN" sz="2300" b="1" dirty="0">
                <a:solidFill>
                  <a:srgbClr val="FF0000"/>
                </a:solidFill>
                <a:latin typeface="+mn-ea"/>
                <a:ea typeface="+mn-ea"/>
              </a:rPr>
              <a:t>Failed</a:t>
            </a:r>
            <a:r>
              <a:rPr lang="zh-CN" altLang="en-US" sz="2300" b="1" dirty="0">
                <a:solidFill>
                  <a:srgbClr val="FF0000"/>
                </a:solidFill>
                <a:latin typeface="+mn-ea"/>
                <a:ea typeface="+mn-ea"/>
              </a:rPr>
              <a:t> </a:t>
            </a:r>
            <a:r>
              <a:rPr lang="en-US" altLang="zh-CN" sz="2300" b="1" dirty="0">
                <a:solidFill>
                  <a:srgbClr val="FF0000"/>
                </a:solidFill>
                <a:latin typeface="+mn-ea"/>
                <a:ea typeface="+mn-ea"/>
              </a:rPr>
              <a:t>Biz</a:t>
            </a:r>
            <a:endParaRPr lang="zh-CN" altLang="en-US" sz="2300" b="1" dirty="0">
              <a:solidFill>
                <a:srgbClr val="FF0000"/>
              </a:solidFill>
              <a:latin typeface="+mn-ea"/>
              <a:ea typeface="+mn-ea"/>
            </a:endParaRPr>
          </a:p>
        </p:txBody>
      </p:sp>
      <p:sp>
        <p:nvSpPr>
          <p:cNvPr id="241" name="矩形 240"/>
          <p:cNvSpPr/>
          <p:nvPr/>
        </p:nvSpPr>
        <p:spPr>
          <a:xfrm>
            <a:off x="6856117" y="4218224"/>
            <a:ext cx="1869915" cy="111280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anchor="ctr"/>
          <a:lstStyle/>
          <a:p>
            <a:pPr algn="ctr">
              <a:defRPr/>
            </a:pPr>
            <a:endParaRPr lang="zh-CN" altLang="en-US">
              <a:solidFill>
                <a:srgbClr val="FFFFFF"/>
              </a:solidFill>
              <a:latin typeface="+mn-ea"/>
              <a:sym typeface="Gill Sans" charset="0"/>
            </a:endParaRPr>
          </a:p>
        </p:txBody>
      </p:sp>
      <p:sp>
        <p:nvSpPr>
          <p:cNvPr id="242" name="矩形 241"/>
          <p:cNvSpPr/>
          <p:nvPr/>
        </p:nvSpPr>
        <p:spPr>
          <a:xfrm>
            <a:off x="10061627" y="4194843"/>
            <a:ext cx="841689" cy="113618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anchor="ctr"/>
          <a:lstStyle/>
          <a:p>
            <a:pPr algn="ctr">
              <a:defRPr/>
            </a:pPr>
            <a:endParaRPr lang="zh-CN" altLang="en-US">
              <a:solidFill>
                <a:srgbClr val="FFFFFF"/>
              </a:solidFill>
              <a:latin typeface="+mn-ea"/>
              <a:sym typeface="Gill Sans" charset="0"/>
            </a:endParaRPr>
          </a:p>
        </p:txBody>
      </p:sp>
      <p:pic>
        <p:nvPicPr>
          <p:cNvPr id="243" name="Picture 6"/>
          <p:cNvPicPr>
            <a:picLocks noChangeAspect="1" noChangeArrowheads="1"/>
          </p:cNvPicPr>
          <p:nvPr/>
        </p:nvPicPr>
        <p:blipFill>
          <a:blip r:embed="rId9" cstate="print"/>
          <a:srcRect r="50000"/>
          <a:stretch>
            <a:fillRect/>
          </a:stretch>
        </p:blipFill>
        <p:spPr bwMode="auto">
          <a:xfrm>
            <a:off x="330936" y="4209293"/>
            <a:ext cx="4637602" cy="1255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文本框 1">
            <a:extLst>
              <a:ext uri="{FF2B5EF4-FFF2-40B4-BE49-F238E27FC236}">
                <a16:creationId xmlns:a16="http://schemas.microsoft.com/office/drawing/2014/main" id="{FE4F0CD7-EB5A-624A-A38B-38E0405CF515}"/>
              </a:ext>
            </a:extLst>
          </p:cNvPr>
          <p:cNvSpPr txBox="1"/>
          <p:nvPr/>
        </p:nvSpPr>
        <p:spPr>
          <a:xfrm>
            <a:off x="1228162" y="4797152"/>
            <a:ext cx="3675896" cy="461665"/>
          </a:xfrm>
          <a:prstGeom prst="rect">
            <a:avLst/>
          </a:prstGeom>
          <a:solidFill>
            <a:srgbClr val="FFFEA2"/>
          </a:solidFill>
        </p:spPr>
        <p:txBody>
          <a:bodyPr wrap="square" rtlCol="0">
            <a:spAutoFit/>
          </a:bodyPr>
          <a:lstStyle/>
          <a:p>
            <a:r>
              <a:rPr kumimoji="1" lang="en-US" altLang="zh-CN" sz="1200" dirty="0"/>
              <a:t>Sorry, we detect risk in the transaction.</a:t>
            </a:r>
          </a:p>
          <a:p>
            <a:r>
              <a:rPr kumimoji="1" lang="en-US" altLang="zh-CN" sz="1200" dirty="0"/>
              <a:t>You can try again later or return.</a:t>
            </a:r>
            <a:endParaRPr kumimoji="1" lang="zh-CN" altLang="en-US" sz="1200" dirty="0"/>
          </a:p>
        </p:txBody>
      </p:sp>
      <p:sp>
        <p:nvSpPr>
          <p:cNvPr id="161" name="文本框 160">
            <a:extLst>
              <a:ext uri="{FF2B5EF4-FFF2-40B4-BE49-F238E27FC236}">
                <a16:creationId xmlns:a16="http://schemas.microsoft.com/office/drawing/2014/main" id="{4C29B199-9D58-C74F-B987-3567AB3891CE}"/>
              </a:ext>
            </a:extLst>
          </p:cNvPr>
          <p:cNvSpPr txBox="1"/>
          <p:nvPr/>
        </p:nvSpPr>
        <p:spPr>
          <a:xfrm>
            <a:off x="3683972" y="2915652"/>
            <a:ext cx="878767" cy="369332"/>
          </a:xfrm>
          <a:prstGeom prst="rect">
            <a:avLst/>
          </a:prstGeom>
          <a:solidFill>
            <a:schemeClr val="bg1"/>
          </a:solidFill>
        </p:spPr>
        <p:txBody>
          <a:bodyPr wrap="none" rtlCol="0">
            <a:spAutoFit/>
          </a:bodyPr>
          <a:lstStyle/>
          <a:p>
            <a:r>
              <a:rPr kumimoji="1" lang="en-US" altLang="zh-CN" dirty="0"/>
              <a:t>Cashier</a:t>
            </a:r>
            <a:endParaRPr kumimoji="1" lang="zh-CN" altLang="en-US" dirty="0"/>
          </a:p>
        </p:txBody>
      </p:sp>
      <p:sp>
        <p:nvSpPr>
          <p:cNvPr id="162" name="文本框 161">
            <a:extLst>
              <a:ext uri="{FF2B5EF4-FFF2-40B4-BE49-F238E27FC236}">
                <a16:creationId xmlns:a16="http://schemas.microsoft.com/office/drawing/2014/main" id="{64B99B45-6D53-E542-840B-30C1F7268E58}"/>
              </a:ext>
            </a:extLst>
          </p:cNvPr>
          <p:cNvSpPr txBox="1"/>
          <p:nvPr/>
        </p:nvSpPr>
        <p:spPr>
          <a:xfrm>
            <a:off x="6268876" y="2915652"/>
            <a:ext cx="1242648" cy="369332"/>
          </a:xfrm>
          <a:prstGeom prst="rect">
            <a:avLst/>
          </a:prstGeom>
          <a:solidFill>
            <a:schemeClr val="bg1"/>
          </a:solidFill>
        </p:spPr>
        <p:txBody>
          <a:bodyPr wrap="none" rtlCol="0">
            <a:spAutoFit/>
          </a:bodyPr>
          <a:lstStyle/>
          <a:p>
            <a:r>
              <a:rPr kumimoji="1" lang="en-US" altLang="zh-CN" dirty="0"/>
              <a:t>Risk Engine</a:t>
            </a:r>
            <a:endParaRPr kumimoji="1" lang="zh-CN" altLang="en-US" dirty="0"/>
          </a:p>
        </p:txBody>
      </p:sp>
    </p:spTree>
    <p:extLst>
      <p:ext uri="{BB962C8B-B14F-4D97-AF65-F5344CB8AC3E}">
        <p14:creationId xmlns:p14="http://schemas.microsoft.com/office/powerpoint/2010/main" val="639994126"/>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 Scan C —— Normal payment</a:t>
            </a:r>
          </a:p>
        </p:txBody>
      </p:sp>
      <p:pic>
        <p:nvPicPr>
          <p:cNvPr id="4" name="图片 3"/>
          <p:cNvPicPr>
            <a:picLocks noChangeAspect="1"/>
          </p:cNvPicPr>
          <p:nvPr/>
        </p:nvPicPr>
        <p:blipFill>
          <a:blip r:embed="rId2"/>
          <a:stretch>
            <a:fillRect/>
          </a:stretch>
        </p:blipFill>
        <p:spPr>
          <a:xfrm>
            <a:off x="2092387" y="870586"/>
            <a:ext cx="7383079" cy="2628265"/>
          </a:xfrm>
          <a:prstGeom prst="rect">
            <a:avLst/>
          </a:prstGeom>
        </p:spPr>
      </p:pic>
      <p:sp>
        <p:nvSpPr>
          <p:cNvPr id="7" name="矩形 6"/>
          <p:cNvSpPr/>
          <p:nvPr/>
        </p:nvSpPr>
        <p:spPr>
          <a:xfrm>
            <a:off x="2513096" y="2149475"/>
            <a:ext cx="1785879" cy="791210"/>
          </a:xfrm>
          <a:prstGeom prst="rect">
            <a:avLst/>
          </a:prstGeom>
          <a:noFill/>
          <a:ln w="38100">
            <a:solidFill>
              <a:srgbClr val="00B0F0"/>
            </a:solidFill>
            <a:prstDash val="dash"/>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曲线连接符 31"/>
          <p:cNvCxnSpPr>
            <a:stCxn id="7" idx="1"/>
          </p:cNvCxnSpPr>
          <p:nvPr/>
        </p:nvCxnSpPr>
        <p:spPr>
          <a:xfrm rot="10800000" flipV="1">
            <a:off x="1367139" y="2545080"/>
            <a:ext cx="1145956" cy="156718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839449" y="3940810"/>
            <a:ext cx="10073384" cy="2663825"/>
            <a:chOff x="1279" y="6206"/>
            <a:chExt cx="15348" cy="4195"/>
          </a:xfrm>
        </p:grpSpPr>
        <p:sp>
          <p:nvSpPr>
            <p:cNvPr id="33" name="矩形 32"/>
            <p:cNvSpPr/>
            <p:nvPr/>
          </p:nvSpPr>
          <p:spPr>
            <a:xfrm>
              <a:off x="7061" y="6206"/>
              <a:ext cx="7583" cy="4195"/>
            </a:xfrm>
            <a:prstGeom prst="rect">
              <a:avLst/>
            </a:prstGeom>
            <a:solidFill>
              <a:schemeClr val="bg1">
                <a:lumMod val="95000"/>
              </a:schemeClr>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3"/>
            <a:stretch>
              <a:fillRect/>
            </a:stretch>
          </p:blipFill>
          <p:spPr>
            <a:xfrm>
              <a:off x="1279" y="6615"/>
              <a:ext cx="1509" cy="2479"/>
            </a:xfrm>
            <a:prstGeom prst="rect">
              <a:avLst/>
            </a:prstGeom>
          </p:spPr>
        </p:pic>
        <p:pic>
          <p:nvPicPr>
            <p:cNvPr id="9" name="图片 8"/>
            <p:cNvPicPr>
              <a:picLocks noChangeAspect="1"/>
            </p:cNvPicPr>
            <p:nvPr/>
          </p:nvPicPr>
          <p:blipFill>
            <a:blip r:embed="rId4"/>
            <a:stretch>
              <a:fillRect/>
            </a:stretch>
          </p:blipFill>
          <p:spPr>
            <a:xfrm>
              <a:off x="15232" y="6615"/>
              <a:ext cx="1395" cy="2482"/>
            </a:xfrm>
            <a:prstGeom prst="rect">
              <a:avLst/>
            </a:prstGeom>
          </p:spPr>
        </p:pic>
        <p:sp>
          <p:nvSpPr>
            <p:cNvPr id="10" name="矩形 9"/>
            <p:cNvSpPr/>
            <p:nvPr/>
          </p:nvSpPr>
          <p:spPr>
            <a:xfrm>
              <a:off x="4580" y="9463"/>
              <a:ext cx="1356" cy="77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charset="-122"/>
                  <a:ea typeface="微软雅黑" panose="020B0503020204020204" charset="-122"/>
                </a:rPr>
                <a:t>Merchant Scan</a:t>
              </a:r>
              <a:endParaRPr lang="zh-CN" altLang="zh-CN" sz="1100" dirty="0">
                <a:latin typeface="微软雅黑" panose="020B0503020204020204" charset="-122"/>
                <a:ea typeface="微软雅黑" panose="020B0503020204020204" charset="-122"/>
              </a:endParaRPr>
            </a:p>
          </p:txBody>
        </p:sp>
        <p:sp>
          <p:nvSpPr>
            <p:cNvPr id="11" name="矩形 10"/>
            <p:cNvSpPr/>
            <p:nvPr/>
          </p:nvSpPr>
          <p:spPr>
            <a:xfrm>
              <a:off x="1424" y="9463"/>
              <a:ext cx="1219" cy="77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charset="-122"/>
                  <a:ea typeface="微软雅黑" panose="020B0503020204020204" charset="-122"/>
                </a:rPr>
                <a:t>Show Code</a:t>
              </a:r>
              <a:endParaRPr lang="zh-CN" altLang="zh-CN" sz="1100" dirty="0">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5"/>
            <a:stretch>
              <a:fillRect/>
            </a:stretch>
          </p:blipFill>
          <p:spPr>
            <a:xfrm>
              <a:off x="3318" y="6954"/>
              <a:ext cx="3743" cy="1800"/>
            </a:xfrm>
            <a:prstGeom prst="rect">
              <a:avLst/>
            </a:prstGeom>
          </p:spPr>
        </p:pic>
        <p:sp>
          <p:nvSpPr>
            <p:cNvPr id="13" name="矩形 12"/>
            <p:cNvSpPr/>
            <p:nvPr/>
          </p:nvSpPr>
          <p:spPr>
            <a:xfrm>
              <a:off x="7637" y="9463"/>
              <a:ext cx="1219" cy="77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charset="-122"/>
                  <a:ea typeface="微软雅黑" panose="020B0503020204020204" charset="-122"/>
                </a:rPr>
                <a:t>Decode Request</a:t>
              </a:r>
              <a:endParaRPr lang="zh-CN" altLang="zh-CN" sz="1100" dirty="0">
                <a:latin typeface="微软雅黑" panose="020B0503020204020204" charset="-122"/>
                <a:ea typeface="微软雅黑" panose="020B0503020204020204" charset="-122"/>
              </a:endParaRPr>
            </a:p>
          </p:txBody>
        </p:sp>
        <p:sp>
          <p:nvSpPr>
            <p:cNvPr id="14" name="矩形 13"/>
            <p:cNvSpPr/>
            <p:nvPr/>
          </p:nvSpPr>
          <p:spPr>
            <a:xfrm>
              <a:off x="10371" y="9463"/>
              <a:ext cx="1219" cy="77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charset="-122"/>
                  <a:ea typeface="微软雅黑" panose="020B0503020204020204" charset="-122"/>
                </a:rPr>
                <a:t>Risk Analyze</a:t>
              </a:r>
              <a:endParaRPr lang="zh-CN" altLang="zh-CN" sz="1100" dirty="0">
                <a:latin typeface="微软雅黑" panose="020B0503020204020204" charset="-122"/>
                <a:ea typeface="微软雅黑" panose="020B0503020204020204" charset="-122"/>
              </a:endParaRPr>
            </a:p>
          </p:txBody>
        </p:sp>
        <p:sp>
          <p:nvSpPr>
            <p:cNvPr id="15" name="矩形 14"/>
            <p:cNvSpPr/>
            <p:nvPr/>
          </p:nvSpPr>
          <p:spPr>
            <a:xfrm>
              <a:off x="12715" y="9463"/>
              <a:ext cx="1333" cy="77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charset="-122"/>
                  <a:ea typeface="微软雅黑" panose="020B0503020204020204" charset="-122"/>
                </a:rPr>
                <a:t>Payment Deduction</a:t>
              </a:r>
              <a:endParaRPr lang="zh-CN" altLang="zh-CN" sz="1100" dirty="0">
                <a:latin typeface="微软雅黑" panose="020B0503020204020204" charset="-122"/>
                <a:ea typeface="微软雅黑" panose="020B0503020204020204" charset="-122"/>
              </a:endParaRPr>
            </a:p>
          </p:txBody>
        </p:sp>
        <p:sp>
          <p:nvSpPr>
            <p:cNvPr id="16" name="矩形 15"/>
            <p:cNvSpPr/>
            <p:nvPr/>
          </p:nvSpPr>
          <p:spPr>
            <a:xfrm>
              <a:off x="15320" y="9463"/>
              <a:ext cx="1219" cy="77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charset="-122"/>
                  <a:ea typeface="微软雅黑" panose="020B0503020204020204" charset="-122"/>
                </a:rPr>
                <a:t>Result Display</a:t>
              </a:r>
              <a:endParaRPr lang="zh-CN" altLang="zh-CN" sz="1100" dirty="0">
                <a:latin typeface="微软雅黑" panose="020B0503020204020204" charset="-122"/>
                <a:ea typeface="微软雅黑" panose="020B0503020204020204" charset="-122"/>
              </a:endParaRPr>
            </a:p>
          </p:txBody>
        </p:sp>
        <p:sp>
          <p:nvSpPr>
            <p:cNvPr id="18" name="矩形 17"/>
            <p:cNvSpPr/>
            <p:nvPr/>
          </p:nvSpPr>
          <p:spPr>
            <a:xfrm>
              <a:off x="7240" y="6434"/>
              <a:ext cx="2013" cy="28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rgbClr val="00B0F0"/>
                  </a:solidFill>
                  <a:latin typeface="微软雅黑" panose="020B0503020204020204" charset="-122"/>
                  <a:ea typeface="微软雅黑" panose="020B0503020204020204" charset="-122"/>
                </a:rPr>
                <a:t>A--</a:t>
              </a:r>
              <a:r>
                <a:rPr lang="en-US" altLang="zh-CN" sz="1400">
                  <a:latin typeface="微软雅黑" panose="020B0503020204020204" charset="-122"/>
                  <a:ea typeface="微软雅黑" panose="020B0503020204020204" charset="-122"/>
                </a:rPr>
                <a:t>M--&gt;B</a:t>
              </a:r>
            </a:p>
            <a:p>
              <a:pPr algn="ctr"/>
              <a:r>
                <a:rPr lang="en-US" altLang="zh-CN" sz="1400">
                  <a:latin typeface="微软雅黑" panose="020B0503020204020204" charset="-122"/>
                  <a:ea typeface="微软雅黑" panose="020B0503020204020204" charset="-122"/>
                </a:rPr>
                <a:t>payer_token:  2843221  </a:t>
              </a:r>
              <a:endParaRPr lang="zh-CN" altLang="en-US" sz="1400">
                <a:latin typeface="微软雅黑" panose="020B0503020204020204" charset="-122"/>
                <a:ea typeface="微软雅黑" panose="020B0503020204020204" charset="-122"/>
              </a:endParaRPr>
            </a:p>
            <a:p>
              <a:pPr algn="ctr"/>
              <a:r>
                <a:rPr lang="en-US" altLang="zh-CN" sz="1400">
                  <a:solidFill>
                    <a:srgbClr val="00B0F0"/>
                  </a:solidFill>
                  <a:latin typeface="微软雅黑" panose="020B0503020204020204" charset="-122"/>
                  <a:ea typeface="微软雅黑" panose="020B0503020204020204" charset="-122"/>
                </a:rPr>
                <a:t>payer_uid: xxxx</a:t>
              </a:r>
            </a:p>
          </p:txBody>
        </p:sp>
        <p:cxnSp>
          <p:nvCxnSpPr>
            <p:cNvPr id="19" name="直接箭头连接符 18"/>
            <p:cNvCxnSpPr/>
            <p:nvPr/>
          </p:nvCxnSpPr>
          <p:spPr>
            <a:xfrm>
              <a:off x="2643" y="9850"/>
              <a:ext cx="1937" cy="0"/>
            </a:xfrm>
            <a:prstGeom prst="straightConnector1">
              <a:avLst/>
            </a:prstGeom>
            <a:ln>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22" y="9832"/>
              <a:ext cx="1815" cy="18"/>
            </a:xfrm>
            <a:prstGeom prst="straightConnector1">
              <a:avLst/>
            </a:prstGeom>
            <a:ln>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3" idx="3"/>
              <a:endCxn id="14" idx="1"/>
            </p:cNvCxnSpPr>
            <p:nvPr/>
          </p:nvCxnSpPr>
          <p:spPr>
            <a:xfrm>
              <a:off x="8856" y="9850"/>
              <a:ext cx="1515" cy="0"/>
            </a:xfrm>
            <a:prstGeom prst="straightConnector1">
              <a:avLst/>
            </a:prstGeom>
            <a:ln>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12538" y="6384"/>
              <a:ext cx="1828" cy="2866"/>
              <a:chOff x="12218" y="5624"/>
              <a:chExt cx="1828" cy="2866"/>
            </a:xfrm>
          </p:grpSpPr>
          <p:sp>
            <p:nvSpPr>
              <p:cNvPr id="22" name="矩形 21"/>
              <p:cNvSpPr/>
              <p:nvPr/>
            </p:nvSpPr>
            <p:spPr>
              <a:xfrm>
                <a:off x="12218" y="5624"/>
                <a:ext cx="1828" cy="28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latin typeface="微软雅黑" panose="020B0503020204020204" charset="-122"/>
                  <a:ea typeface="微软雅黑" panose="020B0503020204020204" charset="-122"/>
                </a:endParaRPr>
              </a:p>
            </p:txBody>
          </p:sp>
          <p:sp>
            <p:nvSpPr>
              <p:cNvPr id="23" name="椭圆 22"/>
              <p:cNvSpPr/>
              <p:nvPr/>
            </p:nvSpPr>
            <p:spPr>
              <a:xfrm>
                <a:off x="12468" y="6039"/>
                <a:ext cx="1287" cy="49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微软雅黑" panose="020B0503020204020204" charset="-122"/>
                    <a:ea typeface="微软雅黑" panose="020B0503020204020204" charset="-122"/>
                  </a:rPr>
                  <a:t>A</a:t>
                </a:r>
              </a:p>
            </p:txBody>
          </p:sp>
          <p:sp>
            <p:nvSpPr>
              <p:cNvPr id="24" name="椭圆 23"/>
              <p:cNvSpPr/>
              <p:nvPr/>
            </p:nvSpPr>
            <p:spPr>
              <a:xfrm>
                <a:off x="12489" y="7618"/>
                <a:ext cx="1267" cy="561"/>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微软雅黑" panose="020B0503020204020204" charset="-122"/>
                    <a:ea typeface="微软雅黑" panose="020B0503020204020204" charset="-122"/>
                  </a:rPr>
                  <a:t>B</a:t>
                </a:r>
              </a:p>
            </p:txBody>
          </p:sp>
          <p:cxnSp>
            <p:nvCxnSpPr>
              <p:cNvPr id="25" name="直接箭头连接符 24"/>
              <p:cNvCxnSpPr>
                <a:stCxn id="23" idx="4"/>
                <a:endCxn id="24" idx="0"/>
              </p:cNvCxnSpPr>
              <p:nvPr/>
            </p:nvCxnSpPr>
            <p:spPr>
              <a:xfrm>
                <a:off x="13112" y="6538"/>
                <a:ext cx="11" cy="1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3123" y="5855"/>
                <a:ext cx="643" cy="452"/>
              </a:xfrm>
              <a:prstGeom prst="rect">
                <a:avLst/>
              </a:prstGeom>
              <a:noFill/>
            </p:spPr>
            <p:txBody>
              <a:bodyPr wrap="square" rtlCol="0">
                <a:spAutoFit/>
              </a:bodyPr>
              <a:lstStyle/>
              <a:p>
                <a:r>
                  <a:rPr lang="en-US" altLang="zh-CN" sz="1200" b="1">
                    <a:solidFill>
                      <a:schemeClr val="bg1"/>
                    </a:solidFill>
                    <a:latin typeface="微软雅黑" panose="020B0503020204020204" charset="-122"/>
                    <a:ea typeface="微软雅黑" panose="020B0503020204020204" charset="-122"/>
                  </a:rPr>
                  <a:t>-M</a:t>
                </a:r>
              </a:p>
            </p:txBody>
          </p:sp>
          <p:sp>
            <p:nvSpPr>
              <p:cNvPr id="27" name="文本框 26"/>
              <p:cNvSpPr txBox="1"/>
              <p:nvPr/>
            </p:nvSpPr>
            <p:spPr>
              <a:xfrm>
                <a:off x="13123" y="7542"/>
                <a:ext cx="768" cy="452"/>
              </a:xfrm>
              <a:prstGeom prst="rect">
                <a:avLst/>
              </a:prstGeom>
              <a:noFill/>
            </p:spPr>
            <p:txBody>
              <a:bodyPr wrap="square" rtlCol="0">
                <a:spAutoFit/>
              </a:bodyPr>
              <a:lstStyle/>
              <a:p>
                <a:r>
                  <a:rPr lang="en-US" altLang="zh-CN" sz="1200" b="1">
                    <a:solidFill>
                      <a:schemeClr val="bg1"/>
                    </a:solidFill>
                    <a:latin typeface="微软雅黑" panose="020B0503020204020204" charset="-122"/>
                    <a:ea typeface="微软雅黑" panose="020B0503020204020204" charset="-122"/>
                  </a:rPr>
                  <a:t>+M</a:t>
                </a:r>
              </a:p>
            </p:txBody>
          </p:sp>
        </p:grpSp>
        <p:cxnSp>
          <p:nvCxnSpPr>
            <p:cNvPr id="28" name="直接箭头连接符 27"/>
            <p:cNvCxnSpPr/>
            <p:nvPr/>
          </p:nvCxnSpPr>
          <p:spPr>
            <a:xfrm flipV="1">
              <a:off x="11544" y="9814"/>
              <a:ext cx="1265" cy="18"/>
            </a:xfrm>
            <a:prstGeom prst="straightConnector1">
              <a:avLst/>
            </a:prstGeom>
            <a:ln>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cxnSpLocks/>
              <a:stCxn id="15" idx="3"/>
            </p:cNvCxnSpPr>
            <p:nvPr/>
          </p:nvCxnSpPr>
          <p:spPr>
            <a:xfrm flipV="1">
              <a:off x="14048" y="9832"/>
              <a:ext cx="1292" cy="18"/>
            </a:xfrm>
            <a:prstGeom prst="straightConnector1">
              <a:avLst/>
            </a:prstGeom>
            <a:ln>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6"/>
            <a:stretch>
              <a:fillRect/>
            </a:stretch>
          </p:blipFill>
          <p:spPr>
            <a:xfrm>
              <a:off x="10068" y="6342"/>
              <a:ext cx="1825" cy="2950"/>
            </a:xfrm>
            <a:prstGeom prst="rect">
              <a:avLst/>
            </a:prstGeom>
          </p:spPr>
        </p:pic>
        <p:sp>
          <p:nvSpPr>
            <p:cNvPr id="34" name="文本框 33"/>
            <p:cNvSpPr txBox="1"/>
            <p:nvPr/>
          </p:nvSpPr>
          <p:spPr>
            <a:xfrm>
              <a:off x="11864" y="9097"/>
              <a:ext cx="556" cy="630"/>
            </a:xfrm>
            <a:prstGeom prst="rect">
              <a:avLst/>
            </a:prstGeom>
            <a:noFill/>
          </p:spPr>
          <p:txBody>
            <a:bodyPr wrap="none" rtlCol="0" anchor="t">
              <a:spAutoFit/>
            </a:bodyPr>
            <a:lstStyle/>
            <a:p>
              <a:r>
                <a:rPr lang="zh-CN" altLang="en-US" sz="2000" b="1">
                  <a:solidFill>
                    <a:srgbClr val="00B050"/>
                  </a:solidFill>
                  <a:latin typeface="微软雅黑" panose="020B0503020204020204" charset="-122"/>
                  <a:ea typeface="微软雅黑" panose="020B0503020204020204" charset="-122"/>
                </a:rPr>
                <a:t>√</a:t>
              </a:r>
            </a:p>
          </p:txBody>
        </p:sp>
      </p:grpSp>
      <p:sp>
        <p:nvSpPr>
          <p:cNvPr id="5" name="文本框 4">
            <a:extLst>
              <a:ext uri="{FF2B5EF4-FFF2-40B4-BE49-F238E27FC236}">
                <a16:creationId xmlns:a16="http://schemas.microsoft.com/office/drawing/2014/main" id="{848B2B05-1B7B-CE49-A904-8D66B47EA668}"/>
              </a:ext>
            </a:extLst>
          </p:cNvPr>
          <p:cNvSpPr txBox="1"/>
          <p:nvPr/>
        </p:nvSpPr>
        <p:spPr>
          <a:xfrm>
            <a:off x="3613486" y="946446"/>
            <a:ext cx="1138358" cy="338554"/>
          </a:xfrm>
          <a:prstGeom prst="rect">
            <a:avLst/>
          </a:prstGeom>
          <a:solidFill>
            <a:srgbClr val="F2F2F2"/>
          </a:solidFill>
        </p:spPr>
        <p:txBody>
          <a:bodyPr wrap="square" rtlCol="0">
            <a:spAutoFit/>
          </a:bodyPr>
          <a:lstStyle/>
          <a:p>
            <a:r>
              <a:rPr kumimoji="1" lang="en-US" altLang="zh-CN" sz="1600" dirty="0"/>
              <a:t>Shopping</a:t>
            </a:r>
            <a:endParaRPr kumimoji="1" lang="zh-CN" altLang="en-US" sz="1600" dirty="0"/>
          </a:p>
        </p:txBody>
      </p:sp>
      <p:sp>
        <p:nvSpPr>
          <p:cNvPr id="36" name="文本框 35">
            <a:extLst>
              <a:ext uri="{FF2B5EF4-FFF2-40B4-BE49-F238E27FC236}">
                <a16:creationId xmlns:a16="http://schemas.microsoft.com/office/drawing/2014/main" id="{694565DA-6CDD-F54B-98BF-B20B70535427}"/>
              </a:ext>
            </a:extLst>
          </p:cNvPr>
          <p:cNvSpPr txBox="1"/>
          <p:nvPr/>
        </p:nvSpPr>
        <p:spPr>
          <a:xfrm>
            <a:off x="5386313" y="1803963"/>
            <a:ext cx="1221638" cy="523220"/>
          </a:xfrm>
          <a:prstGeom prst="rect">
            <a:avLst/>
          </a:prstGeom>
          <a:solidFill>
            <a:srgbClr val="F2F2F2"/>
          </a:solidFill>
        </p:spPr>
        <p:txBody>
          <a:bodyPr wrap="square" rtlCol="0">
            <a:spAutoFit/>
          </a:bodyPr>
          <a:lstStyle/>
          <a:p>
            <a:r>
              <a:rPr kumimoji="1" lang="en-US" altLang="zh-CN" sz="1400" dirty="0"/>
              <a:t>Calculate, Charge</a:t>
            </a:r>
            <a:endParaRPr kumimoji="1" lang="zh-CN" altLang="en-US" sz="1400" dirty="0"/>
          </a:p>
        </p:txBody>
      </p:sp>
      <p:sp>
        <p:nvSpPr>
          <p:cNvPr id="37" name="文本框 36">
            <a:extLst>
              <a:ext uri="{FF2B5EF4-FFF2-40B4-BE49-F238E27FC236}">
                <a16:creationId xmlns:a16="http://schemas.microsoft.com/office/drawing/2014/main" id="{CAE91A70-6F4D-F849-8EE2-E08A9A99DA5E}"/>
              </a:ext>
            </a:extLst>
          </p:cNvPr>
          <p:cNvSpPr txBox="1"/>
          <p:nvPr/>
        </p:nvSpPr>
        <p:spPr>
          <a:xfrm>
            <a:off x="3006001" y="2302279"/>
            <a:ext cx="745643" cy="523220"/>
          </a:xfrm>
          <a:prstGeom prst="rect">
            <a:avLst/>
          </a:prstGeom>
          <a:solidFill>
            <a:srgbClr val="F2F2F2"/>
          </a:solidFill>
        </p:spPr>
        <p:txBody>
          <a:bodyPr wrap="square" rtlCol="0">
            <a:spAutoFit/>
          </a:bodyPr>
          <a:lstStyle/>
          <a:p>
            <a:r>
              <a:rPr kumimoji="1" lang="en-US" altLang="zh-CN" sz="1400" dirty="0"/>
              <a:t>Show </a:t>
            </a:r>
          </a:p>
          <a:p>
            <a:r>
              <a:rPr kumimoji="1" lang="en-US" altLang="zh-CN" sz="1400" dirty="0"/>
              <a:t>Code</a:t>
            </a:r>
            <a:endParaRPr kumimoji="1" lang="zh-CN" altLang="en-US" sz="1400" dirty="0"/>
          </a:p>
        </p:txBody>
      </p:sp>
      <p:sp>
        <p:nvSpPr>
          <p:cNvPr id="38" name="文本框 37">
            <a:extLst>
              <a:ext uri="{FF2B5EF4-FFF2-40B4-BE49-F238E27FC236}">
                <a16:creationId xmlns:a16="http://schemas.microsoft.com/office/drawing/2014/main" id="{98DC4882-FEF2-1C4C-BAD2-275FAFF9F14D}"/>
              </a:ext>
            </a:extLst>
          </p:cNvPr>
          <p:cNvSpPr txBox="1"/>
          <p:nvPr/>
        </p:nvSpPr>
        <p:spPr>
          <a:xfrm>
            <a:off x="5292675" y="2814007"/>
            <a:ext cx="1188428" cy="523220"/>
          </a:xfrm>
          <a:prstGeom prst="rect">
            <a:avLst/>
          </a:prstGeom>
          <a:solidFill>
            <a:srgbClr val="E2E2E2"/>
          </a:solidFill>
        </p:spPr>
        <p:txBody>
          <a:bodyPr wrap="square" rtlCol="0">
            <a:spAutoFit/>
          </a:bodyPr>
          <a:lstStyle/>
          <a:p>
            <a:r>
              <a:rPr kumimoji="1" lang="en-US" altLang="zh-CN" sz="1400" dirty="0"/>
              <a:t>Payment Success</a:t>
            </a:r>
            <a:endParaRPr kumimoji="1" lang="zh-CN" altLang="en-US" sz="1400" dirty="0"/>
          </a:p>
        </p:txBody>
      </p:sp>
    </p:spTree>
    <p:extLst>
      <p:ext uri="{BB962C8B-B14F-4D97-AF65-F5344CB8AC3E}">
        <p14:creationId xmlns:p14="http://schemas.microsoft.com/office/powerpoint/2010/main" val="37892154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Scan to pay—— Full Process</a:t>
            </a:r>
            <a:endParaRPr lang="zh-CN" altLang="en-US" dirty="0"/>
          </a:p>
        </p:txBody>
      </p:sp>
      <p:grpSp>
        <p:nvGrpSpPr>
          <p:cNvPr id="55" name="组合 54"/>
          <p:cNvGrpSpPr/>
          <p:nvPr/>
        </p:nvGrpSpPr>
        <p:grpSpPr>
          <a:xfrm>
            <a:off x="839449" y="3940810"/>
            <a:ext cx="10073384" cy="2663825"/>
            <a:chOff x="1279" y="6206"/>
            <a:chExt cx="15348" cy="4195"/>
          </a:xfrm>
        </p:grpSpPr>
        <p:sp>
          <p:nvSpPr>
            <p:cNvPr id="33" name="矩形 32"/>
            <p:cNvSpPr/>
            <p:nvPr/>
          </p:nvSpPr>
          <p:spPr>
            <a:xfrm>
              <a:off x="7061" y="6206"/>
              <a:ext cx="7583" cy="4195"/>
            </a:xfrm>
            <a:prstGeom prst="rect">
              <a:avLst/>
            </a:prstGeom>
            <a:solidFill>
              <a:schemeClr val="bg1">
                <a:lumMod val="95000"/>
              </a:schemeClr>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2"/>
            <a:stretch>
              <a:fillRect/>
            </a:stretch>
          </p:blipFill>
          <p:spPr>
            <a:xfrm>
              <a:off x="1279" y="6615"/>
              <a:ext cx="1509" cy="2479"/>
            </a:xfrm>
            <a:prstGeom prst="rect">
              <a:avLst/>
            </a:prstGeom>
          </p:spPr>
        </p:pic>
        <p:pic>
          <p:nvPicPr>
            <p:cNvPr id="9" name="图片 8"/>
            <p:cNvPicPr>
              <a:picLocks noChangeAspect="1"/>
            </p:cNvPicPr>
            <p:nvPr/>
          </p:nvPicPr>
          <p:blipFill>
            <a:blip r:embed="rId3"/>
            <a:stretch>
              <a:fillRect/>
            </a:stretch>
          </p:blipFill>
          <p:spPr>
            <a:xfrm>
              <a:off x="15232" y="6615"/>
              <a:ext cx="1395" cy="2482"/>
            </a:xfrm>
            <a:prstGeom prst="rect">
              <a:avLst/>
            </a:prstGeom>
          </p:spPr>
        </p:pic>
        <p:sp>
          <p:nvSpPr>
            <p:cNvPr id="10" name="矩形 9"/>
            <p:cNvSpPr/>
            <p:nvPr/>
          </p:nvSpPr>
          <p:spPr>
            <a:xfrm>
              <a:off x="4580" y="9463"/>
              <a:ext cx="1219" cy="77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charset="-122"/>
                  <a:ea typeface="微软雅黑" panose="020B0503020204020204" charset="-122"/>
                </a:rPr>
                <a:t>Scan</a:t>
              </a:r>
              <a:endParaRPr lang="zh-CN" altLang="zh-CN" sz="1200" dirty="0">
                <a:latin typeface="微软雅黑" panose="020B0503020204020204" charset="-122"/>
                <a:ea typeface="微软雅黑" panose="020B0503020204020204" charset="-122"/>
              </a:endParaRPr>
            </a:p>
          </p:txBody>
        </p:sp>
        <p:sp>
          <p:nvSpPr>
            <p:cNvPr id="11" name="矩形 10"/>
            <p:cNvSpPr/>
            <p:nvPr/>
          </p:nvSpPr>
          <p:spPr>
            <a:xfrm>
              <a:off x="1424" y="9463"/>
              <a:ext cx="1219" cy="77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微软雅黑" panose="020B0503020204020204" charset="-122"/>
                  <a:ea typeface="微软雅黑" panose="020B0503020204020204" charset="-122"/>
                </a:rPr>
                <a:t>ShowCode</a:t>
              </a:r>
              <a:endParaRPr lang="zh-CN" altLang="zh-CN" sz="1200" dirty="0">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4"/>
            <a:stretch>
              <a:fillRect/>
            </a:stretch>
          </p:blipFill>
          <p:spPr>
            <a:xfrm>
              <a:off x="3318" y="6954"/>
              <a:ext cx="3743" cy="1800"/>
            </a:xfrm>
            <a:prstGeom prst="rect">
              <a:avLst/>
            </a:prstGeom>
          </p:spPr>
        </p:pic>
        <p:sp>
          <p:nvSpPr>
            <p:cNvPr id="13" name="矩形 12"/>
            <p:cNvSpPr/>
            <p:nvPr/>
          </p:nvSpPr>
          <p:spPr>
            <a:xfrm>
              <a:off x="7637" y="9463"/>
              <a:ext cx="1219" cy="77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charset="-122"/>
                  <a:ea typeface="微软雅黑" panose="020B0503020204020204" charset="-122"/>
                </a:rPr>
                <a:t>Decode</a:t>
              </a:r>
              <a:endParaRPr lang="zh-CN" altLang="zh-CN" sz="1200" dirty="0">
                <a:latin typeface="微软雅黑" panose="020B0503020204020204" charset="-122"/>
                <a:ea typeface="微软雅黑" panose="020B0503020204020204" charset="-122"/>
              </a:endParaRPr>
            </a:p>
          </p:txBody>
        </p:sp>
        <p:sp>
          <p:nvSpPr>
            <p:cNvPr id="14" name="矩形 13"/>
            <p:cNvSpPr/>
            <p:nvPr/>
          </p:nvSpPr>
          <p:spPr>
            <a:xfrm>
              <a:off x="10371" y="9463"/>
              <a:ext cx="1219" cy="77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charset="-122"/>
                  <a:ea typeface="微软雅黑" panose="020B0503020204020204" charset="-122"/>
                </a:rPr>
                <a:t>Risk Analyze</a:t>
              </a:r>
              <a:endParaRPr lang="zh-CN" altLang="zh-CN" sz="1200" dirty="0">
                <a:latin typeface="微软雅黑" panose="020B0503020204020204" charset="-122"/>
                <a:ea typeface="微软雅黑" panose="020B0503020204020204" charset="-122"/>
              </a:endParaRPr>
            </a:p>
          </p:txBody>
        </p:sp>
        <p:sp>
          <p:nvSpPr>
            <p:cNvPr id="15" name="矩形 14"/>
            <p:cNvSpPr/>
            <p:nvPr/>
          </p:nvSpPr>
          <p:spPr>
            <a:xfrm>
              <a:off x="12715" y="9463"/>
              <a:ext cx="1333" cy="77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charset="-122"/>
                  <a:ea typeface="微软雅黑" panose="020B0503020204020204" charset="-122"/>
                </a:rPr>
                <a:t>Payment</a:t>
              </a:r>
              <a:r>
                <a:rPr lang="zh-CN" altLang="en-US" sz="1200" dirty="0">
                  <a:latin typeface="微软雅黑" panose="020B0503020204020204" charset="-122"/>
                  <a:ea typeface="微软雅黑" panose="020B0503020204020204" charset="-122"/>
                </a:rPr>
                <a:t> </a:t>
              </a:r>
              <a:r>
                <a:rPr lang="en-US" altLang="zh-CN" sz="1200" dirty="0">
                  <a:latin typeface="微软雅黑" panose="020B0503020204020204" charset="-122"/>
                  <a:ea typeface="微软雅黑" panose="020B0503020204020204" charset="-122"/>
                </a:rPr>
                <a:t>Deduct</a:t>
              </a:r>
              <a:endParaRPr lang="zh-CN" altLang="zh-CN" sz="1200" dirty="0">
                <a:latin typeface="微软雅黑" panose="020B0503020204020204" charset="-122"/>
                <a:ea typeface="微软雅黑" panose="020B0503020204020204" charset="-122"/>
              </a:endParaRPr>
            </a:p>
          </p:txBody>
        </p:sp>
        <p:sp>
          <p:nvSpPr>
            <p:cNvPr id="16" name="矩形 15"/>
            <p:cNvSpPr/>
            <p:nvPr/>
          </p:nvSpPr>
          <p:spPr>
            <a:xfrm>
              <a:off x="15320" y="9463"/>
              <a:ext cx="1219" cy="77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charset="-122"/>
                  <a:ea typeface="微软雅黑" panose="020B0503020204020204" charset="-122"/>
                </a:rPr>
                <a:t>Show</a:t>
              </a:r>
              <a:r>
                <a:rPr lang="zh-CN" altLang="en-US" sz="1200" dirty="0">
                  <a:latin typeface="微软雅黑" panose="020B0503020204020204" charset="-122"/>
                  <a:ea typeface="微软雅黑" panose="020B0503020204020204" charset="-122"/>
                </a:rPr>
                <a:t> </a:t>
              </a:r>
              <a:r>
                <a:rPr lang="en-US" altLang="zh-CN" sz="1200" dirty="0">
                  <a:latin typeface="微软雅黑" panose="020B0503020204020204" charset="-122"/>
                  <a:ea typeface="微软雅黑" panose="020B0503020204020204" charset="-122"/>
                </a:rPr>
                <a:t>Result</a:t>
              </a:r>
              <a:endParaRPr lang="zh-CN" altLang="zh-CN" sz="1200" dirty="0">
                <a:latin typeface="微软雅黑" panose="020B0503020204020204" charset="-122"/>
                <a:ea typeface="微软雅黑" panose="020B0503020204020204" charset="-122"/>
              </a:endParaRPr>
            </a:p>
          </p:txBody>
        </p:sp>
        <p:sp>
          <p:nvSpPr>
            <p:cNvPr id="18" name="矩形 17"/>
            <p:cNvSpPr/>
            <p:nvPr/>
          </p:nvSpPr>
          <p:spPr>
            <a:xfrm>
              <a:off x="7240" y="6434"/>
              <a:ext cx="2013" cy="28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rgbClr val="00B0F0"/>
                  </a:solidFill>
                  <a:latin typeface="微软雅黑" panose="020B0503020204020204" charset="-122"/>
                  <a:ea typeface="微软雅黑" panose="020B0503020204020204" charset="-122"/>
                </a:rPr>
                <a:t>A--</a:t>
              </a:r>
              <a:r>
                <a:rPr lang="en-US" altLang="zh-CN" sz="1400">
                  <a:latin typeface="微软雅黑" panose="020B0503020204020204" charset="-122"/>
                  <a:ea typeface="微软雅黑" panose="020B0503020204020204" charset="-122"/>
                </a:rPr>
                <a:t>M--&gt;B</a:t>
              </a:r>
            </a:p>
            <a:p>
              <a:pPr algn="ctr"/>
              <a:r>
                <a:rPr lang="en-US" altLang="zh-CN" sz="1400">
                  <a:latin typeface="微软雅黑" panose="020B0503020204020204" charset="-122"/>
                  <a:ea typeface="微软雅黑" panose="020B0503020204020204" charset="-122"/>
                </a:rPr>
                <a:t>payer_token:  2843221  </a:t>
              </a:r>
              <a:endParaRPr lang="zh-CN" altLang="en-US" sz="1400">
                <a:latin typeface="微软雅黑" panose="020B0503020204020204" charset="-122"/>
                <a:ea typeface="微软雅黑" panose="020B0503020204020204" charset="-122"/>
              </a:endParaRPr>
            </a:p>
            <a:p>
              <a:pPr algn="ctr"/>
              <a:r>
                <a:rPr lang="en-US" altLang="zh-CN" sz="1400">
                  <a:solidFill>
                    <a:srgbClr val="00B0F0"/>
                  </a:solidFill>
                  <a:latin typeface="微软雅黑" panose="020B0503020204020204" charset="-122"/>
                  <a:ea typeface="微软雅黑" panose="020B0503020204020204" charset="-122"/>
                </a:rPr>
                <a:t>payer_uid: xxxx</a:t>
              </a:r>
            </a:p>
          </p:txBody>
        </p:sp>
        <p:cxnSp>
          <p:nvCxnSpPr>
            <p:cNvPr id="19" name="直接箭头连接符 18"/>
            <p:cNvCxnSpPr/>
            <p:nvPr/>
          </p:nvCxnSpPr>
          <p:spPr>
            <a:xfrm>
              <a:off x="2643" y="9850"/>
              <a:ext cx="1937" cy="0"/>
            </a:xfrm>
            <a:prstGeom prst="straightConnector1">
              <a:avLst/>
            </a:prstGeom>
            <a:ln>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22" y="9832"/>
              <a:ext cx="1815" cy="18"/>
            </a:xfrm>
            <a:prstGeom prst="straightConnector1">
              <a:avLst/>
            </a:prstGeom>
            <a:ln>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3" idx="3"/>
              <a:endCxn id="14" idx="1"/>
            </p:cNvCxnSpPr>
            <p:nvPr/>
          </p:nvCxnSpPr>
          <p:spPr>
            <a:xfrm>
              <a:off x="8856" y="9850"/>
              <a:ext cx="1515" cy="0"/>
            </a:xfrm>
            <a:prstGeom prst="straightConnector1">
              <a:avLst/>
            </a:prstGeom>
            <a:ln>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12538" y="6384"/>
              <a:ext cx="1828" cy="2866"/>
              <a:chOff x="12218" y="5624"/>
              <a:chExt cx="1828" cy="2866"/>
            </a:xfrm>
          </p:grpSpPr>
          <p:sp>
            <p:nvSpPr>
              <p:cNvPr id="22" name="矩形 21"/>
              <p:cNvSpPr/>
              <p:nvPr/>
            </p:nvSpPr>
            <p:spPr>
              <a:xfrm>
                <a:off x="12218" y="5624"/>
                <a:ext cx="1828" cy="28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latin typeface="微软雅黑" panose="020B0503020204020204" charset="-122"/>
                  <a:ea typeface="微软雅黑" panose="020B0503020204020204" charset="-122"/>
                </a:endParaRPr>
              </a:p>
            </p:txBody>
          </p:sp>
          <p:sp>
            <p:nvSpPr>
              <p:cNvPr id="23" name="椭圆 22"/>
              <p:cNvSpPr/>
              <p:nvPr/>
            </p:nvSpPr>
            <p:spPr>
              <a:xfrm>
                <a:off x="12468" y="6039"/>
                <a:ext cx="1287" cy="49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微软雅黑" panose="020B0503020204020204" charset="-122"/>
                    <a:ea typeface="微软雅黑" panose="020B0503020204020204" charset="-122"/>
                  </a:rPr>
                  <a:t>A</a:t>
                </a:r>
              </a:p>
            </p:txBody>
          </p:sp>
          <p:sp>
            <p:nvSpPr>
              <p:cNvPr id="24" name="椭圆 23"/>
              <p:cNvSpPr/>
              <p:nvPr/>
            </p:nvSpPr>
            <p:spPr>
              <a:xfrm>
                <a:off x="12489" y="7618"/>
                <a:ext cx="1267" cy="561"/>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微软雅黑" panose="020B0503020204020204" charset="-122"/>
                    <a:ea typeface="微软雅黑" panose="020B0503020204020204" charset="-122"/>
                  </a:rPr>
                  <a:t>B</a:t>
                </a:r>
              </a:p>
            </p:txBody>
          </p:sp>
          <p:cxnSp>
            <p:nvCxnSpPr>
              <p:cNvPr id="25" name="直接箭头连接符 24"/>
              <p:cNvCxnSpPr>
                <a:stCxn id="23" idx="4"/>
                <a:endCxn id="24" idx="0"/>
              </p:cNvCxnSpPr>
              <p:nvPr/>
            </p:nvCxnSpPr>
            <p:spPr>
              <a:xfrm>
                <a:off x="13112" y="6538"/>
                <a:ext cx="11" cy="1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3123" y="5855"/>
                <a:ext cx="643" cy="452"/>
              </a:xfrm>
              <a:prstGeom prst="rect">
                <a:avLst/>
              </a:prstGeom>
              <a:noFill/>
            </p:spPr>
            <p:txBody>
              <a:bodyPr wrap="square" rtlCol="0">
                <a:spAutoFit/>
              </a:bodyPr>
              <a:lstStyle/>
              <a:p>
                <a:r>
                  <a:rPr lang="en-US" altLang="zh-CN" sz="1200" b="1">
                    <a:solidFill>
                      <a:schemeClr val="bg1"/>
                    </a:solidFill>
                    <a:latin typeface="微软雅黑" panose="020B0503020204020204" charset="-122"/>
                    <a:ea typeface="微软雅黑" panose="020B0503020204020204" charset="-122"/>
                  </a:rPr>
                  <a:t>-M</a:t>
                </a:r>
              </a:p>
            </p:txBody>
          </p:sp>
          <p:sp>
            <p:nvSpPr>
              <p:cNvPr id="27" name="文本框 26"/>
              <p:cNvSpPr txBox="1"/>
              <p:nvPr/>
            </p:nvSpPr>
            <p:spPr>
              <a:xfrm>
                <a:off x="13123" y="7542"/>
                <a:ext cx="768" cy="452"/>
              </a:xfrm>
              <a:prstGeom prst="rect">
                <a:avLst/>
              </a:prstGeom>
              <a:noFill/>
            </p:spPr>
            <p:txBody>
              <a:bodyPr wrap="square" rtlCol="0">
                <a:spAutoFit/>
              </a:bodyPr>
              <a:lstStyle/>
              <a:p>
                <a:r>
                  <a:rPr lang="en-US" altLang="zh-CN" sz="1200" b="1">
                    <a:solidFill>
                      <a:schemeClr val="bg1"/>
                    </a:solidFill>
                    <a:latin typeface="微软雅黑" panose="020B0503020204020204" charset="-122"/>
                    <a:ea typeface="微软雅黑" panose="020B0503020204020204" charset="-122"/>
                  </a:rPr>
                  <a:t>+M</a:t>
                </a:r>
              </a:p>
            </p:txBody>
          </p:sp>
        </p:grpSp>
        <p:cxnSp>
          <p:nvCxnSpPr>
            <p:cNvPr id="28" name="直接箭头连接符 27"/>
            <p:cNvCxnSpPr/>
            <p:nvPr/>
          </p:nvCxnSpPr>
          <p:spPr>
            <a:xfrm flipV="1">
              <a:off x="11544" y="9814"/>
              <a:ext cx="1265" cy="18"/>
            </a:xfrm>
            <a:prstGeom prst="straightConnector1">
              <a:avLst/>
            </a:prstGeom>
            <a:ln>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cxnSpLocks/>
              <a:stCxn id="15" idx="3"/>
            </p:cNvCxnSpPr>
            <p:nvPr/>
          </p:nvCxnSpPr>
          <p:spPr>
            <a:xfrm flipV="1">
              <a:off x="14048" y="9832"/>
              <a:ext cx="1292" cy="18"/>
            </a:xfrm>
            <a:prstGeom prst="straightConnector1">
              <a:avLst/>
            </a:prstGeom>
            <a:ln>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5"/>
            <a:stretch>
              <a:fillRect/>
            </a:stretch>
          </p:blipFill>
          <p:spPr>
            <a:xfrm>
              <a:off x="10068" y="6342"/>
              <a:ext cx="1825" cy="2950"/>
            </a:xfrm>
            <a:prstGeom prst="rect">
              <a:avLst/>
            </a:prstGeom>
          </p:spPr>
        </p:pic>
        <p:sp>
          <p:nvSpPr>
            <p:cNvPr id="35" name="文本框 34"/>
            <p:cNvSpPr txBox="1"/>
            <p:nvPr/>
          </p:nvSpPr>
          <p:spPr>
            <a:xfrm>
              <a:off x="11864" y="9097"/>
              <a:ext cx="556" cy="630"/>
            </a:xfrm>
            <a:prstGeom prst="rect">
              <a:avLst/>
            </a:prstGeom>
            <a:noFill/>
          </p:spPr>
          <p:txBody>
            <a:bodyPr wrap="none" rtlCol="0" anchor="t">
              <a:spAutoFit/>
            </a:bodyPr>
            <a:lstStyle/>
            <a:p>
              <a:r>
                <a:rPr lang="zh-CN" altLang="en-US" sz="2000" b="1">
                  <a:solidFill>
                    <a:srgbClr val="00B050"/>
                  </a:solidFill>
                  <a:latin typeface="微软雅黑" panose="020B0503020204020204" charset="-122"/>
                  <a:ea typeface="微软雅黑" panose="020B0503020204020204" charset="-122"/>
                </a:rPr>
                <a:t>√</a:t>
              </a:r>
            </a:p>
          </p:txBody>
        </p:sp>
      </p:grpSp>
      <p:pic>
        <p:nvPicPr>
          <p:cNvPr id="4" name="图片 3"/>
          <p:cNvPicPr>
            <a:picLocks noChangeAspect="1"/>
          </p:cNvPicPr>
          <p:nvPr/>
        </p:nvPicPr>
        <p:blipFill>
          <a:blip r:embed="rId6"/>
          <a:stretch>
            <a:fillRect/>
          </a:stretch>
        </p:blipFill>
        <p:spPr>
          <a:xfrm>
            <a:off x="695056" y="973455"/>
            <a:ext cx="1279847" cy="2179320"/>
          </a:xfrm>
          <a:prstGeom prst="rect">
            <a:avLst/>
          </a:prstGeom>
        </p:spPr>
      </p:pic>
      <p:sp>
        <p:nvSpPr>
          <p:cNvPr id="5" name="矩形 4"/>
          <p:cNvSpPr/>
          <p:nvPr/>
        </p:nvSpPr>
        <p:spPr>
          <a:xfrm>
            <a:off x="935274" y="3315335"/>
            <a:ext cx="800069" cy="49149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charset="-122"/>
                <a:ea typeface="微软雅黑" panose="020B0503020204020204" charset="-122"/>
              </a:rPr>
              <a:t>Online Cashier</a:t>
            </a:r>
            <a:endParaRPr lang="zh-CN" altLang="zh-CN" sz="1200" dirty="0">
              <a:latin typeface="微软雅黑" panose="020B0503020204020204" charset="-122"/>
              <a:ea typeface="微软雅黑" panose="020B0503020204020204" charset="-122"/>
            </a:endParaRPr>
          </a:p>
        </p:txBody>
      </p:sp>
      <p:cxnSp>
        <p:nvCxnSpPr>
          <p:cNvPr id="6" name="肘形连接符 5"/>
          <p:cNvCxnSpPr>
            <a:stCxn id="31" idx="0"/>
            <a:endCxn id="5" idx="2"/>
          </p:cNvCxnSpPr>
          <p:nvPr/>
        </p:nvCxnSpPr>
        <p:spPr>
          <a:xfrm rot="16200000" flipV="1">
            <a:off x="4161565" y="981542"/>
            <a:ext cx="220345" cy="5871546"/>
          </a:xfrm>
          <a:prstGeom prst="bentConnector3">
            <a:avLst>
              <a:gd name="adj1" fmla="val 50000"/>
            </a:avLst>
          </a:prstGeom>
          <a:ln>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381673" y="3315335"/>
            <a:ext cx="800069" cy="49149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charset="-122"/>
                <a:ea typeface="微软雅黑" panose="020B0503020204020204" charset="-122"/>
              </a:rPr>
              <a:t>Risk</a:t>
            </a:r>
            <a:r>
              <a:rPr lang="zh-CN" altLang="en-US" sz="1200" dirty="0">
                <a:latin typeface="微软雅黑" panose="020B0503020204020204" charset="-122"/>
                <a:ea typeface="微软雅黑" panose="020B0503020204020204" charset="-122"/>
              </a:rPr>
              <a:t> </a:t>
            </a:r>
            <a:r>
              <a:rPr lang="en-US" altLang="zh-CN" sz="1200" dirty="0">
                <a:latin typeface="微软雅黑" panose="020B0503020204020204" charset="-122"/>
                <a:ea typeface="微软雅黑" panose="020B0503020204020204" charset="-122"/>
              </a:rPr>
              <a:t>Analyze</a:t>
            </a:r>
            <a:endParaRPr lang="zh-CN" altLang="zh-CN" sz="1200" dirty="0">
              <a:latin typeface="微软雅黑" panose="020B0503020204020204" charset="-122"/>
              <a:ea typeface="微软雅黑" panose="020B0503020204020204" charset="-122"/>
            </a:endParaRPr>
          </a:p>
        </p:txBody>
      </p:sp>
      <p:sp>
        <p:nvSpPr>
          <p:cNvPr id="17" name="矩形 16"/>
          <p:cNvSpPr/>
          <p:nvPr/>
        </p:nvSpPr>
        <p:spPr>
          <a:xfrm>
            <a:off x="8984530" y="3300095"/>
            <a:ext cx="800069" cy="49149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charset="-122"/>
                <a:ea typeface="微软雅黑" panose="020B0503020204020204" charset="-122"/>
              </a:rPr>
              <a:t>Risk</a:t>
            </a:r>
            <a:r>
              <a:rPr lang="zh-CN" altLang="en-US" sz="1200" dirty="0">
                <a:latin typeface="微软雅黑" panose="020B0503020204020204" charset="-122"/>
                <a:ea typeface="微软雅黑" panose="020B0503020204020204" charset="-122"/>
              </a:rPr>
              <a:t> </a:t>
            </a:r>
            <a:r>
              <a:rPr lang="en-US" altLang="zh-CN" sz="1200" dirty="0">
                <a:latin typeface="微软雅黑" panose="020B0503020204020204" charset="-122"/>
                <a:ea typeface="微软雅黑" panose="020B0503020204020204" charset="-122"/>
              </a:rPr>
              <a:t>Control</a:t>
            </a:r>
            <a:endParaRPr lang="zh-CN" altLang="zh-CN" sz="1200" dirty="0">
              <a:latin typeface="微软雅黑" panose="020B0503020204020204" charset="-122"/>
              <a:ea typeface="微软雅黑" panose="020B0503020204020204" charset="-122"/>
            </a:endParaRPr>
          </a:p>
        </p:txBody>
      </p:sp>
      <p:pic>
        <p:nvPicPr>
          <p:cNvPr id="32" name="图片 31"/>
          <p:cNvPicPr>
            <a:picLocks noChangeAspect="1"/>
          </p:cNvPicPr>
          <p:nvPr/>
        </p:nvPicPr>
        <p:blipFill>
          <a:blip r:embed="rId5"/>
          <a:stretch>
            <a:fillRect/>
          </a:stretch>
        </p:blipFill>
        <p:spPr>
          <a:xfrm>
            <a:off x="4182805" y="1126490"/>
            <a:ext cx="1197806" cy="1873250"/>
          </a:xfrm>
          <a:prstGeom prst="rect">
            <a:avLst/>
          </a:prstGeom>
        </p:spPr>
      </p:pic>
      <p:pic>
        <p:nvPicPr>
          <p:cNvPr id="36" name="图片 35"/>
          <p:cNvPicPr>
            <a:picLocks noChangeAspect="1"/>
          </p:cNvPicPr>
          <p:nvPr/>
        </p:nvPicPr>
        <p:blipFill>
          <a:blip r:embed="rId7"/>
          <a:stretch>
            <a:fillRect/>
          </a:stretch>
        </p:blipFill>
        <p:spPr>
          <a:xfrm>
            <a:off x="2522284" y="973455"/>
            <a:ext cx="1275909" cy="2186940"/>
          </a:xfrm>
          <a:prstGeom prst="rect">
            <a:avLst/>
          </a:prstGeom>
        </p:spPr>
      </p:pic>
      <p:sp>
        <p:nvSpPr>
          <p:cNvPr id="37" name="矩形 36"/>
          <p:cNvSpPr/>
          <p:nvPr/>
        </p:nvSpPr>
        <p:spPr>
          <a:xfrm>
            <a:off x="2745437" y="3315335"/>
            <a:ext cx="800069" cy="49149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charset="-122"/>
                <a:ea typeface="微软雅黑" panose="020B0503020204020204" charset="-122"/>
              </a:rPr>
              <a:t>Payment</a:t>
            </a:r>
            <a:r>
              <a:rPr lang="zh-CN" altLang="en-US" sz="1200" dirty="0">
                <a:latin typeface="微软雅黑" panose="020B0503020204020204" charset="-122"/>
                <a:ea typeface="微软雅黑" panose="020B0503020204020204" charset="-122"/>
              </a:rPr>
              <a:t> </a:t>
            </a:r>
            <a:r>
              <a:rPr lang="en-US" altLang="zh-CN" sz="1200" dirty="0" err="1">
                <a:latin typeface="微软雅黑" panose="020B0503020204020204" charset="-122"/>
                <a:ea typeface="微软雅黑" panose="020B0503020204020204" charset="-122"/>
              </a:rPr>
              <a:t>Auth</a:t>
            </a:r>
            <a:endParaRPr lang="zh-CN" altLang="zh-CN" sz="1200" dirty="0">
              <a:latin typeface="微软雅黑" panose="020B0503020204020204" charset="-122"/>
              <a:ea typeface="微软雅黑" panose="020B0503020204020204" charset="-122"/>
            </a:endParaRPr>
          </a:p>
        </p:txBody>
      </p:sp>
      <p:cxnSp>
        <p:nvCxnSpPr>
          <p:cNvPr id="38" name="直接箭头连接符 37"/>
          <p:cNvCxnSpPr>
            <a:stCxn id="5" idx="3"/>
            <a:endCxn id="37" idx="1"/>
          </p:cNvCxnSpPr>
          <p:nvPr/>
        </p:nvCxnSpPr>
        <p:spPr>
          <a:xfrm>
            <a:off x="1735342" y="3561080"/>
            <a:ext cx="1010095" cy="0"/>
          </a:xfrm>
          <a:prstGeom prst="straightConnector1">
            <a:avLst/>
          </a:prstGeom>
          <a:ln>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3517284" y="3545840"/>
            <a:ext cx="864389" cy="0"/>
          </a:xfrm>
          <a:prstGeom prst="straightConnector1">
            <a:avLst/>
          </a:prstGeom>
          <a:ln>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6283067" y="3302635"/>
            <a:ext cx="800069" cy="49149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charset="-122"/>
                <a:ea typeface="微软雅黑" panose="020B0503020204020204" charset="-122"/>
              </a:rPr>
              <a:t>Risk</a:t>
            </a:r>
            <a:r>
              <a:rPr lang="zh-CN" altLang="en-US" sz="1200" dirty="0">
                <a:latin typeface="微软雅黑" panose="020B0503020204020204" charset="-122"/>
                <a:ea typeface="微软雅黑" panose="020B0503020204020204" charset="-122"/>
              </a:rPr>
              <a:t> </a:t>
            </a:r>
            <a:r>
              <a:rPr lang="en-US" altLang="zh-CN" sz="1200" dirty="0">
                <a:latin typeface="微软雅黑" panose="020B0503020204020204" charset="-122"/>
                <a:ea typeface="微软雅黑" panose="020B0503020204020204" charset="-122"/>
              </a:rPr>
              <a:t>Challenge</a:t>
            </a:r>
            <a:endParaRPr lang="zh-CN" altLang="zh-CN" sz="1200" dirty="0">
              <a:latin typeface="微软雅黑" panose="020B0503020204020204" charset="-122"/>
              <a:ea typeface="微软雅黑" panose="020B0503020204020204" charset="-122"/>
            </a:endParaRPr>
          </a:p>
        </p:txBody>
      </p:sp>
      <p:pic>
        <p:nvPicPr>
          <p:cNvPr id="42" name="图片 41"/>
          <p:cNvPicPr>
            <a:picLocks noChangeAspect="1"/>
          </p:cNvPicPr>
          <p:nvPr/>
        </p:nvPicPr>
        <p:blipFill>
          <a:blip r:embed="rId8"/>
          <a:stretch>
            <a:fillRect/>
          </a:stretch>
        </p:blipFill>
        <p:spPr>
          <a:xfrm>
            <a:off x="6073040" y="973455"/>
            <a:ext cx="1220778" cy="2326640"/>
          </a:xfrm>
          <a:prstGeom prst="rect">
            <a:avLst/>
          </a:prstGeom>
        </p:spPr>
      </p:pic>
      <p:cxnSp>
        <p:nvCxnSpPr>
          <p:cNvPr id="43" name="直接箭头连接符 42"/>
          <p:cNvCxnSpPr>
            <a:stCxn id="7" idx="3"/>
            <a:endCxn id="41" idx="1"/>
          </p:cNvCxnSpPr>
          <p:nvPr/>
        </p:nvCxnSpPr>
        <p:spPr>
          <a:xfrm flipV="1">
            <a:off x="5181741" y="3548380"/>
            <a:ext cx="1101325" cy="12700"/>
          </a:xfrm>
          <a:prstGeom prst="straightConnector1">
            <a:avLst/>
          </a:prstGeom>
          <a:ln>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44" name="图片 43"/>
          <p:cNvPicPr>
            <a:picLocks noChangeAspect="1"/>
          </p:cNvPicPr>
          <p:nvPr/>
        </p:nvPicPr>
        <p:blipFill>
          <a:blip r:embed="rId9"/>
          <a:stretch>
            <a:fillRect/>
          </a:stretch>
        </p:blipFill>
        <p:spPr>
          <a:xfrm>
            <a:off x="8229091" y="2313305"/>
            <a:ext cx="2096981" cy="628650"/>
          </a:xfrm>
          <a:prstGeom prst="rect">
            <a:avLst/>
          </a:prstGeom>
        </p:spPr>
      </p:pic>
      <p:cxnSp>
        <p:nvCxnSpPr>
          <p:cNvPr id="45" name="直接箭头连接符 44"/>
          <p:cNvCxnSpPr>
            <a:stCxn id="41" idx="3"/>
            <a:endCxn id="17" idx="1"/>
          </p:cNvCxnSpPr>
          <p:nvPr/>
        </p:nvCxnSpPr>
        <p:spPr>
          <a:xfrm flipV="1">
            <a:off x="7083136" y="3545840"/>
            <a:ext cx="1901394" cy="2540"/>
          </a:xfrm>
          <a:prstGeom prst="straightConnector1">
            <a:avLst/>
          </a:prstGeom>
          <a:ln>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5513845" y="3176270"/>
            <a:ext cx="559195" cy="369332"/>
          </a:xfrm>
          <a:prstGeom prst="rect">
            <a:avLst/>
          </a:prstGeom>
          <a:noFill/>
          <a:ln>
            <a:noFill/>
          </a:ln>
        </p:spPr>
        <p:txBody>
          <a:bodyPr wrap="square" rtlCol="0">
            <a:spAutoFit/>
          </a:bodyPr>
          <a:lstStyle/>
          <a:p>
            <a:r>
              <a:rPr lang="en-US" altLang="zh-CN" b="1">
                <a:solidFill>
                  <a:srgbClr val="FFC000"/>
                </a:solidFill>
                <a:latin typeface="微软雅黑" panose="020B0503020204020204" charset="-122"/>
                <a:ea typeface="微软雅黑" panose="020B0503020204020204" charset="-122"/>
              </a:rPr>
              <a:t>?</a:t>
            </a:r>
          </a:p>
        </p:txBody>
      </p:sp>
      <p:cxnSp>
        <p:nvCxnSpPr>
          <p:cNvPr id="48" name="直接箭头连接符 47"/>
          <p:cNvCxnSpPr/>
          <p:nvPr/>
        </p:nvCxnSpPr>
        <p:spPr>
          <a:xfrm>
            <a:off x="5215215" y="3663315"/>
            <a:ext cx="3806069" cy="0"/>
          </a:xfrm>
          <a:prstGeom prst="straightConnector1">
            <a:avLst/>
          </a:prstGeom>
          <a:ln>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8229091" y="3411855"/>
            <a:ext cx="441146" cy="400110"/>
          </a:xfrm>
          <a:prstGeom prst="rect">
            <a:avLst/>
          </a:prstGeom>
          <a:noFill/>
        </p:spPr>
        <p:txBody>
          <a:bodyPr wrap="none" rtlCol="0" anchor="t">
            <a:spAutoFit/>
          </a:bodyPr>
          <a:lstStyle/>
          <a:p>
            <a:r>
              <a:rPr lang="zh-CN" altLang="en-US" sz="2000" b="1">
                <a:solidFill>
                  <a:srgbClr val="FF0000"/>
                </a:solidFill>
                <a:cs typeface="微软雅黑" panose="020B0503020204020204" charset="-122"/>
              </a:rPr>
              <a:t>×</a:t>
            </a:r>
          </a:p>
        </p:txBody>
      </p:sp>
      <p:sp>
        <p:nvSpPr>
          <p:cNvPr id="50" name="文本框 49"/>
          <p:cNvSpPr txBox="1"/>
          <p:nvPr/>
        </p:nvSpPr>
        <p:spPr>
          <a:xfrm>
            <a:off x="8229091" y="3221355"/>
            <a:ext cx="441146" cy="400110"/>
          </a:xfrm>
          <a:prstGeom prst="rect">
            <a:avLst/>
          </a:prstGeom>
          <a:noFill/>
        </p:spPr>
        <p:txBody>
          <a:bodyPr wrap="none" rtlCol="0" anchor="t">
            <a:spAutoFit/>
          </a:bodyPr>
          <a:lstStyle/>
          <a:p>
            <a:r>
              <a:rPr lang="zh-CN" altLang="en-US" sz="2000" b="1">
                <a:solidFill>
                  <a:srgbClr val="FF0000"/>
                </a:solidFill>
                <a:cs typeface="微软雅黑" panose="020B0503020204020204" charset="-122"/>
              </a:rPr>
              <a:t>×</a:t>
            </a:r>
          </a:p>
        </p:txBody>
      </p:sp>
      <p:cxnSp>
        <p:nvCxnSpPr>
          <p:cNvPr id="51" name="肘形连接符 50"/>
          <p:cNvCxnSpPr/>
          <p:nvPr/>
        </p:nvCxnSpPr>
        <p:spPr>
          <a:xfrm>
            <a:off x="5217840" y="3832860"/>
            <a:ext cx="3611139" cy="284480"/>
          </a:xfrm>
          <a:prstGeom prst="bentConnector2">
            <a:avLst/>
          </a:prstGeom>
          <a:ln>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7786724" y="3610610"/>
            <a:ext cx="364628" cy="400110"/>
          </a:xfrm>
          <a:prstGeom prst="rect">
            <a:avLst/>
          </a:prstGeom>
          <a:noFill/>
        </p:spPr>
        <p:txBody>
          <a:bodyPr wrap="none" rtlCol="0" anchor="t">
            <a:spAutoFit/>
          </a:bodyPr>
          <a:lstStyle/>
          <a:p>
            <a:r>
              <a:rPr lang="zh-CN" altLang="en-US" sz="2000" b="1">
                <a:solidFill>
                  <a:srgbClr val="00B050"/>
                </a:solidFill>
                <a:latin typeface="微软雅黑" panose="020B0503020204020204" charset="-122"/>
                <a:ea typeface="微软雅黑" panose="020B0503020204020204" charset="-122"/>
              </a:rPr>
              <a:t>√</a:t>
            </a:r>
          </a:p>
        </p:txBody>
      </p:sp>
      <p:sp>
        <p:nvSpPr>
          <p:cNvPr id="53" name="文本框 52"/>
          <p:cNvSpPr txBox="1"/>
          <p:nvPr/>
        </p:nvSpPr>
        <p:spPr>
          <a:xfrm>
            <a:off x="5812476" y="3702685"/>
            <a:ext cx="441146" cy="400110"/>
          </a:xfrm>
          <a:prstGeom prst="rect">
            <a:avLst/>
          </a:prstGeom>
          <a:noFill/>
        </p:spPr>
        <p:txBody>
          <a:bodyPr wrap="none" rtlCol="0" anchor="t">
            <a:spAutoFit/>
          </a:bodyPr>
          <a:lstStyle/>
          <a:p>
            <a:r>
              <a:rPr lang="zh-CN" altLang="en-US" sz="2000" b="1">
                <a:solidFill>
                  <a:srgbClr val="FF0000"/>
                </a:solidFill>
                <a:cs typeface="微软雅黑" panose="020B0503020204020204" charset="-122"/>
              </a:rPr>
              <a:t>×</a:t>
            </a:r>
          </a:p>
        </p:txBody>
      </p:sp>
      <p:sp>
        <p:nvSpPr>
          <p:cNvPr id="3" name="矩形 2"/>
          <p:cNvSpPr/>
          <p:nvPr/>
        </p:nvSpPr>
        <p:spPr>
          <a:xfrm>
            <a:off x="11155020" y="3290570"/>
            <a:ext cx="800069" cy="49149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charset="-122"/>
                <a:ea typeface="微软雅黑" panose="020B0503020204020204" charset="-122"/>
              </a:rPr>
              <a:t>Risk</a:t>
            </a:r>
            <a:r>
              <a:rPr lang="zh-CN" altLang="en-US" sz="1200" dirty="0">
                <a:latin typeface="微软雅黑" panose="020B0503020204020204" charset="-122"/>
                <a:ea typeface="微软雅黑" panose="020B0503020204020204" charset="-122"/>
              </a:rPr>
              <a:t> </a:t>
            </a:r>
            <a:r>
              <a:rPr lang="en-US" altLang="zh-CN" sz="1200" dirty="0">
                <a:latin typeface="微软雅黑" panose="020B0503020204020204" charset="-122"/>
                <a:ea typeface="微软雅黑" panose="020B0503020204020204" charset="-122"/>
              </a:rPr>
              <a:t>Audit</a:t>
            </a:r>
            <a:endParaRPr lang="zh-CN" altLang="zh-CN" sz="1200" dirty="0">
              <a:latin typeface="微软雅黑" panose="020B0503020204020204" charset="-122"/>
              <a:ea typeface="微软雅黑" panose="020B0503020204020204" charset="-122"/>
            </a:endParaRPr>
          </a:p>
        </p:txBody>
      </p:sp>
      <p:pic>
        <p:nvPicPr>
          <p:cNvPr id="34" name="图片 33"/>
          <p:cNvPicPr>
            <a:picLocks noChangeAspect="1"/>
          </p:cNvPicPr>
          <p:nvPr/>
        </p:nvPicPr>
        <p:blipFill>
          <a:blip r:embed="rId10"/>
          <a:stretch>
            <a:fillRect/>
          </a:stretch>
        </p:blipFill>
        <p:spPr>
          <a:xfrm>
            <a:off x="11036224" y="2371091"/>
            <a:ext cx="836823" cy="581025"/>
          </a:xfrm>
          <a:prstGeom prst="rect">
            <a:avLst/>
          </a:prstGeom>
        </p:spPr>
      </p:pic>
      <p:cxnSp>
        <p:nvCxnSpPr>
          <p:cNvPr id="39" name="直接箭头连接符 38"/>
          <p:cNvCxnSpPr>
            <a:stCxn id="17" idx="3"/>
            <a:endCxn id="3" idx="1"/>
          </p:cNvCxnSpPr>
          <p:nvPr/>
        </p:nvCxnSpPr>
        <p:spPr>
          <a:xfrm flipV="1">
            <a:off x="9784598" y="3536316"/>
            <a:ext cx="1370421" cy="9525"/>
          </a:xfrm>
          <a:prstGeom prst="straightConnector1">
            <a:avLst/>
          </a:prstGeom>
          <a:ln>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FEF043E4-2218-9145-A8A7-FA53679CDA3F}"/>
              </a:ext>
            </a:extLst>
          </p:cNvPr>
          <p:cNvSpPr txBox="1"/>
          <p:nvPr/>
        </p:nvSpPr>
        <p:spPr>
          <a:xfrm>
            <a:off x="8211226" y="2204864"/>
            <a:ext cx="2114846" cy="400110"/>
          </a:xfrm>
          <a:prstGeom prst="rect">
            <a:avLst/>
          </a:prstGeom>
          <a:solidFill>
            <a:srgbClr val="F6F6F6"/>
          </a:solidFill>
        </p:spPr>
        <p:txBody>
          <a:bodyPr wrap="square" rtlCol="0">
            <a:spAutoFit/>
          </a:bodyPr>
          <a:lstStyle/>
          <a:p>
            <a:r>
              <a:rPr kumimoji="1" lang="en-US" altLang="zh-CN" sz="1000" dirty="0"/>
              <a:t>Risk</a:t>
            </a:r>
            <a:r>
              <a:rPr kumimoji="1" lang="zh-CN" altLang="en-US" sz="1000" dirty="0"/>
              <a:t> </a:t>
            </a:r>
            <a:r>
              <a:rPr kumimoji="1" lang="en-US" altLang="zh-CN" sz="1000" dirty="0"/>
              <a:t>detected, we block the operation for your safety. (ALI903)</a:t>
            </a:r>
            <a:endParaRPr kumimoji="1" lang="zh-CN" altLang="en-US" sz="1000" dirty="0"/>
          </a:p>
        </p:txBody>
      </p:sp>
      <p:sp>
        <p:nvSpPr>
          <p:cNvPr id="56" name="文本框 55">
            <a:extLst>
              <a:ext uri="{FF2B5EF4-FFF2-40B4-BE49-F238E27FC236}">
                <a16:creationId xmlns:a16="http://schemas.microsoft.com/office/drawing/2014/main" id="{94473EE3-76F4-424D-B40A-24B1C2869B85}"/>
              </a:ext>
            </a:extLst>
          </p:cNvPr>
          <p:cNvSpPr txBox="1"/>
          <p:nvPr/>
        </p:nvSpPr>
        <p:spPr>
          <a:xfrm>
            <a:off x="8822743" y="2679999"/>
            <a:ext cx="848781" cy="246221"/>
          </a:xfrm>
          <a:prstGeom prst="rect">
            <a:avLst/>
          </a:prstGeom>
          <a:solidFill>
            <a:srgbClr val="F6F6F6"/>
          </a:solidFill>
        </p:spPr>
        <p:txBody>
          <a:bodyPr wrap="square" rtlCol="0">
            <a:spAutoFit/>
          </a:bodyPr>
          <a:lstStyle/>
          <a:p>
            <a:pPr algn="ctr"/>
            <a:r>
              <a:rPr kumimoji="1" lang="en-US" altLang="zh-CN" sz="1000" dirty="0"/>
              <a:t>OK</a:t>
            </a:r>
            <a:endParaRPr kumimoji="1" lang="zh-CN" altLang="en-US" sz="1000" dirty="0"/>
          </a:p>
        </p:txBody>
      </p:sp>
    </p:spTree>
    <p:extLst>
      <p:ext uri="{BB962C8B-B14F-4D97-AF65-F5344CB8AC3E}">
        <p14:creationId xmlns:p14="http://schemas.microsoft.com/office/powerpoint/2010/main" val="90439437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Risk Control Process</a:t>
            </a:r>
            <a:endParaRPr lang="zh-CN" altLang="en-US" dirty="0"/>
          </a:p>
        </p:txBody>
      </p:sp>
      <p:grpSp>
        <p:nvGrpSpPr>
          <p:cNvPr id="6" name="组合 5"/>
          <p:cNvGrpSpPr/>
          <p:nvPr/>
        </p:nvGrpSpPr>
        <p:grpSpPr>
          <a:xfrm>
            <a:off x="173928" y="867411"/>
            <a:ext cx="12318040" cy="6128385"/>
            <a:chOff x="265" y="1366"/>
            <a:chExt cx="18768" cy="9651"/>
          </a:xfrm>
        </p:grpSpPr>
        <p:cxnSp>
          <p:nvCxnSpPr>
            <p:cNvPr id="21" name="直接连接符 20"/>
            <p:cNvCxnSpPr/>
            <p:nvPr/>
          </p:nvCxnSpPr>
          <p:spPr>
            <a:xfrm flipV="1">
              <a:off x="9905" y="5782"/>
              <a:ext cx="0" cy="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cxnSpLocks/>
              <a:endCxn id="25" idx="3"/>
            </p:cNvCxnSpPr>
            <p:nvPr/>
          </p:nvCxnSpPr>
          <p:spPr>
            <a:xfrm flipH="1" flipV="1">
              <a:off x="6009" y="5717"/>
              <a:ext cx="3805" cy="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5" name="图片 2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5" y="2351"/>
              <a:ext cx="1999" cy="20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图片 4" descr="qianbao"/>
            <p:cNvPicPr>
              <a:picLocks noChangeAspect="1"/>
            </p:cNvPicPr>
            <p:nvPr/>
          </p:nvPicPr>
          <p:blipFill>
            <a:blip r:embed="rId3"/>
            <a:stretch>
              <a:fillRect/>
            </a:stretch>
          </p:blipFill>
          <p:spPr>
            <a:xfrm>
              <a:off x="4956" y="2008"/>
              <a:ext cx="1440" cy="2556"/>
            </a:xfrm>
            <a:prstGeom prst="rect">
              <a:avLst/>
            </a:prstGeom>
          </p:spPr>
        </p:pic>
        <p:pic>
          <p:nvPicPr>
            <p:cNvPr id="9" name="Picture 4" descr="backup, ibm, server icon"/>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937" y="1366"/>
              <a:ext cx="2833" cy="27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6" descr="id, identity icon"/>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04" y="6372"/>
              <a:ext cx="1585" cy="1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10" descr="thief, user icon"/>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4234" y="8698"/>
              <a:ext cx="1415" cy="13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 name="Picture 3" descr="C:\Users\fei.xufei\Desktop\1362034032023_zcool.com.cn\PNG\webapp_icon2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2" y="9013"/>
              <a:ext cx="813" cy="7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 name="直接箭头连接符 9"/>
            <p:cNvCxnSpPr>
              <a:stCxn id="35" idx="3"/>
            </p:cNvCxnSpPr>
            <p:nvPr/>
          </p:nvCxnSpPr>
          <p:spPr>
            <a:xfrm flipV="1">
              <a:off x="2264" y="3355"/>
              <a:ext cx="1824" cy="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871" y="2776"/>
              <a:ext cx="2363" cy="824"/>
            </a:xfrm>
            <a:prstGeom prst="rect">
              <a:avLst/>
            </a:prstGeom>
            <a:solidFill>
              <a:srgbClr val="00B050"/>
            </a:solidFill>
          </p:spPr>
          <p:txBody>
            <a:bodyPr wrap="square" rtlCol="0">
              <a:spAutoFit/>
            </a:bodyPr>
            <a:lstStyle/>
            <a:p>
              <a:r>
                <a:rPr lang="en-US" altLang="zh-CN" sz="1400" b="1" dirty="0">
                  <a:solidFill>
                    <a:schemeClr val="bg1"/>
                  </a:solidFill>
                  <a:latin typeface="微软雅黑" panose="020B0503020204020204" charset="-122"/>
                  <a:ea typeface="微软雅黑" panose="020B0503020204020204" charset="-122"/>
                  <a:sym typeface="+mn-ea"/>
                </a:rPr>
                <a:t>Payment/Login Request</a:t>
              </a:r>
              <a:endParaRPr lang="zh-CN" altLang="en-US" sz="1400" b="1" dirty="0">
                <a:solidFill>
                  <a:schemeClr val="bg1"/>
                </a:solidFill>
                <a:latin typeface="微软雅黑" panose="020B0503020204020204" charset="-122"/>
                <a:ea typeface="微软雅黑" panose="020B0503020204020204" charset="-122"/>
                <a:sym typeface="+mn-ea"/>
              </a:endParaRPr>
            </a:p>
          </p:txBody>
        </p:sp>
        <p:cxnSp>
          <p:nvCxnSpPr>
            <p:cNvPr id="12" name="直接箭头连接符 11"/>
            <p:cNvCxnSpPr/>
            <p:nvPr/>
          </p:nvCxnSpPr>
          <p:spPr>
            <a:xfrm>
              <a:off x="6928" y="3335"/>
              <a:ext cx="630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616" y="2750"/>
              <a:ext cx="1681" cy="824"/>
            </a:xfrm>
            <a:prstGeom prst="rect">
              <a:avLst/>
            </a:prstGeom>
            <a:solidFill>
              <a:srgbClr val="00B050"/>
            </a:solidFill>
          </p:spPr>
          <p:txBody>
            <a:bodyPr wrap="square" rtlCol="0">
              <a:spAutoFit/>
            </a:bodyPr>
            <a:lstStyle/>
            <a:p>
              <a:pPr algn="ctr"/>
              <a:r>
                <a:rPr lang="en-US" altLang="zh-CN" sz="1400" b="1" dirty="0">
                  <a:solidFill>
                    <a:schemeClr val="bg1"/>
                  </a:solidFill>
                  <a:latin typeface="微软雅黑" panose="020B0503020204020204" charset="-122"/>
                  <a:ea typeface="微软雅黑" panose="020B0503020204020204" charset="-122"/>
                  <a:sym typeface="+mn-ea"/>
                </a:rPr>
                <a:t>Event Collection</a:t>
              </a:r>
              <a:endParaRPr lang="zh-CN" altLang="en-US" sz="1400" b="1" dirty="0">
                <a:solidFill>
                  <a:schemeClr val="bg1"/>
                </a:solidFill>
                <a:latin typeface="微软雅黑" panose="020B0503020204020204" charset="-122"/>
                <a:ea typeface="微软雅黑" panose="020B0503020204020204" charset="-122"/>
                <a:sym typeface="+mn-ea"/>
              </a:endParaRPr>
            </a:p>
          </p:txBody>
        </p:sp>
        <p:sp>
          <p:nvSpPr>
            <p:cNvPr id="38" name="TextBox 14"/>
            <p:cNvSpPr txBox="1"/>
            <p:nvPr/>
          </p:nvSpPr>
          <p:spPr>
            <a:xfrm>
              <a:off x="8344" y="3415"/>
              <a:ext cx="3217" cy="160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1500" dirty="0">
                  <a:solidFill>
                    <a:schemeClr val="bg2">
                      <a:lumMod val="75000"/>
                    </a:schemeClr>
                  </a:solidFill>
                  <a:latin typeface="微软雅黑" panose="020B0503020204020204" charset="-122"/>
                  <a:ea typeface="微软雅黑" panose="020B0503020204020204" charset="-122"/>
                </a:rPr>
                <a:t>IP</a:t>
              </a:r>
            </a:p>
            <a:p>
              <a:pPr>
                <a:defRPr/>
              </a:pPr>
              <a:r>
                <a:rPr lang="en-US" altLang="zh-CN" sz="1500" dirty="0">
                  <a:solidFill>
                    <a:schemeClr val="bg2">
                      <a:lumMod val="75000"/>
                    </a:schemeClr>
                  </a:solidFill>
                  <a:latin typeface="微软雅黑" panose="020B0503020204020204" charset="-122"/>
                  <a:ea typeface="微软雅黑" panose="020B0503020204020204" charset="-122"/>
                </a:rPr>
                <a:t>Mac</a:t>
              </a:r>
            </a:p>
            <a:p>
              <a:pPr>
                <a:defRPr/>
              </a:pPr>
              <a:r>
                <a:rPr lang="en-US" altLang="zh-CN" sz="1500" dirty="0">
                  <a:solidFill>
                    <a:schemeClr val="bg2">
                      <a:lumMod val="75000"/>
                    </a:schemeClr>
                  </a:solidFill>
                  <a:latin typeface="微软雅黑" panose="020B0503020204020204" charset="-122"/>
                  <a:ea typeface="微软雅黑" panose="020B0503020204020204" charset="-122"/>
                </a:rPr>
                <a:t>Order Info</a:t>
              </a:r>
              <a:endParaRPr lang="zh-CN" altLang="en-US" sz="1500" dirty="0">
                <a:solidFill>
                  <a:schemeClr val="bg2">
                    <a:lumMod val="75000"/>
                  </a:schemeClr>
                </a:solidFill>
                <a:latin typeface="微软雅黑" panose="020B0503020204020204" charset="-122"/>
                <a:ea typeface="微软雅黑" panose="020B0503020204020204" charset="-122"/>
              </a:endParaRPr>
            </a:p>
            <a:p>
              <a:pPr>
                <a:defRPr/>
              </a:pPr>
              <a:r>
                <a:rPr lang="en-US" altLang="zh-CN" sz="1500" dirty="0">
                  <a:solidFill>
                    <a:schemeClr val="bg2">
                      <a:lumMod val="75000"/>
                    </a:schemeClr>
                  </a:solidFill>
                  <a:latin typeface="微软雅黑" panose="020B0503020204020204" charset="-122"/>
                  <a:ea typeface="微软雅黑" panose="020B0503020204020204" charset="-122"/>
                </a:rPr>
                <a:t>……</a:t>
              </a:r>
            </a:p>
          </p:txBody>
        </p:sp>
        <p:sp>
          <p:nvSpPr>
            <p:cNvPr id="14" name="TextBox 17"/>
            <p:cNvSpPr txBox="1"/>
            <p:nvPr/>
          </p:nvSpPr>
          <p:spPr>
            <a:xfrm>
              <a:off x="16245" y="5265"/>
              <a:ext cx="2788" cy="196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1500" dirty="0" err="1">
                  <a:solidFill>
                    <a:schemeClr val="bg2">
                      <a:lumMod val="75000"/>
                    </a:schemeClr>
                  </a:solidFill>
                  <a:latin typeface="微软雅黑" panose="020B0503020204020204" charset="-122"/>
                  <a:ea typeface="微软雅黑" panose="020B0503020204020204" charset="-122"/>
                </a:rPr>
                <a:t>Txn</a:t>
              </a:r>
              <a:r>
                <a:rPr lang="en-US" altLang="zh-CN" sz="1500" dirty="0">
                  <a:solidFill>
                    <a:schemeClr val="bg2">
                      <a:lumMod val="75000"/>
                    </a:schemeClr>
                  </a:solidFill>
                  <a:latin typeface="微软雅黑" panose="020B0503020204020204" charset="-122"/>
                  <a:ea typeface="微软雅黑" panose="020B0503020204020204" charset="-122"/>
                </a:rPr>
                <a:t> Time</a:t>
              </a:r>
              <a:endParaRPr lang="zh-CN" altLang="en-US" sz="1500" dirty="0">
                <a:solidFill>
                  <a:schemeClr val="bg2">
                    <a:lumMod val="75000"/>
                  </a:schemeClr>
                </a:solidFill>
                <a:latin typeface="微软雅黑" panose="020B0503020204020204" charset="-122"/>
                <a:ea typeface="微软雅黑" panose="020B0503020204020204" charset="-122"/>
              </a:endParaRPr>
            </a:p>
            <a:p>
              <a:pPr>
                <a:defRPr/>
              </a:pPr>
              <a:r>
                <a:rPr lang="en-US" altLang="zh-CN" sz="1500" dirty="0" err="1">
                  <a:solidFill>
                    <a:schemeClr val="bg2">
                      <a:lumMod val="75000"/>
                    </a:schemeClr>
                  </a:solidFill>
                  <a:latin typeface="微软雅黑" panose="020B0503020204020204" charset="-122"/>
                  <a:ea typeface="微软雅黑" panose="020B0503020204020204" charset="-122"/>
                </a:rPr>
                <a:t>Txn</a:t>
              </a:r>
              <a:r>
                <a:rPr lang="en-US" altLang="zh-CN" sz="1500" dirty="0">
                  <a:solidFill>
                    <a:schemeClr val="bg2">
                      <a:lumMod val="75000"/>
                    </a:schemeClr>
                  </a:solidFill>
                  <a:latin typeface="微软雅黑" panose="020B0503020204020204" charset="-122"/>
                  <a:ea typeface="微软雅黑" panose="020B0503020204020204" charset="-122"/>
                </a:rPr>
                <a:t> Amount</a:t>
              </a:r>
              <a:endParaRPr lang="zh-CN" altLang="en-US" sz="1500" dirty="0">
                <a:solidFill>
                  <a:schemeClr val="bg2">
                    <a:lumMod val="75000"/>
                  </a:schemeClr>
                </a:solidFill>
                <a:latin typeface="微软雅黑" panose="020B0503020204020204" charset="-122"/>
                <a:ea typeface="微软雅黑" panose="020B0503020204020204" charset="-122"/>
              </a:endParaRPr>
            </a:p>
            <a:p>
              <a:pPr>
                <a:defRPr/>
              </a:pPr>
              <a:r>
                <a:rPr lang="en-US" altLang="zh-CN" sz="1500" dirty="0" err="1">
                  <a:solidFill>
                    <a:schemeClr val="bg2">
                      <a:lumMod val="75000"/>
                    </a:schemeClr>
                  </a:solidFill>
                  <a:latin typeface="微软雅黑" panose="020B0503020204020204" charset="-122"/>
                  <a:ea typeface="微软雅黑" panose="020B0503020204020204" charset="-122"/>
                </a:rPr>
                <a:t>Txn</a:t>
              </a:r>
              <a:r>
                <a:rPr lang="en-US" altLang="zh-CN" sz="1500" dirty="0">
                  <a:solidFill>
                    <a:schemeClr val="bg2">
                      <a:lumMod val="75000"/>
                    </a:schemeClr>
                  </a:solidFill>
                  <a:latin typeface="微软雅黑" panose="020B0503020204020204" charset="-122"/>
                  <a:ea typeface="微软雅黑" panose="020B0503020204020204" charset="-122"/>
                </a:rPr>
                <a:t> Habit</a:t>
              </a:r>
              <a:endParaRPr lang="zh-CN" altLang="en-US" sz="1500" dirty="0">
                <a:solidFill>
                  <a:schemeClr val="bg2">
                    <a:lumMod val="75000"/>
                  </a:schemeClr>
                </a:solidFill>
                <a:latin typeface="微软雅黑" panose="020B0503020204020204" charset="-122"/>
                <a:ea typeface="微软雅黑" panose="020B0503020204020204" charset="-122"/>
              </a:endParaRPr>
            </a:p>
            <a:p>
              <a:pPr>
                <a:defRPr/>
              </a:pPr>
              <a:r>
                <a:rPr lang="en-US" altLang="zh-CN" sz="1500" dirty="0">
                  <a:solidFill>
                    <a:schemeClr val="bg2">
                      <a:lumMod val="75000"/>
                    </a:schemeClr>
                  </a:solidFill>
                  <a:latin typeface="微软雅黑" panose="020B0503020204020204" charset="-122"/>
                  <a:ea typeface="微软雅黑" panose="020B0503020204020204" charset="-122"/>
                </a:rPr>
                <a:t>Normal </a:t>
              </a:r>
              <a:r>
                <a:rPr lang="en-US" altLang="zh-CN" sz="1500" dirty="0" err="1">
                  <a:solidFill>
                    <a:schemeClr val="bg2">
                      <a:lumMod val="75000"/>
                    </a:schemeClr>
                  </a:solidFill>
                  <a:latin typeface="微软雅黑" panose="020B0503020204020204" charset="-122"/>
                  <a:ea typeface="微软雅黑" panose="020B0503020204020204" charset="-122"/>
                </a:rPr>
                <a:t>Env</a:t>
              </a:r>
              <a:endParaRPr lang="zh-CN" altLang="en-US" sz="1500" dirty="0">
                <a:solidFill>
                  <a:schemeClr val="bg2">
                    <a:lumMod val="75000"/>
                  </a:schemeClr>
                </a:solidFill>
                <a:latin typeface="微软雅黑" panose="020B0503020204020204" charset="-122"/>
                <a:ea typeface="微软雅黑" panose="020B0503020204020204" charset="-122"/>
              </a:endParaRPr>
            </a:p>
            <a:p>
              <a:pPr>
                <a:defRPr/>
              </a:pPr>
              <a:r>
                <a:rPr lang="en-US" altLang="zh-CN" sz="1500" dirty="0">
                  <a:solidFill>
                    <a:schemeClr val="bg2">
                      <a:lumMod val="75000"/>
                    </a:schemeClr>
                  </a:solidFill>
                  <a:latin typeface="微软雅黑" panose="020B0503020204020204" charset="-122"/>
                  <a:ea typeface="微软雅黑" panose="020B0503020204020204" charset="-122"/>
                </a:rPr>
                <a:t>……</a:t>
              </a:r>
            </a:p>
          </p:txBody>
        </p:sp>
        <p:cxnSp>
          <p:nvCxnSpPr>
            <p:cNvPr id="15" name="直接箭头连接符 14"/>
            <p:cNvCxnSpPr/>
            <p:nvPr/>
          </p:nvCxnSpPr>
          <p:spPr>
            <a:xfrm flipH="1">
              <a:off x="14283" y="3998"/>
              <a:ext cx="4" cy="7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flipV="1">
              <a:off x="9891" y="6505"/>
              <a:ext cx="2198" cy="3"/>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7" name="肘形连接符 16"/>
            <p:cNvCxnSpPr/>
            <p:nvPr/>
          </p:nvCxnSpPr>
          <p:spPr>
            <a:xfrm rot="10800000" flipV="1">
              <a:off x="6372" y="8009"/>
              <a:ext cx="3531" cy="10"/>
            </a:xfrm>
            <a:prstGeom prst="bentConnector3">
              <a:avLst>
                <a:gd name="adj1" fmla="val 49986"/>
              </a:avLst>
            </a:prstGeom>
            <a:ln w="12700" cmpd="sng">
              <a:solidFill>
                <a:schemeClr val="accent1">
                  <a:shade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9905" y="6502"/>
              <a:ext cx="0" cy="1488"/>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6709" y="7760"/>
              <a:ext cx="1681" cy="503"/>
            </a:xfrm>
            <a:prstGeom prst="rect">
              <a:avLst/>
            </a:prstGeom>
            <a:solidFill>
              <a:schemeClr val="accent4"/>
            </a:solidFill>
          </p:spPr>
          <p:txBody>
            <a:bodyPr wrap="square" rtlCol="0">
              <a:spAutoFit/>
            </a:bodyPr>
            <a:lstStyle/>
            <a:p>
              <a:pPr algn="ctr"/>
              <a:r>
                <a:rPr lang="en-US" altLang="zh-CN" sz="1400" b="1" dirty="0">
                  <a:solidFill>
                    <a:schemeClr val="bg1"/>
                  </a:solidFill>
                  <a:latin typeface="微软雅黑" panose="020B0503020204020204" charset="-122"/>
                  <a:ea typeface="微软雅黑" panose="020B0503020204020204" charset="-122"/>
                  <a:sym typeface="+mn-ea"/>
                </a:rPr>
                <a:t>Challenge</a:t>
              </a:r>
              <a:endParaRPr lang="zh-CN" altLang="en-US" sz="1400" b="1" dirty="0">
                <a:solidFill>
                  <a:schemeClr val="bg1"/>
                </a:solidFill>
                <a:latin typeface="微软雅黑" panose="020B0503020204020204" charset="-122"/>
                <a:ea typeface="微软雅黑" panose="020B0503020204020204" charset="-122"/>
                <a:sym typeface="+mn-ea"/>
              </a:endParaRPr>
            </a:p>
          </p:txBody>
        </p:sp>
        <p:sp>
          <p:nvSpPr>
            <p:cNvPr id="20" name="文本框 19"/>
            <p:cNvSpPr txBox="1"/>
            <p:nvPr/>
          </p:nvSpPr>
          <p:spPr>
            <a:xfrm>
              <a:off x="8829" y="5440"/>
              <a:ext cx="1681" cy="824"/>
            </a:xfrm>
            <a:prstGeom prst="rect">
              <a:avLst/>
            </a:prstGeom>
            <a:solidFill>
              <a:srgbClr val="00B0F0"/>
            </a:solidFill>
          </p:spPr>
          <p:txBody>
            <a:bodyPr wrap="square" rtlCol="0">
              <a:spAutoFit/>
            </a:bodyPr>
            <a:lstStyle/>
            <a:p>
              <a:pPr algn="ctr"/>
              <a:r>
                <a:rPr lang="en-US" altLang="zh-CN" sz="1400" b="1" dirty="0">
                  <a:solidFill>
                    <a:schemeClr val="bg1"/>
                  </a:solidFill>
                  <a:latin typeface="微软雅黑" panose="020B0503020204020204" charset="-122"/>
                  <a:ea typeface="微软雅黑" panose="020B0503020204020204" charset="-122"/>
                  <a:sym typeface="+mn-ea"/>
                </a:rPr>
                <a:t>No/Low Risk</a:t>
              </a:r>
              <a:endParaRPr lang="zh-CN" altLang="en-US" sz="1400" b="1" dirty="0">
                <a:solidFill>
                  <a:schemeClr val="bg1"/>
                </a:solidFill>
                <a:latin typeface="微软雅黑" panose="020B0503020204020204" charset="-122"/>
                <a:ea typeface="微软雅黑" panose="020B0503020204020204" charset="-122"/>
                <a:sym typeface="+mn-ea"/>
              </a:endParaRPr>
            </a:p>
          </p:txBody>
        </p:sp>
        <p:sp>
          <p:nvSpPr>
            <p:cNvPr id="23" name="文本框 22"/>
            <p:cNvSpPr txBox="1"/>
            <p:nvPr/>
          </p:nvSpPr>
          <p:spPr>
            <a:xfrm>
              <a:off x="8765" y="7656"/>
              <a:ext cx="1681" cy="503"/>
            </a:xfrm>
            <a:prstGeom prst="rect">
              <a:avLst/>
            </a:prstGeom>
            <a:solidFill>
              <a:srgbClr val="C00000"/>
            </a:solidFill>
          </p:spPr>
          <p:txBody>
            <a:bodyPr wrap="square" rtlCol="0">
              <a:spAutoFit/>
            </a:bodyPr>
            <a:lstStyle/>
            <a:p>
              <a:pPr algn="ctr"/>
              <a:r>
                <a:rPr lang="en-US" altLang="zh-CN" sz="1400" b="1" dirty="0">
                  <a:solidFill>
                    <a:schemeClr val="bg1"/>
                  </a:solidFill>
                  <a:latin typeface="微软雅黑" panose="020B0503020204020204" charset="-122"/>
                  <a:ea typeface="微软雅黑" panose="020B0503020204020204" charset="-122"/>
                  <a:sym typeface="+mn-ea"/>
                </a:rPr>
                <a:t>High Risk</a:t>
              </a:r>
              <a:endParaRPr lang="zh-CN" altLang="en-US" sz="1400" b="1" dirty="0">
                <a:solidFill>
                  <a:schemeClr val="bg1"/>
                </a:solidFill>
                <a:latin typeface="微软雅黑" panose="020B0503020204020204" charset="-122"/>
                <a:ea typeface="微软雅黑" panose="020B0503020204020204" charset="-122"/>
                <a:sym typeface="+mn-ea"/>
              </a:endParaRPr>
            </a:p>
          </p:txBody>
        </p:sp>
        <p:pic>
          <p:nvPicPr>
            <p:cNvPr id="24" name="Picture 8" descr="accept, check, check mark, checkmark, good, green, ok, yes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4" y="6144"/>
              <a:ext cx="1684" cy="1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 name="文本框 24"/>
            <p:cNvSpPr txBox="1"/>
            <p:nvPr/>
          </p:nvSpPr>
          <p:spPr>
            <a:xfrm>
              <a:off x="3643" y="5305"/>
              <a:ext cx="2366" cy="824"/>
            </a:xfrm>
            <a:prstGeom prst="rect">
              <a:avLst/>
            </a:prstGeom>
            <a:solidFill>
              <a:srgbClr val="00B050"/>
            </a:solidFill>
          </p:spPr>
          <p:txBody>
            <a:bodyPr wrap="square" rtlCol="0">
              <a:spAutoFit/>
            </a:bodyPr>
            <a:lstStyle/>
            <a:p>
              <a:pPr algn="ctr"/>
              <a:r>
                <a:rPr lang="en-US" altLang="zh-CN" sz="1400" b="1" dirty="0">
                  <a:solidFill>
                    <a:schemeClr val="bg1"/>
                  </a:solidFill>
                  <a:latin typeface="微软雅黑" panose="020B0503020204020204" charset="-122"/>
                  <a:ea typeface="微软雅黑" panose="020B0503020204020204" charset="-122"/>
                  <a:sym typeface="+mn-ea"/>
                </a:rPr>
                <a:t>Login/Payment Success</a:t>
              </a:r>
              <a:endParaRPr lang="zh-CN" altLang="en-US" sz="1400" b="1" dirty="0">
                <a:solidFill>
                  <a:schemeClr val="bg1"/>
                </a:solidFill>
                <a:latin typeface="微软雅黑" panose="020B0503020204020204" charset="-122"/>
                <a:ea typeface="微软雅黑" panose="020B0503020204020204" charset="-122"/>
                <a:sym typeface="+mn-ea"/>
              </a:endParaRPr>
            </a:p>
          </p:txBody>
        </p:sp>
        <p:sp>
          <p:nvSpPr>
            <p:cNvPr id="26" name="文本框 25"/>
            <p:cNvSpPr txBox="1"/>
            <p:nvPr/>
          </p:nvSpPr>
          <p:spPr>
            <a:xfrm>
              <a:off x="4234" y="7516"/>
              <a:ext cx="1745" cy="824"/>
            </a:xfrm>
            <a:prstGeom prst="rect">
              <a:avLst/>
            </a:prstGeom>
            <a:solidFill>
              <a:srgbClr val="00B0F0"/>
            </a:solidFill>
          </p:spPr>
          <p:txBody>
            <a:bodyPr wrap="square" rtlCol="0">
              <a:spAutoFit/>
            </a:bodyPr>
            <a:lstStyle/>
            <a:p>
              <a:pPr algn="ctr"/>
              <a:r>
                <a:rPr lang="en-US" altLang="zh-CN" sz="1400" b="1" dirty="0">
                  <a:solidFill>
                    <a:schemeClr val="bg1"/>
                  </a:solidFill>
                  <a:latin typeface="微软雅黑" panose="020B0503020204020204" charset="-122"/>
                  <a:ea typeface="微软雅黑" panose="020B0503020204020204" charset="-122"/>
                  <a:sym typeface="+mn-ea"/>
                </a:rPr>
                <a:t>Normal</a:t>
              </a:r>
              <a:r>
                <a:rPr lang="zh-CN" altLang="en-US" sz="1400" b="1" dirty="0">
                  <a:solidFill>
                    <a:schemeClr val="bg1"/>
                  </a:solidFill>
                  <a:latin typeface="微软雅黑" panose="020B0503020204020204" charset="-122"/>
                  <a:ea typeface="微软雅黑" panose="020B0503020204020204" charset="-122"/>
                  <a:sym typeface="+mn-ea"/>
                </a:rPr>
                <a:t> </a:t>
              </a:r>
              <a:r>
                <a:rPr lang="en-US" altLang="zh-CN" sz="1400" b="1" dirty="0">
                  <a:solidFill>
                    <a:schemeClr val="bg1"/>
                  </a:solidFill>
                  <a:latin typeface="微软雅黑" panose="020B0503020204020204" charset="-122"/>
                  <a:ea typeface="微软雅黑" panose="020B0503020204020204" charset="-122"/>
                  <a:sym typeface="+mn-ea"/>
                </a:rPr>
                <a:t>activity</a:t>
              </a:r>
              <a:endParaRPr lang="zh-CN" altLang="en-US" sz="1400" b="1" dirty="0">
                <a:solidFill>
                  <a:schemeClr val="bg1"/>
                </a:solidFill>
                <a:latin typeface="微软雅黑" panose="020B0503020204020204" charset="-122"/>
                <a:ea typeface="微软雅黑" panose="020B0503020204020204" charset="-122"/>
                <a:sym typeface="+mn-ea"/>
              </a:endParaRPr>
            </a:p>
          </p:txBody>
        </p:sp>
        <p:cxnSp>
          <p:nvCxnSpPr>
            <p:cNvPr id="27" name="直接箭头连接符 26"/>
            <p:cNvCxnSpPr/>
            <p:nvPr/>
          </p:nvCxnSpPr>
          <p:spPr>
            <a:xfrm flipV="1">
              <a:off x="5106" y="6217"/>
              <a:ext cx="1" cy="7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208" y="10193"/>
              <a:ext cx="1681" cy="824"/>
            </a:xfrm>
            <a:prstGeom prst="rect">
              <a:avLst/>
            </a:prstGeom>
            <a:solidFill>
              <a:srgbClr val="C00000"/>
            </a:solidFill>
          </p:spPr>
          <p:txBody>
            <a:bodyPr wrap="square" rtlCol="0">
              <a:spAutoFit/>
            </a:bodyPr>
            <a:lstStyle/>
            <a:p>
              <a:pPr algn="ctr"/>
              <a:r>
                <a:rPr lang="en-US" altLang="zh-CN" sz="1400" b="1" dirty="0">
                  <a:solidFill>
                    <a:schemeClr val="bg1"/>
                  </a:solidFill>
                  <a:latin typeface="微软雅黑" panose="020B0503020204020204" charset="-122"/>
                  <a:ea typeface="微软雅黑" panose="020B0503020204020204" charset="-122"/>
                  <a:sym typeface="+mn-ea"/>
                </a:rPr>
                <a:t>Risk</a:t>
              </a:r>
              <a:r>
                <a:rPr lang="zh-CN" altLang="en-US" sz="1400" b="1" dirty="0">
                  <a:solidFill>
                    <a:schemeClr val="bg1"/>
                  </a:solidFill>
                  <a:latin typeface="微软雅黑" panose="020B0503020204020204" charset="-122"/>
                  <a:ea typeface="微软雅黑" panose="020B0503020204020204" charset="-122"/>
                  <a:sym typeface="+mn-ea"/>
                </a:rPr>
                <a:t> </a:t>
              </a:r>
              <a:r>
                <a:rPr lang="en-US" altLang="zh-CN" sz="1400" b="1" dirty="0">
                  <a:solidFill>
                    <a:schemeClr val="bg1"/>
                  </a:solidFill>
                  <a:latin typeface="微软雅黑" panose="020B0503020204020204" charset="-122"/>
                  <a:ea typeface="微软雅黑" panose="020B0503020204020204" charset="-122"/>
                  <a:sym typeface="+mn-ea"/>
                </a:rPr>
                <a:t>Activity</a:t>
              </a:r>
              <a:endParaRPr lang="zh-CN" altLang="en-US" sz="1400" b="1" dirty="0">
                <a:solidFill>
                  <a:schemeClr val="bg1"/>
                </a:solidFill>
                <a:latin typeface="微软雅黑" panose="020B0503020204020204" charset="-122"/>
                <a:ea typeface="微软雅黑" panose="020B0503020204020204" charset="-122"/>
                <a:sym typeface="+mn-ea"/>
              </a:endParaRPr>
            </a:p>
          </p:txBody>
        </p:sp>
        <p:sp>
          <p:nvSpPr>
            <p:cNvPr id="30" name="文本框 29"/>
            <p:cNvSpPr txBox="1"/>
            <p:nvPr/>
          </p:nvSpPr>
          <p:spPr>
            <a:xfrm>
              <a:off x="2240" y="10193"/>
              <a:ext cx="1848" cy="503"/>
            </a:xfrm>
            <a:prstGeom prst="rect">
              <a:avLst/>
            </a:prstGeom>
            <a:solidFill>
              <a:srgbClr val="00B0F0"/>
            </a:solidFill>
          </p:spPr>
          <p:txBody>
            <a:bodyPr wrap="square" rtlCol="0">
              <a:spAutoFit/>
            </a:bodyPr>
            <a:lstStyle/>
            <a:p>
              <a:pPr algn="ctr"/>
              <a:r>
                <a:rPr lang="en-US" altLang="zh-CN" sz="1400" b="1" dirty="0">
                  <a:solidFill>
                    <a:schemeClr val="bg1"/>
                  </a:solidFill>
                  <a:latin typeface="微软雅黑" panose="020B0503020204020204" charset="-122"/>
                  <a:ea typeface="微软雅黑" panose="020B0503020204020204" charset="-122"/>
                  <a:sym typeface="+mn-ea"/>
                </a:rPr>
                <a:t>Hear</a:t>
              </a:r>
              <a:r>
                <a:rPr lang="zh-CN" altLang="en-US" sz="1400" b="1" dirty="0">
                  <a:solidFill>
                    <a:schemeClr val="bg1"/>
                  </a:solidFill>
                  <a:latin typeface="微软雅黑" panose="020B0503020204020204" charset="-122"/>
                  <a:ea typeface="微软雅黑" panose="020B0503020204020204" charset="-122"/>
                  <a:sym typeface="+mn-ea"/>
                </a:rPr>
                <a:t> </a:t>
              </a:r>
              <a:r>
                <a:rPr lang="en-US" altLang="zh-CN" sz="1400" b="1" dirty="0">
                  <a:solidFill>
                    <a:schemeClr val="bg1"/>
                  </a:solidFill>
                  <a:latin typeface="微软雅黑" panose="020B0503020204020204" charset="-122"/>
                  <a:ea typeface="微软雅黑" panose="020B0503020204020204" charset="-122"/>
                  <a:sym typeface="+mn-ea"/>
                </a:rPr>
                <a:t>case</a:t>
              </a:r>
              <a:endParaRPr lang="zh-CN" altLang="en-US" sz="1400" b="1" dirty="0">
                <a:solidFill>
                  <a:schemeClr val="bg1"/>
                </a:solidFill>
                <a:latin typeface="微软雅黑" panose="020B0503020204020204" charset="-122"/>
                <a:ea typeface="微软雅黑" panose="020B0503020204020204" charset="-122"/>
                <a:sym typeface="+mn-ea"/>
              </a:endParaRPr>
            </a:p>
          </p:txBody>
        </p:sp>
        <p:cxnSp>
          <p:nvCxnSpPr>
            <p:cNvPr id="36" name="肘形连接符 35"/>
            <p:cNvCxnSpPr/>
            <p:nvPr/>
          </p:nvCxnSpPr>
          <p:spPr>
            <a:xfrm rot="10800000">
              <a:off x="5486" y="7314"/>
              <a:ext cx="910" cy="696"/>
            </a:xfrm>
            <a:prstGeom prst="bentConnector3">
              <a:avLst>
                <a:gd name="adj1" fmla="val 241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肘形连接符 36"/>
            <p:cNvCxnSpPr/>
            <p:nvPr/>
          </p:nvCxnSpPr>
          <p:spPr>
            <a:xfrm rot="5400000">
              <a:off x="5236" y="8265"/>
              <a:ext cx="1370" cy="87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endCxn id="61" idx="3"/>
            </p:cNvCxnSpPr>
            <p:nvPr/>
          </p:nvCxnSpPr>
          <p:spPr>
            <a:xfrm flipH="1">
              <a:off x="3755" y="9382"/>
              <a:ext cx="679"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0398" y="6663"/>
              <a:ext cx="1618" cy="824"/>
            </a:xfrm>
            <a:prstGeom prst="rect">
              <a:avLst/>
            </a:prstGeom>
            <a:solidFill>
              <a:srgbClr val="00B050"/>
            </a:solidFill>
          </p:spPr>
          <p:txBody>
            <a:bodyPr wrap="square" rtlCol="0">
              <a:spAutoFit/>
            </a:bodyPr>
            <a:lstStyle/>
            <a:p>
              <a:pPr algn="ctr"/>
              <a:r>
                <a:rPr lang="en-US" altLang="zh-CN" sz="1400" b="1" dirty="0">
                  <a:solidFill>
                    <a:schemeClr val="bg1"/>
                  </a:solidFill>
                  <a:latin typeface="微软雅黑" panose="020B0503020204020204" charset="-122"/>
                  <a:ea typeface="微软雅黑" panose="020B0503020204020204" charset="-122"/>
                  <a:sym typeface="+mn-ea"/>
                </a:rPr>
                <a:t>Risk Analyze</a:t>
              </a:r>
              <a:endParaRPr lang="zh-CN" altLang="en-US" sz="1400" b="1" dirty="0">
                <a:solidFill>
                  <a:schemeClr val="bg1"/>
                </a:solidFill>
                <a:latin typeface="微软雅黑" panose="020B0503020204020204" charset="-122"/>
                <a:ea typeface="微软雅黑" panose="020B0503020204020204" charset="-122"/>
                <a:sym typeface="+mn-ea"/>
              </a:endParaRPr>
            </a:p>
          </p:txBody>
        </p:sp>
        <p:sp>
          <p:nvSpPr>
            <p:cNvPr id="31" name="Oval 24"/>
            <p:cNvSpPr>
              <a:spLocks noChangeArrowheads="1"/>
            </p:cNvSpPr>
            <p:nvPr/>
          </p:nvSpPr>
          <p:spPr bwMode="auto">
            <a:xfrm>
              <a:off x="12156" y="4817"/>
              <a:ext cx="4026" cy="3044"/>
            </a:xfrm>
            <a:prstGeom prst="ellipse">
              <a:avLst/>
            </a:prstGeom>
            <a:solidFill>
              <a:srgbClr val="00B0F0"/>
            </a:solidFill>
            <a:ln>
              <a:noFill/>
            </a:ln>
            <a:effectLst/>
            <a:extLst>
              <a:ext uri="{91240B29-F687-4f45-9708-019B960494DF}">
                <a14:hiddenLine xmlns:a14="http://schemas.microsoft.com/office/drawing/2010/main" xmlns="" w="19050">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260092" tIns="130046" rIns="260092" bIns="130046" anchor="ctr"/>
            <a:lstStyle>
              <a:lvl1pPr eaLnBrk="0" hangingPunct="0">
                <a:lnSpc>
                  <a:spcPct val="90000"/>
                </a:lnSpc>
                <a:spcBef>
                  <a:spcPts val="1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615950" indent="-158750" eaLnBrk="0" hangingPunct="0">
                <a:lnSpc>
                  <a:spcPct val="90000"/>
                </a:lnSpc>
                <a:spcBef>
                  <a:spcPts val="5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233805" indent="-319405" eaLnBrk="0" hangingPunct="0">
                <a:lnSpc>
                  <a:spcPct val="90000"/>
                </a:lnSpc>
                <a:spcBef>
                  <a:spcPts val="5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851025" indent="-479425" eaLnBrk="0" hangingPunct="0">
                <a:lnSpc>
                  <a:spcPct val="90000"/>
                </a:lnSpc>
                <a:spcBef>
                  <a:spcPts val="500"/>
                </a:spcBef>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468880" indent="-640080" eaLnBrk="0" hangingPunct="0">
                <a:lnSpc>
                  <a:spcPct val="90000"/>
                </a:lnSpc>
                <a:spcBef>
                  <a:spcPts val="500"/>
                </a:spcBef>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926080" indent="-64008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3383280" indent="-64008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840480" indent="-64008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4297680" indent="-64008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en-US" altLang="ko-KR" sz="1200" b="1">
                <a:solidFill>
                  <a:srgbClr val="FFFFFF"/>
                </a:solidFill>
                <a:latin typeface="微软雅黑" panose="020B0503020204020204" charset="-122"/>
                <a:ea typeface="微软雅黑" panose="020B0503020204020204" charset="-122"/>
                <a:cs typeface="Heiti SC Light"/>
              </a:endParaRPr>
            </a:p>
          </p:txBody>
        </p:sp>
        <p:pic>
          <p:nvPicPr>
            <p:cNvPr id="39" name="Picture 20" descr="C:\Users\liguo.flg\Desktop\F94H5P77OG1E_5_600.jpg"/>
            <p:cNvPicPr>
              <a:picLocks noChangeAspect="1" noChangeArrowheads="1"/>
            </p:cNvPicPr>
            <p:nvPr/>
          </p:nvPicPr>
          <p:blipFill>
            <a:blip r:embed="rId9">
              <a:clrChange>
                <a:clrFrom>
                  <a:srgbClr val="FAFCF9"/>
                </a:clrFrom>
                <a:clrTo>
                  <a:srgbClr val="FAFCF9">
                    <a:alpha val="0"/>
                  </a:srgbClr>
                </a:clrTo>
              </a:clrChange>
              <a:extLst>
                <a:ext uri="{28A0092B-C50C-407E-A947-70E740481C1C}">
                  <a14:useLocalDpi xmlns:a14="http://schemas.microsoft.com/office/drawing/2010/main" val="0"/>
                </a:ext>
              </a:extLst>
            </a:blip>
            <a:srcRect l="8018" r="13612" b="15289"/>
            <a:stretch>
              <a:fillRect/>
            </a:stretch>
          </p:blipFill>
          <p:spPr bwMode="auto">
            <a:xfrm>
              <a:off x="12355" y="4760"/>
              <a:ext cx="3524" cy="2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 name="TextBox 2"/>
            <p:cNvSpPr txBox="1">
              <a:spLocks noChangeArrowheads="1"/>
            </p:cNvSpPr>
            <p:nvPr/>
          </p:nvSpPr>
          <p:spPr bwMode="auto">
            <a:xfrm>
              <a:off x="13209" y="7124"/>
              <a:ext cx="2733" cy="5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82880" tIns="91440" rIns="182880" bIns="9144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b="1" dirty="0">
                  <a:solidFill>
                    <a:schemeClr val="bg1"/>
                  </a:solidFill>
                  <a:latin typeface="微软雅黑" panose="020B0503020204020204" charset="-122"/>
                  <a:ea typeface="微软雅黑" panose="020B0503020204020204" charset="-122"/>
                </a:rPr>
                <a:t>Ant Risk System</a:t>
              </a:r>
              <a:endParaRPr lang="zh-CN" altLang="en-US" sz="1200" b="1" dirty="0">
                <a:solidFill>
                  <a:schemeClr val="bg1"/>
                </a:solidFill>
                <a:latin typeface="微软雅黑" panose="020B0503020204020204" charset="-122"/>
                <a:ea typeface="微软雅黑" panose="020B0503020204020204" charset="-122"/>
              </a:endParaRPr>
            </a:p>
          </p:txBody>
        </p:sp>
        <p:cxnSp>
          <p:nvCxnSpPr>
            <p:cNvPr id="59" name="直接连接符 58"/>
            <p:cNvCxnSpPr/>
            <p:nvPr/>
          </p:nvCxnSpPr>
          <p:spPr>
            <a:xfrm>
              <a:off x="2757" y="5095"/>
              <a:ext cx="0" cy="186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2757" y="5695"/>
              <a:ext cx="65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flipH="1">
              <a:off x="2127" y="5090"/>
              <a:ext cx="630" cy="5"/>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H="1">
              <a:off x="2127" y="6945"/>
              <a:ext cx="630" cy="0"/>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63" name="TextBox 78"/>
            <p:cNvSpPr txBox="1"/>
            <p:nvPr/>
          </p:nvSpPr>
          <p:spPr>
            <a:xfrm>
              <a:off x="402" y="4842"/>
              <a:ext cx="1725" cy="912"/>
            </a:xfrm>
            <a:prstGeom prst="roundRect">
              <a:avLst/>
            </a:prstGeom>
            <a:solidFill>
              <a:srgbClr val="0070C0"/>
            </a:solidFill>
          </p:spPr>
          <p:style>
            <a:lnRef idx="0">
              <a:schemeClr val="accent6"/>
            </a:lnRef>
            <a:fillRef idx="3">
              <a:schemeClr val="accent6"/>
            </a:fillRef>
            <a:effectRef idx="3">
              <a:schemeClr val="accent6"/>
            </a:effectRef>
            <a:fontRef idx="minor">
              <a:schemeClr val="lt1"/>
            </a:fontRef>
          </p:style>
          <p:txBody>
            <a:bodyP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fontAlgn="auto">
                <a:spcBef>
                  <a:spcPts val="0"/>
                </a:spcBef>
                <a:spcAft>
                  <a:spcPts val="0"/>
                </a:spcAft>
                <a:defRPr/>
              </a:pPr>
              <a:r>
                <a:rPr lang="en-US" altLang="zh-CN" sz="1400" b="1" dirty="0">
                  <a:solidFill>
                    <a:prstClr val="white">
                      <a:lumMod val="95000"/>
                    </a:prstClr>
                  </a:solidFill>
                  <a:latin typeface="微软雅黑" panose="020B0503020204020204" charset="-122"/>
                  <a:ea typeface="微软雅黑" panose="020B0503020204020204" charset="-122"/>
                </a:rPr>
                <a:t>No Fund Loss</a:t>
              </a:r>
              <a:endParaRPr lang="zh-CN" altLang="en-US" sz="1400" b="1" dirty="0">
                <a:solidFill>
                  <a:prstClr val="white">
                    <a:lumMod val="95000"/>
                  </a:prstClr>
                </a:solidFill>
                <a:latin typeface="微软雅黑" panose="020B0503020204020204" charset="-122"/>
                <a:ea typeface="微软雅黑" panose="020B0503020204020204" charset="-122"/>
              </a:endParaRPr>
            </a:p>
          </p:txBody>
        </p:sp>
        <p:sp>
          <p:nvSpPr>
            <p:cNvPr id="64" name="TextBox 79"/>
            <p:cNvSpPr txBox="1"/>
            <p:nvPr/>
          </p:nvSpPr>
          <p:spPr>
            <a:xfrm>
              <a:off x="402" y="6692"/>
              <a:ext cx="1725" cy="536"/>
            </a:xfrm>
            <a:prstGeom prst="roundRect">
              <a:avLst/>
            </a:prstGeom>
            <a:solidFill>
              <a:srgbClr val="C00000"/>
            </a:solidFill>
          </p:spPr>
          <p:style>
            <a:lnRef idx="0">
              <a:schemeClr val="accent2"/>
            </a:lnRef>
            <a:fillRef idx="3">
              <a:schemeClr val="accent2"/>
            </a:fillRef>
            <a:effectRef idx="3">
              <a:schemeClr val="accent2"/>
            </a:effectRef>
            <a:fontRef idx="minor">
              <a:schemeClr val="lt1"/>
            </a:fontRef>
          </p:style>
          <p:txBody>
            <a:bodyP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fontAlgn="auto">
                <a:spcBef>
                  <a:spcPts val="0"/>
                </a:spcBef>
                <a:spcAft>
                  <a:spcPts val="0"/>
                </a:spcAft>
                <a:defRPr/>
              </a:pPr>
              <a:r>
                <a:rPr lang="en-US" altLang="zh-CN" sz="1400" b="1" dirty="0">
                  <a:solidFill>
                    <a:prstClr val="white">
                      <a:lumMod val="95000"/>
                    </a:prstClr>
                  </a:solidFill>
                  <a:latin typeface="微软雅黑" panose="020B0503020204020204" charset="-122"/>
                  <a:ea typeface="微软雅黑" panose="020B0503020204020204" charset="-122"/>
                </a:rPr>
                <a:t>Fund Loss</a:t>
              </a:r>
              <a:endParaRPr lang="zh-CN" altLang="en-US" sz="1400" b="1" dirty="0">
                <a:solidFill>
                  <a:prstClr val="white">
                    <a:lumMod val="95000"/>
                  </a:prstClr>
                </a:solidFill>
                <a:latin typeface="微软雅黑" panose="020B0503020204020204" charset="-122"/>
                <a:ea typeface="微软雅黑" panose="020B0503020204020204" charset="-122"/>
              </a:endParaRPr>
            </a:p>
          </p:txBody>
        </p:sp>
        <p:cxnSp>
          <p:nvCxnSpPr>
            <p:cNvPr id="65" name="直接箭头连接符 64"/>
            <p:cNvCxnSpPr>
              <a:stCxn id="64" idx="2"/>
              <a:endCxn id="66" idx="0"/>
            </p:cNvCxnSpPr>
            <p:nvPr/>
          </p:nvCxnSpPr>
          <p:spPr>
            <a:xfrm>
              <a:off x="1265" y="7228"/>
              <a:ext cx="0" cy="541"/>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66" name="TextBox 86"/>
            <p:cNvSpPr txBox="1"/>
            <p:nvPr/>
          </p:nvSpPr>
          <p:spPr>
            <a:xfrm>
              <a:off x="402" y="7769"/>
              <a:ext cx="1725" cy="912"/>
            </a:xfrm>
            <a:prstGeom prst="roundRect">
              <a:avLst/>
            </a:prstGeom>
            <a:solidFill>
              <a:srgbClr val="0070C0"/>
            </a:solidFill>
            <a:ln>
              <a:noFill/>
            </a:ln>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fontAlgn="auto">
                <a:spcBef>
                  <a:spcPts val="0"/>
                </a:spcBef>
                <a:spcAft>
                  <a:spcPts val="0"/>
                </a:spcAft>
                <a:defRPr/>
              </a:pPr>
              <a:r>
                <a:rPr lang="en-US" altLang="zh-CN" sz="1400" b="1" dirty="0">
                  <a:solidFill>
                    <a:prstClr val="white">
                      <a:lumMod val="95000"/>
                    </a:prstClr>
                  </a:solidFill>
                  <a:latin typeface="微软雅黑" panose="020B0503020204020204" charset="-122"/>
                  <a:ea typeface="微软雅黑" panose="020B0503020204020204" charset="-122"/>
                </a:rPr>
                <a:t>Case Audit</a:t>
              </a:r>
              <a:endParaRPr lang="zh-CN" altLang="en-US" sz="1400" b="1" dirty="0">
                <a:solidFill>
                  <a:prstClr val="white">
                    <a:lumMod val="95000"/>
                  </a:prstClr>
                </a:solidFill>
                <a:latin typeface="微软雅黑" panose="020B0503020204020204" charset="-122"/>
                <a:ea typeface="微软雅黑" panose="020B0503020204020204" charset="-122"/>
              </a:endParaRPr>
            </a:p>
          </p:txBody>
        </p:sp>
        <p:sp>
          <p:nvSpPr>
            <p:cNvPr id="68" name="TextBox 86"/>
            <p:cNvSpPr txBox="1"/>
            <p:nvPr/>
          </p:nvSpPr>
          <p:spPr>
            <a:xfrm>
              <a:off x="402" y="8874"/>
              <a:ext cx="1725" cy="912"/>
            </a:xfrm>
            <a:prstGeom prst="roundRect">
              <a:avLst/>
            </a:prstGeom>
            <a:solidFill>
              <a:srgbClr val="0070C0"/>
            </a:solidFill>
            <a:ln>
              <a:noFill/>
            </a:ln>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fontAlgn="auto">
                <a:spcBef>
                  <a:spcPts val="0"/>
                </a:spcBef>
                <a:spcAft>
                  <a:spcPts val="0"/>
                </a:spcAft>
                <a:defRPr/>
              </a:pPr>
              <a:r>
                <a:rPr lang="en-US" altLang="zh-CN" sz="1400" b="1" dirty="0">
                  <a:solidFill>
                    <a:prstClr val="white">
                      <a:lumMod val="95000"/>
                    </a:prstClr>
                  </a:solidFill>
                  <a:latin typeface="微软雅黑" panose="020B0503020204020204" charset="-122"/>
                  <a:ea typeface="微软雅黑" panose="020B0503020204020204" charset="-122"/>
                </a:rPr>
                <a:t>Compensation</a:t>
              </a:r>
              <a:endParaRPr lang="zh-CN" altLang="en-US" sz="1400" b="1" dirty="0">
                <a:solidFill>
                  <a:prstClr val="white">
                    <a:lumMod val="95000"/>
                  </a:prstClr>
                </a:solidFill>
                <a:latin typeface="微软雅黑" panose="020B0503020204020204" charset="-122"/>
                <a:ea typeface="微软雅黑" panose="020B0503020204020204" charset="-122"/>
              </a:endParaRPr>
            </a:p>
          </p:txBody>
        </p:sp>
        <p:cxnSp>
          <p:nvCxnSpPr>
            <p:cNvPr id="4" name="直接箭头连接符 3"/>
            <p:cNvCxnSpPr/>
            <p:nvPr/>
          </p:nvCxnSpPr>
          <p:spPr>
            <a:xfrm>
              <a:off x="1265" y="8333"/>
              <a:ext cx="0" cy="541"/>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5003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108"/>
          <p:cNvGrpSpPr/>
          <p:nvPr/>
        </p:nvGrpSpPr>
        <p:grpSpPr>
          <a:xfrm>
            <a:off x="1520909" y="1746880"/>
            <a:ext cx="2530238" cy="3364010"/>
            <a:chOff x="3384388" y="-1243695"/>
            <a:chExt cx="2448000" cy="3364010"/>
          </a:xfrm>
        </p:grpSpPr>
        <p:sp>
          <p:nvSpPr>
            <p:cNvPr id="84" name="圆角矩形 83"/>
            <p:cNvSpPr>
              <a:spLocks noChangeAspect="1"/>
            </p:cNvSpPr>
            <p:nvPr/>
          </p:nvSpPr>
          <p:spPr>
            <a:xfrm rot="2700000">
              <a:off x="3384388" y="-791390"/>
              <a:ext cx="2448000" cy="2448000"/>
            </a:xfrm>
            <a:prstGeom prst="roundRect">
              <a:avLst/>
            </a:prstGeom>
            <a:gradFill>
              <a:gsLst>
                <a:gs pos="0">
                  <a:schemeClr val="bg1"/>
                </a:gs>
                <a:gs pos="36000">
                  <a:schemeClr val="bg1"/>
                </a:gs>
                <a:gs pos="100000">
                  <a:srgbClr val="ECECEC"/>
                </a:gs>
              </a:gsLst>
              <a:lin ang="13500000" scaled="1"/>
            </a:gradFill>
            <a:ln w="19050">
              <a:solidFill>
                <a:schemeClr val="bg1"/>
              </a:solidFill>
            </a:ln>
            <a:effectLst>
              <a:outerShdw blurRad="508000" dist="508000" dir="2700000" sx="95000" sy="95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圆角矩形 84"/>
            <p:cNvSpPr>
              <a:spLocks noChangeAspect="1"/>
            </p:cNvSpPr>
            <p:nvPr/>
          </p:nvSpPr>
          <p:spPr>
            <a:xfrm rot="2700000">
              <a:off x="3438388" y="-731690"/>
              <a:ext cx="2340000" cy="2340000"/>
            </a:xfrm>
            <a:prstGeom prst="roundRect">
              <a:avLst/>
            </a:prstGeom>
            <a:noFill/>
            <a:ln w="12700">
              <a:solidFill>
                <a:schemeClr val="bg1">
                  <a:lumMod val="75000"/>
                </a:schemeClr>
              </a:solidFill>
              <a:prstDash val="dash"/>
            </a:ln>
            <a:effectLst>
              <a:outerShdw blurRad="508000" dist="508000" dir="2700000" sx="95000" sy="95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111"/>
            <p:cNvGrpSpPr/>
            <p:nvPr/>
          </p:nvGrpSpPr>
          <p:grpSpPr>
            <a:xfrm>
              <a:off x="4156571" y="1413779"/>
              <a:ext cx="721176" cy="706536"/>
              <a:chOff x="3161408" y="4408176"/>
              <a:chExt cx="721176" cy="706536"/>
            </a:xfrm>
          </p:grpSpPr>
          <p:sp>
            <p:nvSpPr>
              <p:cNvPr id="92" name="任意多边形 117"/>
              <p:cNvSpPr/>
              <p:nvPr/>
            </p:nvSpPr>
            <p:spPr>
              <a:xfrm rot="8008222">
                <a:off x="3255384" y="4638985"/>
                <a:ext cx="366346" cy="180000"/>
              </a:xfrm>
              <a:custGeom>
                <a:avLst/>
                <a:gdLst>
                  <a:gd name="connsiteX0" fmla="*/ 26360 w 366346"/>
                  <a:gd name="connsiteY0" fmla="*/ 153640 h 180000"/>
                  <a:gd name="connsiteX1" fmla="*/ 0 w 366346"/>
                  <a:gd name="connsiteY1" fmla="*/ 90000 h 180000"/>
                  <a:gd name="connsiteX2" fmla="*/ 90000 w 366346"/>
                  <a:gd name="connsiteY2" fmla="*/ 0 h 180000"/>
                  <a:gd name="connsiteX3" fmla="*/ 360901 w 366346"/>
                  <a:gd name="connsiteY3" fmla="*/ 0 h 180000"/>
                  <a:gd name="connsiteX4" fmla="*/ 366346 w 366346"/>
                  <a:gd name="connsiteY4" fmla="*/ 73673 h 180000"/>
                  <a:gd name="connsiteX5" fmla="*/ 363506 w 366346"/>
                  <a:gd name="connsiteY5" fmla="*/ 180000 h 180000"/>
                  <a:gd name="connsiteX6" fmla="*/ 90000 w 366346"/>
                  <a:gd name="connsiteY6" fmla="*/ 180000 h 180000"/>
                  <a:gd name="connsiteX7" fmla="*/ 26360 w 366346"/>
                  <a:gd name="connsiteY7"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346" h="180000">
                    <a:moveTo>
                      <a:pt x="26360" y="153640"/>
                    </a:moveTo>
                    <a:cubicBezTo>
                      <a:pt x="10074" y="137353"/>
                      <a:pt x="0" y="114853"/>
                      <a:pt x="0" y="90000"/>
                    </a:cubicBezTo>
                    <a:cubicBezTo>
                      <a:pt x="0" y="40294"/>
                      <a:pt x="40294" y="0"/>
                      <a:pt x="90000" y="0"/>
                    </a:cubicBezTo>
                    <a:lnTo>
                      <a:pt x="360901" y="0"/>
                    </a:lnTo>
                    <a:lnTo>
                      <a:pt x="366346" y="73673"/>
                    </a:lnTo>
                    <a:lnTo>
                      <a:pt x="363506" y="180000"/>
                    </a:lnTo>
                    <a:lnTo>
                      <a:pt x="90000" y="180000"/>
                    </a:lnTo>
                    <a:cubicBezTo>
                      <a:pt x="65147" y="180000"/>
                      <a:pt x="42647" y="169927"/>
                      <a:pt x="26360" y="153640"/>
                    </a:cubicBezTo>
                    <a:close/>
                  </a:path>
                </a:pathLst>
              </a:custGeom>
              <a:solidFill>
                <a:srgbClr val="FBBD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118"/>
              <p:cNvSpPr/>
              <p:nvPr/>
            </p:nvSpPr>
            <p:spPr>
              <a:xfrm rot="8008222">
                <a:off x="3342964" y="4650441"/>
                <a:ext cx="664530" cy="180000"/>
              </a:xfrm>
              <a:custGeom>
                <a:avLst/>
                <a:gdLst>
                  <a:gd name="connsiteX0" fmla="*/ 26360 w 664530"/>
                  <a:gd name="connsiteY0" fmla="*/ 153640 h 180000"/>
                  <a:gd name="connsiteX1" fmla="*/ 0 w 664530"/>
                  <a:gd name="connsiteY1" fmla="*/ 90000 h 180000"/>
                  <a:gd name="connsiteX2" fmla="*/ 90000 w 664530"/>
                  <a:gd name="connsiteY2" fmla="*/ 0 h 180000"/>
                  <a:gd name="connsiteX3" fmla="*/ 588223 w 664530"/>
                  <a:gd name="connsiteY3" fmla="*/ 0 h 180000"/>
                  <a:gd name="connsiteX4" fmla="*/ 606308 w 664530"/>
                  <a:gd name="connsiteY4" fmla="*/ 23151 h 180000"/>
                  <a:gd name="connsiteX5" fmla="*/ 663850 w 664530"/>
                  <a:gd name="connsiteY5" fmla="*/ 170801 h 180000"/>
                  <a:gd name="connsiteX6" fmla="*/ 664530 w 664530"/>
                  <a:gd name="connsiteY6" fmla="*/ 180000 h 180000"/>
                  <a:gd name="connsiteX7" fmla="*/ 90000 w 664530"/>
                  <a:gd name="connsiteY7" fmla="*/ 180000 h 180000"/>
                  <a:gd name="connsiteX8" fmla="*/ 26360 w 664530"/>
                  <a:gd name="connsiteY8"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4530" h="180000">
                    <a:moveTo>
                      <a:pt x="26360" y="153640"/>
                    </a:moveTo>
                    <a:cubicBezTo>
                      <a:pt x="10074" y="137353"/>
                      <a:pt x="0" y="114853"/>
                      <a:pt x="0" y="90000"/>
                    </a:cubicBezTo>
                    <a:cubicBezTo>
                      <a:pt x="0" y="40294"/>
                      <a:pt x="40294" y="0"/>
                      <a:pt x="90000" y="0"/>
                    </a:cubicBezTo>
                    <a:lnTo>
                      <a:pt x="588223" y="0"/>
                    </a:lnTo>
                    <a:lnTo>
                      <a:pt x="606308" y="23151"/>
                    </a:lnTo>
                    <a:cubicBezTo>
                      <a:pt x="634500" y="67381"/>
                      <a:pt x="654391" y="117347"/>
                      <a:pt x="663850" y="170801"/>
                    </a:cubicBezTo>
                    <a:lnTo>
                      <a:pt x="664530" y="180000"/>
                    </a:lnTo>
                    <a:lnTo>
                      <a:pt x="90000" y="180000"/>
                    </a:lnTo>
                    <a:cubicBezTo>
                      <a:pt x="65147" y="180000"/>
                      <a:pt x="42647" y="169927"/>
                      <a:pt x="26360" y="153640"/>
                    </a:cubicBezTo>
                    <a:close/>
                  </a:path>
                </a:pathLst>
              </a:cu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119"/>
              <p:cNvSpPr/>
              <p:nvPr/>
            </p:nvSpPr>
            <p:spPr>
              <a:xfrm rot="8008222">
                <a:off x="3154850" y="4577064"/>
                <a:ext cx="193115" cy="180000"/>
              </a:xfrm>
              <a:custGeom>
                <a:avLst/>
                <a:gdLst>
                  <a:gd name="connsiteX0" fmla="*/ 26360 w 193115"/>
                  <a:gd name="connsiteY0" fmla="*/ 153640 h 180000"/>
                  <a:gd name="connsiteX1" fmla="*/ 0 w 193115"/>
                  <a:gd name="connsiteY1" fmla="*/ 90000 h 180000"/>
                  <a:gd name="connsiteX2" fmla="*/ 90000 w 193115"/>
                  <a:gd name="connsiteY2" fmla="*/ 0 h 180000"/>
                  <a:gd name="connsiteX3" fmla="*/ 193115 w 193115"/>
                  <a:gd name="connsiteY3" fmla="*/ 0 h 180000"/>
                  <a:gd name="connsiteX4" fmla="*/ 188308 w 193115"/>
                  <a:gd name="connsiteY4" fmla="*/ 180000 h 180000"/>
                  <a:gd name="connsiteX5" fmla="*/ 90000 w 193115"/>
                  <a:gd name="connsiteY5" fmla="*/ 180000 h 180000"/>
                  <a:gd name="connsiteX6" fmla="*/ 26360 w 193115"/>
                  <a:gd name="connsiteY6"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15" h="180000">
                    <a:moveTo>
                      <a:pt x="26360" y="153640"/>
                    </a:moveTo>
                    <a:cubicBezTo>
                      <a:pt x="10074" y="137353"/>
                      <a:pt x="0" y="114853"/>
                      <a:pt x="0" y="90000"/>
                    </a:cubicBezTo>
                    <a:cubicBezTo>
                      <a:pt x="0" y="40294"/>
                      <a:pt x="40294" y="0"/>
                      <a:pt x="90000" y="0"/>
                    </a:cubicBezTo>
                    <a:lnTo>
                      <a:pt x="193115" y="0"/>
                    </a:lnTo>
                    <a:lnTo>
                      <a:pt x="188308" y="180000"/>
                    </a:lnTo>
                    <a:lnTo>
                      <a:pt x="90000" y="180000"/>
                    </a:lnTo>
                    <a:cubicBezTo>
                      <a:pt x="65147" y="180000"/>
                      <a:pt x="42647" y="169927"/>
                      <a:pt x="26360" y="153640"/>
                    </a:cubicBezTo>
                    <a:close/>
                  </a:path>
                </a:pathLst>
              </a:cu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120"/>
              <p:cNvSpPr/>
              <p:nvPr/>
            </p:nvSpPr>
            <p:spPr>
              <a:xfrm rot="8008222">
                <a:off x="3548673" y="4780800"/>
                <a:ext cx="498912" cy="168911"/>
              </a:xfrm>
              <a:custGeom>
                <a:avLst/>
                <a:gdLst>
                  <a:gd name="connsiteX0" fmla="*/ 26360 w 498912"/>
                  <a:gd name="connsiteY0" fmla="*/ 142551 h 168911"/>
                  <a:gd name="connsiteX1" fmla="*/ 0 w 498912"/>
                  <a:gd name="connsiteY1" fmla="*/ 78911 h 168911"/>
                  <a:gd name="connsiteX2" fmla="*/ 26360 w 498912"/>
                  <a:gd name="connsiteY2" fmla="*/ 15271 h 168911"/>
                  <a:gd name="connsiteX3" fmla="*/ 49010 w 498912"/>
                  <a:gd name="connsiteY3" fmla="*/ 0 h 168911"/>
                  <a:gd name="connsiteX4" fmla="*/ 183682 w 498912"/>
                  <a:gd name="connsiteY4" fmla="*/ 3597 h 168911"/>
                  <a:gd name="connsiteX5" fmla="*/ 469223 w 498912"/>
                  <a:gd name="connsiteY5" fmla="*/ 130905 h 168911"/>
                  <a:gd name="connsiteX6" fmla="*/ 498912 w 498912"/>
                  <a:gd name="connsiteY6" fmla="*/ 168911 h 168911"/>
                  <a:gd name="connsiteX7" fmla="*/ 90000 w 498912"/>
                  <a:gd name="connsiteY7" fmla="*/ 168911 h 168911"/>
                  <a:gd name="connsiteX8" fmla="*/ 26360 w 498912"/>
                  <a:gd name="connsiteY8" fmla="*/ 142551 h 16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12" h="168911">
                    <a:moveTo>
                      <a:pt x="26360" y="142551"/>
                    </a:moveTo>
                    <a:cubicBezTo>
                      <a:pt x="10074" y="126264"/>
                      <a:pt x="0" y="103764"/>
                      <a:pt x="0" y="78911"/>
                    </a:cubicBezTo>
                    <a:cubicBezTo>
                      <a:pt x="0" y="54058"/>
                      <a:pt x="10073" y="31558"/>
                      <a:pt x="26360" y="15271"/>
                    </a:cubicBezTo>
                    <a:lnTo>
                      <a:pt x="49010" y="0"/>
                    </a:lnTo>
                    <a:lnTo>
                      <a:pt x="183682" y="3597"/>
                    </a:lnTo>
                    <a:cubicBezTo>
                      <a:pt x="296440" y="6608"/>
                      <a:pt x="397302" y="55038"/>
                      <a:pt x="469223" y="130905"/>
                    </a:cubicBezTo>
                    <a:lnTo>
                      <a:pt x="498912" y="168911"/>
                    </a:lnTo>
                    <a:lnTo>
                      <a:pt x="90000" y="168911"/>
                    </a:lnTo>
                    <a:cubicBezTo>
                      <a:pt x="65147" y="168911"/>
                      <a:pt x="42647" y="158838"/>
                      <a:pt x="26360" y="142551"/>
                    </a:cubicBezTo>
                    <a:close/>
                  </a:path>
                </a:pathLst>
              </a:custGeom>
              <a:solidFill>
                <a:srgbClr val="438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112"/>
            <p:cNvGrpSpPr/>
            <p:nvPr/>
          </p:nvGrpSpPr>
          <p:grpSpPr>
            <a:xfrm flipH="1" flipV="1">
              <a:off x="4336829" y="-1243695"/>
              <a:ext cx="721176" cy="706536"/>
              <a:chOff x="3161408" y="4408176"/>
              <a:chExt cx="721176" cy="706536"/>
            </a:xfrm>
          </p:grpSpPr>
          <p:sp>
            <p:nvSpPr>
              <p:cNvPr id="88" name="任意多边形 113"/>
              <p:cNvSpPr/>
              <p:nvPr/>
            </p:nvSpPr>
            <p:spPr>
              <a:xfrm rot="8008222">
                <a:off x="3255384" y="4638985"/>
                <a:ext cx="366346" cy="180000"/>
              </a:xfrm>
              <a:custGeom>
                <a:avLst/>
                <a:gdLst>
                  <a:gd name="connsiteX0" fmla="*/ 26360 w 366346"/>
                  <a:gd name="connsiteY0" fmla="*/ 153640 h 180000"/>
                  <a:gd name="connsiteX1" fmla="*/ 0 w 366346"/>
                  <a:gd name="connsiteY1" fmla="*/ 90000 h 180000"/>
                  <a:gd name="connsiteX2" fmla="*/ 90000 w 366346"/>
                  <a:gd name="connsiteY2" fmla="*/ 0 h 180000"/>
                  <a:gd name="connsiteX3" fmla="*/ 360901 w 366346"/>
                  <a:gd name="connsiteY3" fmla="*/ 0 h 180000"/>
                  <a:gd name="connsiteX4" fmla="*/ 366346 w 366346"/>
                  <a:gd name="connsiteY4" fmla="*/ 73673 h 180000"/>
                  <a:gd name="connsiteX5" fmla="*/ 363506 w 366346"/>
                  <a:gd name="connsiteY5" fmla="*/ 180000 h 180000"/>
                  <a:gd name="connsiteX6" fmla="*/ 90000 w 366346"/>
                  <a:gd name="connsiteY6" fmla="*/ 180000 h 180000"/>
                  <a:gd name="connsiteX7" fmla="*/ 26360 w 366346"/>
                  <a:gd name="connsiteY7"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346" h="180000">
                    <a:moveTo>
                      <a:pt x="26360" y="153640"/>
                    </a:moveTo>
                    <a:cubicBezTo>
                      <a:pt x="10074" y="137353"/>
                      <a:pt x="0" y="114853"/>
                      <a:pt x="0" y="90000"/>
                    </a:cubicBezTo>
                    <a:cubicBezTo>
                      <a:pt x="0" y="40294"/>
                      <a:pt x="40294" y="0"/>
                      <a:pt x="90000" y="0"/>
                    </a:cubicBezTo>
                    <a:lnTo>
                      <a:pt x="360901" y="0"/>
                    </a:lnTo>
                    <a:lnTo>
                      <a:pt x="366346" y="73673"/>
                    </a:lnTo>
                    <a:lnTo>
                      <a:pt x="363506" y="180000"/>
                    </a:lnTo>
                    <a:lnTo>
                      <a:pt x="90000" y="180000"/>
                    </a:lnTo>
                    <a:cubicBezTo>
                      <a:pt x="65147" y="180000"/>
                      <a:pt x="42647" y="169927"/>
                      <a:pt x="26360" y="153640"/>
                    </a:cubicBezTo>
                    <a:close/>
                  </a:path>
                </a:pathLst>
              </a:custGeom>
              <a:solidFill>
                <a:srgbClr val="FBBD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114"/>
              <p:cNvSpPr/>
              <p:nvPr/>
            </p:nvSpPr>
            <p:spPr>
              <a:xfrm rot="8008222">
                <a:off x="3342964" y="4650441"/>
                <a:ext cx="664530" cy="180000"/>
              </a:xfrm>
              <a:custGeom>
                <a:avLst/>
                <a:gdLst>
                  <a:gd name="connsiteX0" fmla="*/ 26360 w 664530"/>
                  <a:gd name="connsiteY0" fmla="*/ 153640 h 180000"/>
                  <a:gd name="connsiteX1" fmla="*/ 0 w 664530"/>
                  <a:gd name="connsiteY1" fmla="*/ 90000 h 180000"/>
                  <a:gd name="connsiteX2" fmla="*/ 90000 w 664530"/>
                  <a:gd name="connsiteY2" fmla="*/ 0 h 180000"/>
                  <a:gd name="connsiteX3" fmla="*/ 588223 w 664530"/>
                  <a:gd name="connsiteY3" fmla="*/ 0 h 180000"/>
                  <a:gd name="connsiteX4" fmla="*/ 606308 w 664530"/>
                  <a:gd name="connsiteY4" fmla="*/ 23151 h 180000"/>
                  <a:gd name="connsiteX5" fmla="*/ 663850 w 664530"/>
                  <a:gd name="connsiteY5" fmla="*/ 170801 h 180000"/>
                  <a:gd name="connsiteX6" fmla="*/ 664530 w 664530"/>
                  <a:gd name="connsiteY6" fmla="*/ 180000 h 180000"/>
                  <a:gd name="connsiteX7" fmla="*/ 90000 w 664530"/>
                  <a:gd name="connsiteY7" fmla="*/ 180000 h 180000"/>
                  <a:gd name="connsiteX8" fmla="*/ 26360 w 664530"/>
                  <a:gd name="connsiteY8"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4530" h="180000">
                    <a:moveTo>
                      <a:pt x="26360" y="153640"/>
                    </a:moveTo>
                    <a:cubicBezTo>
                      <a:pt x="10074" y="137353"/>
                      <a:pt x="0" y="114853"/>
                      <a:pt x="0" y="90000"/>
                    </a:cubicBezTo>
                    <a:cubicBezTo>
                      <a:pt x="0" y="40294"/>
                      <a:pt x="40294" y="0"/>
                      <a:pt x="90000" y="0"/>
                    </a:cubicBezTo>
                    <a:lnTo>
                      <a:pt x="588223" y="0"/>
                    </a:lnTo>
                    <a:lnTo>
                      <a:pt x="606308" y="23151"/>
                    </a:lnTo>
                    <a:cubicBezTo>
                      <a:pt x="634500" y="67381"/>
                      <a:pt x="654391" y="117347"/>
                      <a:pt x="663850" y="170801"/>
                    </a:cubicBezTo>
                    <a:lnTo>
                      <a:pt x="664530" y="180000"/>
                    </a:lnTo>
                    <a:lnTo>
                      <a:pt x="90000" y="180000"/>
                    </a:lnTo>
                    <a:cubicBezTo>
                      <a:pt x="65147" y="180000"/>
                      <a:pt x="42647" y="169927"/>
                      <a:pt x="26360" y="153640"/>
                    </a:cubicBezTo>
                    <a:close/>
                  </a:path>
                </a:pathLst>
              </a:cu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115"/>
              <p:cNvSpPr/>
              <p:nvPr/>
            </p:nvSpPr>
            <p:spPr>
              <a:xfrm rot="8008222">
                <a:off x="3154850" y="4577064"/>
                <a:ext cx="193115" cy="180000"/>
              </a:xfrm>
              <a:custGeom>
                <a:avLst/>
                <a:gdLst>
                  <a:gd name="connsiteX0" fmla="*/ 26360 w 193115"/>
                  <a:gd name="connsiteY0" fmla="*/ 153640 h 180000"/>
                  <a:gd name="connsiteX1" fmla="*/ 0 w 193115"/>
                  <a:gd name="connsiteY1" fmla="*/ 90000 h 180000"/>
                  <a:gd name="connsiteX2" fmla="*/ 90000 w 193115"/>
                  <a:gd name="connsiteY2" fmla="*/ 0 h 180000"/>
                  <a:gd name="connsiteX3" fmla="*/ 193115 w 193115"/>
                  <a:gd name="connsiteY3" fmla="*/ 0 h 180000"/>
                  <a:gd name="connsiteX4" fmla="*/ 188308 w 193115"/>
                  <a:gd name="connsiteY4" fmla="*/ 180000 h 180000"/>
                  <a:gd name="connsiteX5" fmla="*/ 90000 w 193115"/>
                  <a:gd name="connsiteY5" fmla="*/ 180000 h 180000"/>
                  <a:gd name="connsiteX6" fmla="*/ 26360 w 193115"/>
                  <a:gd name="connsiteY6" fmla="*/ 15364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15" h="180000">
                    <a:moveTo>
                      <a:pt x="26360" y="153640"/>
                    </a:moveTo>
                    <a:cubicBezTo>
                      <a:pt x="10074" y="137353"/>
                      <a:pt x="0" y="114853"/>
                      <a:pt x="0" y="90000"/>
                    </a:cubicBezTo>
                    <a:cubicBezTo>
                      <a:pt x="0" y="40294"/>
                      <a:pt x="40294" y="0"/>
                      <a:pt x="90000" y="0"/>
                    </a:cubicBezTo>
                    <a:lnTo>
                      <a:pt x="193115" y="0"/>
                    </a:lnTo>
                    <a:lnTo>
                      <a:pt x="188308" y="180000"/>
                    </a:lnTo>
                    <a:lnTo>
                      <a:pt x="90000" y="180000"/>
                    </a:lnTo>
                    <a:cubicBezTo>
                      <a:pt x="65147" y="180000"/>
                      <a:pt x="42647" y="169927"/>
                      <a:pt x="26360" y="153640"/>
                    </a:cubicBezTo>
                    <a:close/>
                  </a:path>
                </a:pathLst>
              </a:cu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116"/>
              <p:cNvSpPr/>
              <p:nvPr/>
            </p:nvSpPr>
            <p:spPr>
              <a:xfrm rot="8008222">
                <a:off x="3548673" y="4780800"/>
                <a:ext cx="498912" cy="168911"/>
              </a:xfrm>
              <a:custGeom>
                <a:avLst/>
                <a:gdLst>
                  <a:gd name="connsiteX0" fmla="*/ 26360 w 498912"/>
                  <a:gd name="connsiteY0" fmla="*/ 142551 h 168911"/>
                  <a:gd name="connsiteX1" fmla="*/ 0 w 498912"/>
                  <a:gd name="connsiteY1" fmla="*/ 78911 h 168911"/>
                  <a:gd name="connsiteX2" fmla="*/ 26360 w 498912"/>
                  <a:gd name="connsiteY2" fmla="*/ 15271 h 168911"/>
                  <a:gd name="connsiteX3" fmla="*/ 49010 w 498912"/>
                  <a:gd name="connsiteY3" fmla="*/ 0 h 168911"/>
                  <a:gd name="connsiteX4" fmla="*/ 183682 w 498912"/>
                  <a:gd name="connsiteY4" fmla="*/ 3597 h 168911"/>
                  <a:gd name="connsiteX5" fmla="*/ 469223 w 498912"/>
                  <a:gd name="connsiteY5" fmla="*/ 130905 h 168911"/>
                  <a:gd name="connsiteX6" fmla="*/ 498912 w 498912"/>
                  <a:gd name="connsiteY6" fmla="*/ 168911 h 168911"/>
                  <a:gd name="connsiteX7" fmla="*/ 90000 w 498912"/>
                  <a:gd name="connsiteY7" fmla="*/ 168911 h 168911"/>
                  <a:gd name="connsiteX8" fmla="*/ 26360 w 498912"/>
                  <a:gd name="connsiteY8" fmla="*/ 142551 h 16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12" h="168911">
                    <a:moveTo>
                      <a:pt x="26360" y="142551"/>
                    </a:moveTo>
                    <a:cubicBezTo>
                      <a:pt x="10074" y="126264"/>
                      <a:pt x="0" y="103764"/>
                      <a:pt x="0" y="78911"/>
                    </a:cubicBezTo>
                    <a:cubicBezTo>
                      <a:pt x="0" y="54058"/>
                      <a:pt x="10073" y="31558"/>
                      <a:pt x="26360" y="15271"/>
                    </a:cubicBezTo>
                    <a:lnTo>
                      <a:pt x="49010" y="0"/>
                    </a:lnTo>
                    <a:lnTo>
                      <a:pt x="183682" y="3597"/>
                    </a:lnTo>
                    <a:cubicBezTo>
                      <a:pt x="296440" y="6608"/>
                      <a:pt x="397302" y="55038"/>
                      <a:pt x="469223" y="130905"/>
                    </a:cubicBezTo>
                    <a:lnTo>
                      <a:pt x="498912" y="168911"/>
                    </a:lnTo>
                    <a:lnTo>
                      <a:pt x="90000" y="168911"/>
                    </a:lnTo>
                    <a:cubicBezTo>
                      <a:pt x="65147" y="168911"/>
                      <a:pt x="42647" y="158838"/>
                      <a:pt x="26360" y="142551"/>
                    </a:cubicBezTo>
                    <a:close/>
                  </a:path>
                </a:pathLst>
              </a:custGeom>
              <a:solidFill>
                <a:srgbClr val="438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6" name="文本框 95"/>
          <p:cNvSpPr txBox="1"/>
          <p:nvPr/>
        </p:nvSpPr>
        <p:spPr>
          <a:xfrm>
            <a:off x="4854546" y="2916309"/>
            <a:ext cx="5118649" cy="461665"/>
          </a:xfrm>
          <a:prstGeom prst="rect">
            <a:avLst/>
          </a:prstGeom>
          <a:noFill/>
        </p:spPr>
        <p:txBody>
          <a:bodyPr wrap="square" rtlCol="0">
            <a:spAutoFit/>
          </a:bodyPr>
          <a:lstStyle/>
          <a:p>
            <a:r>
              <a:rPr lang="en-US" altLang="zh-CN" sz="2400" dirty="0">
                <a:solidFill>
                  <a:prstClr val="black">
                    <a:lumMod val="75000"/>
                    <a:lumOff val="25000"/>
                  </a:prstClr>
                </a:solidFill>
                <a:latin typeface="+mj-ea"/>
                <a:ea typeface="+mj-ea"/>
              </a:rPr>
              <a:t>Risk Types And Fund Loss</a:t>
            </a:r>
          </a:p>
        </p:txBody>
      </p:sp>
      <p:cxnSp>
        <p:nvCxnSpPr>
          <p:cNvPr id="98" name="直接连接符 73"/>
          <p:cNvCxnSpPr/>
          <p:nvPr/>
        </p:nvCxnSpPr>
        <p:spPr>
          <a:xfrm>
            <a:off x="4947368" y="3428816"/>
            <a:ext cx="6139547" cy="0"/>
          </a:xfrm>
          <a:prstGeom prst="line">
            <a:avLst/>
          </a:prstGeom>
          <a:noFill/>
          <a:ln w="12700" cap="flat" cmpd="sng" algn="ctr">
            <a:solidFill>
              <a:sysClr val="window" lastClr="FFFFFF">
                <a:lumMod val="75000"/>
              </a:sysClr>
            </a:solidFill>
            <a:prstDash val="solid"/>
            <a:miter lim="800000"/>
          </a:ln>
          <a:effectLst/>
        </p:spPr>
      </p:cxnSp>
      <p:sp>
        <p:nvSpPr>
          <p:cNvPr id="99" name="等腰三角形 98"/>
          <p:cNvSpPr/>
          <p:nvPr/>
        </p:nvSpPr>
        <p:spPr>
          <a:xfrm>
            <a:off x="10002356" y="3300413"/>
            <a:ext cx="514963" cy="126581"/>
          </a:xfrm>
          <a:prstGeom prst="triangle">
            <a:avLst/>
          </a:prstGeom>
          <a:solidFill>
            <a:srgbClr val="4384F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a:ea typeface="华文细黑"/>
            </a:endParaRPr>
          </a:p>
        </p:txBody>
      </p:sp>
      <p:sp>
        <p:nvSpPr>
          <p:cNvPr id="100" name="等腰三角形 99"/>
          <p:cNvSpPr/>
          <p:nvPr/>
        </p:nvSpPr>
        <p:spPr>
          <a:xfrm>
            <a:off x="10209354" y="3210993"/>
            <a:ext cx="514963" cy="216000"/>
          </a:xfrm>
          <a:prstGeom prst="triangle">
            <a:avLst/>
          </a:prstGeom>
          <a:solidFill>
            <a:srgbClr val="E942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a:ea typeface="华文细黑"/>
            </a:endParaRPr>
          </a:p>
        </p:txBody>
      </p:sp>
      <p:sp>
        <p:nvSpPr>
          <p:cNvPr id="101" name="等腰三角形 100"/>
          <p:cNvSpPr/>
          <p:nvPr/>
        </p:nvSpPr>
        <p:spPr>
          <a:xfrm>
            <a:off x="10581596" y="3365286"/>
            <a:ext cx="514963" cy="61706"/>
          </a:xfrm>
          <a:prstGeom prst="triangle">
            <a:avLst/>
          </a:prstGeom>
          <a:solidFill>
            <a:srgbClr val="33A95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a:ea typeface="华文细黑"/>
            </a:endParaRPr>
          </a:p>
        </p:txBody>
      </p:sp>
      <p:sp>
        <p:nvSpPr>
          <p:cNvPr id="102" name="等腰三角形 101"/>
          <p:cNvSpPr/>
          <p:nvPr/>
        </p:nvSpPr>
        <p:spPr>
          <a:xfrm>
            <a:off x="10363544" y="3321697"/>
            <a:ext cx="514963" cy="105297"/>
          </a:xfrm>
          <a:prstGeom prst="triangle">
            <a:avLst/>
          </a:prstGeom>
          <a:solidFill>
            <a:srgbClr val="FBBD0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a:ea typeface="华文细黑"/>
            </a:endParaRPr>
          </a:p>
        </p:txBody>
      </p:sp>
      <p:sp>
        <p:nvSpPr>
          <p:cNvPr id="103" name="文本框 102"/>
          <p:cNvSpPr txBox="1"/>
          <p:nvPr/>
        </p:nvSpPr>
        <p:spPr>
          <a:xfrm>
            <a:off x="1522656" y="2767314"/>
            <a:ext cx="2526744" cy="1200329"/>
          </a:xfrm>
          <a:prstGeom prst="rect">
            <a:avLst/>
          </a:prstGeom>
          <a:noFill/>
        </p:spPr>
        <p:txBody>
          <a:bodyPr wrap="square" rtlCol="0">
            <a:spAutoFit/>
          </a:bodyPr>
          <a:lstStyle/>
          <a:p>
            <a:pPr algn="ctr"/>
            <a:r>
              <a:rPr lang="en-US" altLang="zh-CN" sz="7200" dirty="0">
                <a:solidFill>
                  <a:prstClr val="black">
                    <a:lumMod val="65000"/>
                    <a:lumOff val="35000"/>
                  </a:prstClr>
                </a:solidFill>
                <a:latin typeface="Impact" panose="020B0806030902050204" pitchFamily="34" charset="0"/>
                <a:ea typeface="华文细黑"/>
              </a:rPr>
              <a:t>02</a:t>
            </a:r>
            <a:endParaRPr lang="zh-CN" altLang="en-US" sz="7200" dirty="0">
              <a:solidFill>
                <a:prstClr val="black">
                  <a:lumMod val="65000"/>
                  <a:lumOff val="35000"/>
                </a:prstClr>
              </a:solidFill>
              <a:latin typeface="Impact" panose="020B0806030902050204" pitchFamily="34" charset="0"/>
              <a:ea typeface="华文细黑"/>
            </a:endParaRPr>
          </a:p>
        </p:txBody>
      </p:sp>
      <p:sp>
        <p:nvSpPr>
          <p:cNvPr id="104" name="文本框 103"/>
          <p:cNvSpPr txBox="1"/>
          <p:nvPr/>
        </p:nvSpPr>
        <p:spPr>
          <a:xfrm>
            <a:off x="2019325" y="3783308"/>
            <a:ext cx="1533406" cy="307777"/>
          </a:xfrm>
          <a:prstGeom prst="rect">
            <a:avLst/>
          </a:prstGeom>
          <a:noFill/>
        </p:spPr>
        <p:txBody>
          <a:bodyPr wrap="square" rtlCol="0">
            <a:spAutoFit/>
          </a:bodyPr>
          <a:lstStyle/>
          <a:p>
            <a:pPr algn="ctr"/>
            <a:r>
              <a:rPr lang="en-US" altLang="zh-CN" sz="1400" dirty="0">
                <a:solidFill>
                  <a:prstClr val="white">
                    <a:lumMod val="50000"/>
                  </a:prstClr>
                </a:solidFill>
                <a:latin typeface="华文细黑"/>
                <a:ea typeface="华文细黑"/>
              </a:rPr>
              <a:t>Part One</a:t>
            </a:r>
            <a:endParaRPr lang="zh-CN" altLang="en-US" sz="1400" dirty="0">
              <a:solidFill>
                <a:prstClr val="white">
                  <a:lumMod val="50000"/>
                </a:prstClr>
              </a:solidFill>
              <a:latin typeface="华文细黑"/>
              <a:ea typeface="华文细黑"/>
            </a:endParaRPr>
          </a:p>
        </p:txBody>
      </p:sp>
    </p:spTree>
    <p:extLst>
      <p:ext uri="{BB962C8B-B14F-4D97-AF65-F5344CB8AC3E}">
        <p14:creationId xmlns:p14="http://schemas.microsoft.com/office/powerpoint/2010/main" val="2620354635"/>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750"/>
                                        <p:tgtEl>
                                          <p:spTgt spid="83"/>
                                        </p:tgtEl>
                                      </p:cBhvr>
                                    </p:animEffect>
                                  </p:childTnLst>
                                </p:cTn>
                              </p:par>
                              <p:par>
                                <p:cTn id="8" presetID="63" presetClass="path" presetSubtype="0" decel="50000" fill="hold" nodeType="withEffect">
                                  <p:stCondLst>
                                    <p:cond delay="0"/>
                                  </p:stCondLst>
                                  <p:childTnLst>
                                    <p:animMotion origin="layout" path="M 0.01524 1.48148E-6 L -0.10885 1.48148E-6 " pathEditMode="relative" rAng="0" ptsTypes="AA">
                                      <p:cBhvr>
                                        <p:cTn id="9" dur="750" spd="-100000" fill="hold"/>
                                        <p:tgtEl>
                                          <p:spTgt spid="83"/>
                                        </p:tgtEl>
                                        <p:attrNameLst>
                                          <p:attrName>ppt_x</p:attrName>
                                          <p:attrName>ppt_y</p:attrName>
                                        </p:attrNameLst>
                                      </p:cBhvr>
                                      <p:rCtr x="-6211" y="0"/>
                                    </p:animMotion>
                                  </p:childTnLst>
                                </p:cTn>
                              </p:par>
                              <p:par>
                                <p:cTn id="10" presetID="35" presetClass="path" presetSubtype="0" accel="50000" decel="50000" fill="hold" nodeType="withEffect">
                                  <p:stCondLst>
                                    <p:cond delay="750"/>
                                  </p:stCondLst>
                                  <p:childTnLst>
                                    <p:animMotion origin="layout" path="M 0.01602 1.48148E-6 L -3.75E-6 1.48148E-6 " pathEditMode="relative" rAng="0" ptsTypes="AA">
                                      <p:cBhvr>
                                        <p:cTn id="11" dur="750" fill="hold"/>
                                        <p:tgtEl>
                                          <p:spTgt spid="83"/>
                                        </p:tgtEl>
                                        <p:attrNameLst>
                                          <p:attrName>ppt_x</p:attrName>
                                          <p:attrName>ppt_y</p:attrName>
                                        </p:attrNameLst>
                                      </p:cBhvr>
                                      <p:rCtr x="-807" y="0"/>
                                    </p:animMotion>
                                  </p:childTnLst>
                                </p:cTn>
                              </p:par>
                              <p:par>
                                <p:cTn id="12" presetID="10" presetClass="entr" presetSubtype="0" fill="hold" grpId="0" nodeType="withEffect">
                                  <p:stCondLst>
                                    <p:cond delay="750"/>
                                  </p:stCondLst>
                                  <p:childTnLst>
                                    <p:set>
                                      <p:cBhvr>
                                        <p:cTn id="13" dur="1" fill="hold">
                                          <p:stCondLst>
                                            <p:cond delay="0"/>
                                          </p:stCondLst>
                                        </p:cTn>
                                        <p:tgtEl>
                                          <p:spTgt spid="103"/>
                                        </p:tgtEl>
                                        <p:attrNameLst>
                                          <p:attrName>style.visibility</p:attrName>
                                        </p:attrNameLst>
                                      </p:cBhvr>
                                      <p:to>
                                        <p:strVal val="visible"/>
                                      </p:to>
                                    </p:set>
                                    <p:animEffect transition="in" filter="fade">
                                      <p:cBhvr>
                                        <p:cTn id="14" dur="750"/>
                                        <p:tgtEl>
                                          <p:spTgt spid="103"/>
                                        </p:tgtEl>
                                      </p:cBhvr>
                                    </p:animEffect>
                                  </p:childTnLst>
                                </p:cTn>
                              </p:par>
                              <p:par>
                                <p:cTn id="15" presetID="35" presetClass="path" presetSubtype="0" accel="50000" decel="50000" fill="hold" grpId="1" nodeType="withEffect">
                                  <p:stCondLst>
                                    <p:cond delay="750"/>
                                  </p:stCondLst>
                                  <p:childTnLst>
                                    <p:animMotion origin="layout" path="M 0.01602 -2.22222E-6 L -3.75E-6 -2.22222E-6 " pathEditMode="relative" rAng="0" ptsTypes="AA">
                                      <p:cBhvr>
                                        <p:cTn id="16" dur="750" fill="hold"/>
                                        <p:tgtEl>
                                          <p:spTgt spid="103"/>
                                        </p:tgtEl>
                                        <p:attrNameLst>
                                          <p:attrName>ppt_x</p:attrName>
                                          <p:attrName>ppt_y</p:attrName>
                                        </p:attrNameLst>
                                      </p:cBhvr>
                                      <p:rCtr x="-807" y="0"/>
                                    </p:animMotion>
                                  </p:childTnLst>
                                </p:cTn>
                              </p:par>
                              <p:par>
                                <p:cTn id="17" presetID="22" presetClass="entr" presetSubtype="2" fill="hold" grpId="0" nodeType="withEffect">
                                  <p:stCondLst>
                                    <p:cond delay="750"/>
                                  </p:stCondLst>
                                  <p:childTnLst>
                                    <p:set>
                                      <p:cBhvr>
                                        <p:cTn id="18" dur="1" fill="hold">
                                          <p:stCondLst>
                                            <p:cond delay="0"/>
                                          </p:stCondLst>
                                        </p:cTn>
                                        <p:tgtEl>
                                          <p:spTgt spid="104"/>
                                        </p:tgtEl>
                                        <p:attrNameLst>
                                          <p:attrName>style.visibility</p:attrName>
                                        </p:attrNameLst>
                                      </p:cBhvr>
                                      <p:to>
                                        <p:strVal val="visible"/>
                                      </p:to>
                                    </p:set>
                                    <p:animEffect transition="in" filter="wipe(right)">
                                      <p:cBhvr>
                                        <p:cTn id="19" dur="1250"/>
                                        <p:tgtEl>
                                          <p:spTgt spid="104"/>
                                        </p:tgtEl>
                                      </p:cBhvr>
                                    </p:animEffect>
                                  </p:childTnLst>
                                </p:cTn>
                              </p:par>
                              <p:par>
                                <p:cTn id="20" presetID="22" presetClass="entr" presetSubtype="8" fill="hold" grpId="0" nodeType="withEffect">
                                  <p:stCondLst>
                                    <p:cond delay="1250"/>
                                  </p:stCondLst>
                                  <p:childTnLst>
                                    <p:set>
                                      <p:cBhvr>
                                        <p:cTn id="21" dur="1" fill="hold">
                                          <p:stCondLst>
                                            <p:cond delay="0"/>
                                          </p:stCondLst>
                                        </p:cTn>
                                        <p:tgtEl>
                                          <p:spTgt spid="96"/>
                                        </p:tgtEl>
                                        <p:attrNameLst>
                                          <p:attrName>style.visibility</p:attrName>
                                        </p:attrNameLst>
                                      </p:cBhvr>
                                      <p:to>
                                        <p:strVal val="visible"/>
                                      </p:to>
                                    </p:set>
                                    <p:animEffect transition="in" filter="wipe(left)">
                                      <p:cBhvr>
                                        <p:cTn id="22" dur="750"/>
                                        <p:tgtEl>
                                          <p:spTgt spid="96"/>
                                        </p:tgtEl>
                                      </p:cBhvr>
                                    </p:animEffect>
                                  </p:childTnLst>
                                </p:cTn>
                              </p:par>
                              <p:par>
                                <p:cTn id="23" presetID="22" presetClass="entr" presetSubtype="8" fill="hold" nodeType="withEffect">
                                  <p:stCondLst>
                                    <p:cond delay="1250"/>
                                  </p:stCondLst>
                                  <p:childTnLst>
                                    <p:set>
                                      <p:cBhvr>
                                        <p:cTn id="24" dur="1" fill="hold">
                                          <p:stCondLst>
                                            <p:cond delay="0"/>
                                          </p:stCondLst>
                                        </p:cTn>
                                        <p:tgtEl>
                                          <p:spTgt spid="98"/>
                                        </p:tgtEl>
                                        <p:attrNameLst>
                                          <p:attrName>style.visibility</p:attrName>
                                        </p:attrNameLst>
                                      </p:cBhvr>
                                      <p:to>
                                        <p:strVal val="visible"/>
                                      </p:to>
                                    </p:set>
                                    <p:animEffect transition="in" filter="wipe(left)">
                                      <p:cBhvr>
                                        <p:cTn id="25" dur="1250"/>
                                        <p:tgtEl>
                                          <p:spTgt spid="98"/>
                                        </p:tgtEl>
                                      </p:cBhvr>
                                    </p:animEffect>
                                  </p:childTnLst>
                                </p:cTn>
                              </p:par>
                              <p:par>
                                <p:cTn id="26" presetID="17" presetClass="entr" presetSubtype="4" fill="hold" grpId="0" nodeType="withEffect">
                                  <p:stCondLst>
                                    <p:cond delay="1750"/>
                                  </p:stCondLst>
                                  <p:childTnLst>
                                    <p:set>
                                      <p:cBhvr>
                                        <p:cTn id="27" dur="1" fill="hold">
                                          <p:stCondLst>
                                            <p:cond delay="0"/>
                                          </p:stCondLst>
                                        </p:cTn>
                                        <p:tgtEl>
                                          <p:spTgt spid="99"/>
                                        </p:tgtEl>
                                        <p:attrNameLst>
                                          <p:attrName>style.visibility</p:attrName>
                                        </p:attrNameLst>
                                      </p:cBhvr>
                                      <p:to>
                                        <p:strVal val="visible"/>
                                      </p:to>
                                    </p:set>
                                    <p:anim calcmode="lin" valueType="num">
                                      <p:cBhvr>
                                        <p:cTn id="28" dur="1000" fill="hold"/>
                                        <p:tgtEl>
                                          <p:spTgt spid="99"/>
                                        </p:tgtEl>
                                        <p:attrNameLst>
                                          <p:attrName>ppt_x</p:attrName>
                                        </p:attrNameLst>
                                      </p:cBhvr>
                                      <p:tavLst>
                                        <p:tav tm="0">
                                          <p:val>
                                            <p:strVal val="#ppt_x"/>
                                          </p:val>
                                        </p:tav>
                                        <p:tav tm="100000">
                                          <p:val>
                                            <p:strVal val="#ppt_x"/>
                                          </p:val>
                                        </p:tav>
                                      </p:tavLst>
                                    </p:anim>
                                    <p:anim calcmode="lin" valueType="num">
                                      <p:cBhvr>
                                        <p:cTn id="29" dur="1000" fill="hold"/>
                                        <p:tgtEl>
                                          <p:spTgt spid="99"/>
                                        </p:tgtEl>
                                        <p:attrNameLst>
                                          <p:attrName>ppt_y</p:attrName>
                                        </p:attrNameLst>
                                      </p:cBhvr>
                                      <p:tavLst>
                                        <p:tav tm="0">
                                          <p:val>
                                            <p:strVal val="#ppt_y+#ppt_h/2"/>
                                          </p:val>
                                        </p:tav>
                                        <p:tav tm="100000">
                                          <p:val>
                                            <p:strVal val="#ppt_y"/>
                                          </p:val>
                                        </p:tav>
                                      </p:tavLst>
                                    </p:anim>
                                    <p:anim calcmode="lin" valueType="num">
                                      <p:cBhvr>
                                        <p:cTn id="30" dur="1000" fill="hold"/>
                                        <p:tgtEl>
                                          <p:spTgt spid="99"/>
                                        </p:tgtEl>
                                        <p:attrNameLst>
                                          <p:attrName>ppt_w</p:attrName>
                                        </p:attrNameLst>
                                      </p:cBhvr>
                                      <p:tavLst>
                                        <p:tav tm="0">
                                          <p:val>
                                            <p:strVal val="#ppt_w"/>
                                          </p:val>
                                        </p:tav>
                                        <p:tav tm="100000">
                                          <p:val>
                                            <p:strVal val="#ppt_w"/>
                                          </p:val>
                                        </p:tav>
                                      </p:tavLst>
                                    </p:anim>
                                    <p:anim calcmode="lin" valueType="num">
                                      <p:cBhvr>
                                        <p:cTn id="31" dur="1000" fill="hold"/>
                                        <p:tgtEl>
                                          <p:spTgt spid="99"/>
                                        </p:tgtEl>
                                        <p:attrNameLst>
                                          <p:attrName>ppt_h</p:attrName>
                                        </p:attrNameLst>
                                      </p:cBhvr>
                                      <p:tavLst>
                                        <p:tav tm="0">
                                          <p:val>
                                            <p:fltVal val="0"/>
                                          </p:val>
                                        </p:tav>
                                        <p:tav tm="100000">
                                          <p:val>
                                            <p:strVal val="#ppt_h"/>
                                          </p:val>
                                        </p:tav>
                                      </p:tavLst>
                                    </p:anim>
                                  </p:childTnLst>
                                </p:cTn>
                              </p:par>
                              <p:par>
                                <p:cTn id="32" presetID="17" presetClass="entr" presetSubtype="4" fill="hold" grpId="0" nodeType="withEffect">
                                  <p:stCondLst>
                                    <p:cond delay="1850"/>
                                  </p:stCondLst>
                                  <p:childTnLst>
                                    <p:set>
                                      <p:cBhvr>
                                        <p:cTn id="33" dur="1" fill="hold">
                                          <p:stCondLst>
                                            <p:cond delay="0"/>
                                          </p:stCondLst>
                                        </p:cTn>
                                        <p:tgtEl>
                                          <p:spTgt spid="100"/>
                                        </p:tgtEl>
                                        <p:attrNameLst>
                                          <p:attrName>style.visibility</p:attrName>
                                        </p:attrNameLst>
                                      </p:cBhvr>
                                      <p:to>
                                        <p:strVal val="visible"/>
                                      </p:to>
                                    </p:set>
                                    <p:anim calcmode="lin" valueType="num">
                                      <p:cBhvr>
                                        <p:cTn id="34" dur="1000" fill="hold"/>
                                        <p:tgtEl>
                                          <p:spTgt spid="100"/>
                                        </p:tgtEl>
                                        <p:attrNameLst>
                                          <p:attrName>ppt_x</p:attrName>
                                        </p:attrNameLst>
                                      </p:cBhvr>
                                      <p:tavLst>
                                        <p:tav tm="0">
                                          <p:val>
                                            <p:strVal val="#ppt_x"/>
                                          </p:val>
                                        </p:tav>
                                        <p:tav tm="100000">
                                          <p:val>
                                            <p:strVal val="#ppt_x"/>
                                          </p:val>
                                        </p:tav>
                                      </p:tavLst>
                                    </p:anim>
                                    <p:anim calcmode="lin" valueType="num">
                                      <p:cBhvr>
                                        <p:cTn id="35" dur="1000" fill="hold"/>
                                        <p:tgtEl>
                                          <p:spTgt spid="100"/>
                                        </p:tgtEl>
                                        <p:attrNameLst>
                                          <p:attrName>ppt_y</p:attrName>
                                        </p:attrNameLst>
                                      </p:cBhvr>
                                      <p:tavLst>
                                        <p:tav tm="0">
                                          <p:val>
                                            <p:strVal val="#ppt_y+#ppt_h/2"/>
                                          </p:val>
                                        </p:tav>
                                        <p:tav tm="100000">
                                          <p:val>
                                            <p:strVal val="#ppt_y"/>
                                          </p:val>
                                        </p:tav>
                                      </p:tavLst>
                                    </p:anim>
                                    <p:anim calcmode="lin" valueType="num">
                                      <p:cBhvr>
                                        <p:cTn id="36" dur="1000" fill="hold"/>
                                        <p:tgtEl>
                                          <p:spTgt spid="100"/>
                                        </p:tgtEl>
                                        <p:attrNameLst>
                                          <p:attrName>ppt_w</p:attrName>
                                        </p:attrNameLst>
                                      </p:cBhvr>
                                      <p:tavLst>
                                        <p:tav tm="0">
                                          <p:val>
                                            <p:strVal val="#ppt_w"/>
                                          </p:val>
                                        </p:tav>
                                        <p:tav tm="100000">
                                          <p:val>
                                            <p:strVal val="#ppt_w"/>
                                          </p:val>
                                        </p:tav>
                                      </p:tavLst>
                                    </p:anim>
                                    <p:anim calcmode="lin" valueType="num">
                                      <p:cBhvr>
                                        <p:cTn id="37" dur="1000" fill="hold"/>
                                        <p:tgtEl>
                                          <p:spTgt spid="100"/>
                                        </p:tgtEl>
                                        <p:attrNameLst>
                                          <p:attrName>ppt_h</p:attrName>
                                        </p:attrNameLst>
                                      </p:cBhvr>
                                      <p:tavLst>
                                        <p:tav tm="0">
                                          <p:val>
                                            <p:fltVal val="0"/>
                                          </p:val>
                                        </p:tav>
                                        <p:tav tm="100000">
                                          <p:val>
                                            <p:strVal val="#ppt_h"/>
                                          </p:val>
                                        </p:tav>
                                      </p:tavLst>
                                    </p:anim>
                                  </p:childTnLst>
                                </p:cTn>
                              </p:par>
                              <p:par>
                                <p:cTn id="38" presetID="17" presetClass="entr" presetSubtype="4" fill="hold" grpId="0" nodeType="withEffect">
                                  <p:stCondLst>
                                    <p:cond delay="2000"/>
                                  </p:stCondLst>
                                  <p:childTnLst>
                                    <p:set>
                                      <p:cBhvr>
                                        <p:cTn id="39" dur="1" fill="hold">
                                          <p:stCondLst>
                                            <p:cond delay="0"/>
                                          </p:stCondLst>
                                        </p:cTn>
                                        <p:tgtEl>
                                          <p:spTgt spid="101"/>
                                        </p:tgtEl>
                                        <p:attrNameLst>
                                          <p:attrName>style.visibility</p:attrName>
                                        </p:attrNameLst>
                                      </p:cBhvr>
                                      <p:to>
                                        <p:strVal val="visible"/>
                                      </p:to>
                                    </p:set>
                                    <p:anim calcmode="lin" valueType="num">
                                      <p:cBhvr>
                                        <p:cTn id="40" dur="1000" fill="hold"/>
                                        <p:tgtEl>
                                          <p:spTgt spid="101"/>
                                        </p:tgtEl>
                                        <p:attrNameLst>
                                          <p:attrName>ppt_x</p:attrName>
                                        </p:attrNameLst>
                                      </p:cBhvr>
                                      <p:tavLst>
                                        <p:tav tm="0">
                                          <p:val>
                                            <p:strVal val="#ppt_x"/>
                                          </p:val>
                                        </p:tav>
                                        <p:tav tm="100000">
                                          <p:val>
                                            <p:strVal val="#ppt_x"/>
                                          </p:val>
                                        </p:tav>
                                      </p:tavLst>
                                    </p:anim>
                                    <p:anim calcmode="lin" valueType="num">
                                      <p:cBhvr>
                                        <p:cTn id="41" dur="1000" fill="hold"/>
                                        <p:tgtEl>
                                          <p:spTgt spid="101"/>
                                        </p:tgtEl>
                                        <p:attrNameLst>
                                          <p:attrName>ppt_y</p:attrName>
                                        </p:attrNameLst>
                                      </p:cBhvr>
                                      <p:tavLst>
                                        <p:tav tm="0">
                                          <p:val>
                                            <p:strVal val="#ppt_y+#ppt_h/2"/>
                                          </p:val>
                                        </p:tav>
                                        <p:tav tm="100000">
                                          <p:val>
                                            <p:strVal val="#ppt_y"/>
                                          </p:val>
                                        </p:tav>
                                      </p:tavLst>
                                    </p:anim>
                                    <p:anim calcmode="lin" valueType="num">
                                      <p:cBhvr>
                                        <p:cTn id="42" dur="1000" fill="hold"/>
                                        <p:tgtEl>
                                          <p:spTgt spid="101"/>
                                        </p:tgtEl>
                                        <p:attrNameLst>
                                          <p:attrName>ppt_w</p:attrName>
                                        </p:attrNameLst>
                                      </p:cBhvr>
                                      <p:tavLst>
                                        <p:tav tm="0">
                                          <p:val>
                                            <p:strVal val="#ppt_w"/>
                                          </p:val>
                                        </p:tav>
                                        <p:tav tm="100000">
                                          <p:val>
                                            <p:strVal val="#ppt_w"/>
                                          </p:val>
                                        </p:tav>
                                      </p:tavLst>
                                    </p:anim>
                                    <p:anim calcmode="lin" valueType="num">
                                      <p:cBhvr>
                                        <p:cTn id="43" dur="1000" fill="hold"/>
                                        <p:tgtEl>
                                          <p:spTgt spid="101"/>
                                        </p:tgtEl>
                                        <p:attrNameLst>
                                          <p:attrName>ppt_h</p:attrName>
                                        </p:attrNameLst>
                                      </p:cBhvr>
                                      <p:tavLst>
                                        <p:tav tm="0">
                                          <p:val>
                                            <p:fltVal val="0"/>
                                          </p:val>
                                        </p:tav>
                                        <p:tav tm="100000">
                                          <p:val>
                                            <p:strVal val="#ppt_h"/>
                                          </p:val>
                                        </p:tav>
                                      </p:tavLst>
                                    </p:anim>
                                  </p:childTnLst>
                                </p:cTn>
                              </p:par>
                              <p:par>
                                <p:cTn id="44" presetID="17" presetClass="entr" presetSubtype="4" fill="hold" grpId="0" nodeType="withEffect">
                                  <p:stCondLst>
                                    <p:cond delay="1750"/>
                                  </p:stCondLst>
                                  <p:childTnLst>
                                    <p:set>
                                      <p:cBhvr>
                                        <p:cTn id="45" dur="1" fill="hold">
                                          <p:stCondLst>
                                            <p:cond delay="0"/>
                                          </p:stCondLst>
                                        </p:cTn>
                                        <p:tgtEl>
                                          <p:spTgt spid="102"/>
                                        </p:tgtEl>
                                        <p:attrNameLst>
                                          <p:attrName>style.visibility</p:attrName>
                                        </p:attrNameLst>
                                      </p:cBhvr>
                                      <p:to>
                                        <p:strVal val="visible"/>
                                      </p:to>
                                    </p:set>
                                    <p:anim calcmode="lin" valueType="num">
                                      <p:cBhvr>
                                        <p:cTn id="46" dur="1000" fill="hold"/>
                                        <p:tgtEl>
                                          <p:spTgt spid="102"/>
                                        </p:tgtEl>
                                        <p:attrNameLst>
                                          <p:attrName>ppt_x</p:attrName>
                                        </p:attrNameLst>
                                      </p:cBhvr>
                                      <p:tavLst>
                                        <p:tav tm="0">
                                          <p:val>
                                            <p:strVal val="#ppt_x"/>
                                          </p:val>
                                        </p:tav>
                                        <p:tav tm="100000">
                                          <p:val>
                                            <p:strVal val="#ppt_x"/>
                                          </p:val>
                                        </p:tav>
                                      </p:tavLst>
                                    </p:anim>
                                    <p:anim calcmode="lin" valueType="num">
                                      <p:cBhvr>
                                        <p:cTn id="47" dur="1000" fill="hold"/>
                                        <p:tgtEl>
                                          <p:spTgt spid="102"/>
                                        </p:tgtEl>
                                        <p:attrNameLst>
                                          <p:attrName>ppt_y</p:attrName>
                                        </p:attrNameLst>
                                      </p:cBhvr>
                                      <p:tavLst>
                                        <p:tav tm="0">
                                          <p:val>
                                            <p:strVal val="#ppt_y+#ppt_h/2"/>
                                          </p:val>
                                        </p:tav>
                                        <p:tav tm="100000">
                                          <p:val>
                                            <p:strVal val="#ppt_y"/>
                                          </p:val>
                                        </p:tav>
                                      </p:tavLst>
                                    </p:anim>
                                    <p:anim calcmode="lin" valueType="num">
                                      <p:cBhvr>
                                        <p:cTn id="48" dur="1000" fill="hold"/>
                                        <p:tgtEl>
                                          <p:spTgt spid="102"/>
                                        </p:tgtEl>
                                        <p:attrNameLst>
                                          <p:attrName>ppt_w</p:attrName>
                                        </p:attrNameLst>
                                      </p:cBhvr>
                                      <p:tavLst>
                                        <p:tav tm="0">
                                          <p:val>
                                            <p:strVal val="#ppt_w"/>
                                          </p:val>
                                        </p:tav>
                                        <p:tav tm="100000">
                                          <p:val>
                                            <p:strVal val="#ppt_w"/>
                                          </p:val>
                                        </p:tav>
                                      </p:tavLst>
                                    </p:anim>
                                    <p:anim calcmode="lin" valueType="num">
                                      <p:cBhvr>
                                        <p:cTn id="49" dur="1000" fill="hold"/>
                                        <p:tgtEl>
                                          <p:spTgt spid="10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9" grpId="0" animBg="1"/>
      <p:bldP spid="100" grpId="0" animBg="1"/>
      <p:bldP spid="101" grpId="0" animBg="1"/>
      <p:bldP spid="102" grpId="0" animBg="1"/>
      <p:bldP spid="103" grpId="0"/>
      <p:bldP spid="103" grpId="1"/>
      <p:bldP spid="104" grpId="0"/>
    </p:bldLst>
  </p:timing>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E36AEF"/>
      </a:accent4>
      <a:accent5>
        <a:srgbClr val="41AAEF"/>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20000"/>
            <a:lumOff val="80000"/>
          </a:schemeClr>
        </a:solidFill>
        <a:effectLst/>
      </a:spPr>
      <a:bodyPr rtlCol="0" anchor="ctr"/>
      <a:lstStyle>
        <a:defPPr algn="ctr">
          <a:defRPr kumimoji="1" sz="1600" dirty="0" smtClean="0">
            <a:solidFill>
              <a:schemeClr val="tx1"/>
            </a:solidFill>
            <a:latin typeface="微软雅黑"/>
            <a:ea typeface="微软雅黑"/>
            <a:cs typeface="微软雅黑"/>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143518</TotalTime>
  <Words>1382</Words>
  <Application>Microsoft Macintosh PowerPoint</Application>
  <PresentationFormat>自定义</PresentationFormat>
  <Paragraphs>516</Paragraphs>
  <Slides>21</Slides>
  <Notes>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华文细黑</vt:lpstr>
      <vt:lpstr>宋体</vt:lpstr>
      <vt:lpstr>Microsoft YaHei</vt:lpstr>
      <vt:lpstr>Microsoft YaHei</vt:lpstr>
      <vt:lpstr>Heiti SC Light</vt:lpstr>
      <vt:lpstr>Arial</vt:lpstr>
      <vt:lpstr>Calibri</vt:lpstr>
      <vt:lpstr>Gill Sans</vt:lpstr>
      <vt:lpstr>Impact</vt:lpstr>
      <vt:lpstr>Lucida Grande</vt:lpstr>
      <vt:lpstr>Microsoft Sans Serif</vt:lpstr>
      <vt:lpstr>Office 主题</vt:lpstr>
      <vt:lpstr>Risk Overview</vt:lpstr>
      <vt:lpstr>Agenda</vt:lpstr>
      <vt:lpstr>PowerPoint 演示文稿</vt:lpstr>
      <vt:lpstr>PowerPoint 演示文稿</vt:lpstr>
      <vt:lpstr>PowerPoint 演示文稿</vt:lpstr>
      <vt:lpstr>B Scan C —— Normal payment</vt:lpstr>
      <vt:lpstr>Scan to pay—— Full Process</vt:lpstr>
      <vt:lpstr>Risk Control Process</vt:lpstr>
      <vt:lpstr>PowerPoint 演示文稿</vt:lpstr>
      <vt:lpstr>Risk types of financial systems</vt:lpstr>
      <vt:lpstr>PowerPoint 演示文稿</vt:lpstr>
      <vt:lpstr>PowerPoint 演示文稿</vt:lpstr>
      <vt:lpstr>PowerPoint 演示文稿</vt:lpstr>
      <vt:lpstr>PowerPoint 演示文稿</vt:lpstr>
      <vt:lpstr>PowerPoint 演示文稿</vt:lpstr>
      <vt:lpstr>Current Architecture</vt:lpstr>
      <vt:lpstr>PowerPoint 演示文稿</vt:lpstr>
      <vt:lpstr>PowerPoint 演示文稿</vt:lpstr>
      <vt:lpstr>Security &amp; Risk Trends</vt:lpstr>
      <vt:lpstr>Target</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庾信</dc:creator>
  <cp:lastModifiedBy>Microsoft Office 用户</cp:lastModifiedBy>
  <cp:revision>7955</cp:revision>
  <dcterms:created xsi:type="dcterms:W3CDTF">2015-01-07T01:42:44Z</dcterms:created>
  <dcterms:modified xsi:type="dcterms:W3CDTF">2018-09-06T10:39:38Z</dcterms:modified>
</cp:coreProperties>
</file>